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257" r:id="rId3"/>
    <p:sldId id="258" r:id="rId4"/>
    <p:sldId id="280" r:id="rId5"/>
    <p:sldId id="259" r:id="rId6"/>
    <p:sldId id="270" r:id="rId7"/>
    <p:sldId id="269" r:id="rId8"/>
    <p:sldId id="268" r:id="rId9"/>
    <p:sldId id="281" r:id="rId10"/>
    <p:sldId id="267" r:id="rId11"/>
    <p:sldId id="266" r:id="rId12"/>
    <p:sldId id="282" r:id="rId13"/>
    <p:sldId id="265" r:id="rId14"/>
    <p:sldId id="283" r:id="rId15"/>
    <p:sldId id="271" r:id="rId16"/>
    <p:sldId id="284" r:id="rId17"/>
    <p:sldId id="260" r:id="rId18"/>
    <p:sldId id="261" r:id="rId19"/>
    <p:sldId id="262" r:id="rId20"/>
    <p:sldId id="263" r:id="rId21"/>
    <p:sldId id="264" r:id="rId22"/>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248" autoAdjust="0"/>
  </p:normalViewPr>
  <p:slideViewPr>
    <p:cSldViewPr>
      <p:cViewPr varScale="1">
        <p:scale>
          <a:sx n="125" d="100"/>
          <a:sy n="125" d="100"/>
        </p:scale>
        <p:origin x="2098"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0683407"/>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dirty="0"/>
          </a:p>
        </p:txBody>
      </p:sp>
      <p:sp>
        <p:nvSpPr>
          <p:cNvPr id="128" name="Shape 128"/>
          <p:cNvSpPr>
            <a:spLocks noGrp="1"/>
          </p:cNvSpPr>
          <p:nvPr>
            <p:ph type="body" sz="quarter" idx="1"/>
          </p:nvPr>
        </p:nvSpPr>
        <p:spPr>
          <a:prstGeom prst="rect">
            <a:avLst/>
          </a:prstGeom>
        </p:spPr>
        <p:txBody>
          <a:bodyPr/>
          <a:lstStyle/>
          <a:p>
            <a:pPr marL="171450" indent="-171450">
              <a:buSzPct val="100000"/>
              <a:buFont typeface="Arial"/>
              <a:buChar char="•"/>
            </a:pPr>
            <a:r>
              <a:rPr dirty="0"/>
              <a:t>Explain that the DTM was originally set-up as a </a:t>
            </a:r>
            <a:r>
              <a:rPr lang="en-US" b="1" i="1" dirty="0" smtClean="0">
                <a:solidFill>
                  <a:srgbClr val="00B050"/>
                </a:solidFill>
              </a:rPr>
              <a:t>Camp</a:t>
            </a:r>
            <a:r>
              <a:rPr lang="en-US" b="1" i="1" baseline="0" dirty="0" smtClean="0">
                <a:solidFill>
                  <a:srgbClr val="00B050"/>
                </a:solidFill>
              </a:rPr>
              <a:t> Coordination / Camp Management</a:t>
            </a:r>
            <a:r>
              <a:rPr b="1" i="1" dirty="0" smtClean="0">
                <a:solidFill>
                  <a:srgbClr val="00B050"/>
                </a:solidFill>
              </a:rPr>
              <a:t> </a:t>
            </a:r>
            <a:r>
              <a:rPr dirty="0"/>
              <a:t>tool mainly used to track and monitor displacement in case of natural disasters</a:t>
            </a:r>
          </a:p>
          <a:p>
            <a:pPr marL="171450" indent="-171450">
              <a:buSzPct val="100000"/>
              <a:buFont typeface="Arial"/>
              <a:buChar char="•"/>
            </a:pPr>
            <a:r>
              <a:rPr dirty="0"/>
              <a:t>Explain that the scope of the program has been extended over the past years and that DTM is now tracking displacement but also population‘ movements through its Flow Monitoring component </a:t>
            </a:r>
          </a:p>
          <a:p>
            <a:pPr marL="171450" indent="-171450">
              <a:buSzPct val="100000"/>
              <a:buFont typeface="Arial"/>
              <a:buChar char="•"/>
            </a:pPr>
            <a:r>
              <a:rPr dirty="0"/>
              <a:t>Explain that the main objective of the project is to provide data to the humanitarian community and that efforts are currently be made to ensure that the information provided in useful and relevant for all </a:t>
            </a:r>
          </a:p>
        </p:txBody>
      </p:sp>
    </p:spTree>
    <p:extLst>
      <p:ext uri="{BB962C8B-B14F-4D97-AF65-F5344CB8AC3E}">
        <p14:creationId xmlns:p14="http://schemas.microsoft.com/office/powerpoint/2010/main" val="2047369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See Script – </a:t>
            </a:r>
            <a:r>
              <a:rPr lang="en-US" baseline="0" dirty="0" smtClean="0"/>
              <a:t>Flow Monitoring Registry</a:t>
            </a:r>
            <a:endParaRPr lang="en-US" dirty="0" smtClean="0"/>
          </a:p>
          <a:p>
            <a:endParaRPr lang="en-US" dirty="0"/>
          </a:p>
        </p:txBody>
      </p:sp>
    </p:spTree>
    <p:extLst>
      <p:ext uri="{BB962C8B-B14F-4D97-AF65-F5344CB8AC3E}">
        <p14:creationId xmlns:p14="http://schemas.microsoft.com/office/powerpoint/2010/main" val="18981140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1200" b="1" dirty="0" smtClean="0">
                <a:effectLst/>
                <a:latin typeface="+mn-lt"/>
                <a:ea typeface="+mn-ea"/>
                <a:cs typeface="+mn-cs"/>
                <a:sym typeface="Calibri"/>
              </a:rPr>
              <a:t>Methodological Framework used in Displacement Tracking Matrix Operations for Quantifying Displacement and Mobility</a:t>
            </a:r>
          </a:p>
          <a:p>
            <a:endParaRPr lang="en-US" dirty="0"/>
          </a:p>
        </p:txBody>
      </p:sp>
    </p:spTree>
    <p:extLst>
      <p:ext uri="{BB962C8B-B14F-4D97-AF65-F5344CB8AC3E}">
        <p14:creationId xmlns:p14="http://schemas.microsoft.com/office/powerpoint/2010/main" val="123361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Script – Registration</a:t>
            </a:r>
            <a:r>
              <a:rPr lang="en-US" baseline="0" dirty="0" smtClean="0"/>
              <a:t> </a:t>
            </a:r>
            <a:endParaRPr lang="en-US" dirty="0"/>
          </a:p>
        </p:txBody>
      </p:sp>
    </p:spTree>
    <p:extLst>
      <p:ext uri="{BB962C8B-B14F-4D97-AF65-F5344CB8AC3E}">
        <p14:creationId xmlns:p14="http://schemas.microsoft.com/office/powerpoint/2010/main" val="89338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1200" b="1" dirty="0" smtClean="0">
                <a:effectLst/>
                <a:latin typeface="+mn-lt"/>
                <a:ea typeface="+mn-ea"/>
                <a:cs typeface="+mn-cs"/>
                <a:sym typeface="Calibri"/>
              </a:rPr>
              <a:t>Methodological Framework used in Displacement Tracking Matrix Operations for Quantifying Displacement and Mobility</a:t>
            </a:r>
          </a:p>
          <a:p>
            <a:endParaRPr lang="en-US" dirty="0"/>
          </a:p>
        </p:txBody>
      </p:sp>
    </p:spTree>
    <p:extLst>
      <p:ext uri="{BB962C8B-B14F-4D97-AF65-F5344CB8AC3E}">
        <p14:creationId xmlns:p14="http://schemas.microsoft.com/office/powerpoint/2010/main" val="1048599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options:</a:t>
            </a:r>
          </a:p>
          <a:p>
            <a:pPr marL="228600" indent="-228600">
              <a:buAutoNum type="arabicParenR"/>
            </a:pPr>
            <a:r>
              <a:rPr lang="en-US" dirty="0" smtClean="0"/>
              <a:t>Show students examples of some</a:t>
            </a:r>
            <a:r>
              <a:rPr lang="en-US" baseline="0" dirty="0" smtClean="0"/>
              <a:t> of the reports just discussed</a:t>
            </a:r>
          </a:p>
          <a:p>
            <a:pPr marL="228600" indent="-228600">
              <a:buAutoNum type="arabicParenR"/>
            </a:pPr>
            <a:r>
              <a:rPr lang="en-US" baseline="0" dirty="0" smtClean="0"/>
              <a:t>Put students into groups and assign each group an example.  They will discuss it in the next class</a:t>
            </a:r>
          </a:p>
          <a:p>
            <a:pPr marL="228600" indent="-228600">
              <a:buAutoNum type="arabicParenR"/>
            </a:pPr>
            <a:endParaRPr lang="en-US" dirty="0"/>
          </a:p>
        </p:txBody>
      </p:sp>
    </p:spTree>
    <p:extLst>
      <p:ext uri="{BB962C8B-B14F-4D97-AF65-F5344CB8AC3E}">
        <p14:creationId xmlns:p14="http://schemas.microsoft.com/office/powerpoint/2010/main" val="2771524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Shape 192"/>
          <p:cNvSpPr>
            <a:spLocks noGrp="1" noRot="1" noChangeAspect="1"/>
          </p:cNvSpPr>
          <p:nvPr>
            <p:ph type="sldImg"/>
          </p:nvPr>
        </p:nvSpPr>
        <p:spPr>
          <a:prstGeom prst="rect">
            <a:avLst/>
          </a:prstGeom>
        </p:spPr>
        <p:txBody>
          <a:bodyPr/>
          <a:lstStyle/>
          <a:p>
            <a:endParaRPr/>
          </a:p>
        </p:txBody>
      </p:sp>
      <p:sp>
        <p:nvSpPr>
          <p:cNvPr id="193" name="Shape 193"/>
          <p:cNvSpPr>
            <a:spLocks noGrp="1"/>
          </p:cNvSpPr>
          <p:nvPr>
            <p:ph type="body" sz="quarter" idx="1"/>
          </p:nvPr>
        </p:nvSpPr>
        <p:spPr>
          <a:prstGeom prst="rect">
            <a:avLst/>
          </a:prstGeom>
        </p:spPr>
        <p:txBody>
          <a:bodyPr/>
          <a:lstStyle/>
          <a:p>
            <a:pPr marL="171450" indent="-171450">
              <a:buSzPct val="100000"/>
              <a:buFont typeface="Arial"/>
              <a:buChar char="•"/>
            </a:pPr>
            <a:r>
              <a:rPr dirty="0"/>
              <a:t>Explain that the implementation of DTM programs usually takes place in three stages: </a:t>
            </a:r>
          </a:p>
          <a:p>
            <a:r>
              <a:rPr dirty="0"/>
              <a:t>1/</a:t>
            </a:r>
            <a:r>
              <a:rPr dirty="0" err="1"/>
              <a:t>Programme</a:t>
            </a:r>
            <a:r>
              <a:rPr dirty="0"/>
              <a:t> set-up: This stage can start with the deployment of DTM expert on the field or mobilization of staff with the required capacity. Explain that the idea is to increasingly rely on capacities at country and regional levels and that the implementation of global trainings should help to fulfill this objective</a:t>
            </a:r>
          </a:p>
          <a:p>
            <a:r>
              <a:rPr dirty="0"/>
              <a:t>2/Data collection can take different modalities according to the context. Explain that more details will be provided at a latest stage</a:t>
            </a:r>
          </a:p>
          <a:p>
            <a:r>
              <a:rPr dirty="0"/>
              <a:t>3/Explain that the DTM produce different kind of products and that a unit was created at HQ level to review these products </a:t>
            </a:r>
          </a:p>
        </p:txBody>
      </p:sp>
    </p:spTree>
    <p:extLst>
      <p:ext uri="{BB962C8B-B14F-4D97-AF65-F5344CB8AC3E}">
        <p14:creationId xmlns:p14="http://schemas.microsoft.com/office/powerpoint/2010/main" val="672933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Shape 207"/>
          <p:cNvSpPr>
            <a:spLocks noGrp="1" noRot="1" noChangeAspect="1"/>
          </p:cNvSpPr>
          <p:nvPr>
            <p:ph type="sldImg"/>
          </p:nvPr>
        </p:nvSpPr>
        <p:spPr>
          <a:prstGeom prst="rect">
            <a:avLst/>
          </a:prstGeom>
        </p:spPr>
        <p:txBody>
          <a:bodyPr/>
          <a:lstStyle/>
          <a:p>
            <a:endParaRPr/>
          </a:p>
        </p:txBody>
      </p:sp>
      <p:sp>
        <p:nvSpPr>
          <p:cNvPr id="208" name="Shape 208"/>
          <p:cNvSpPr>
            <a:spLocks noGrp="1"/>
          </p:cNvSpPr>
          <p:nvPr>
            <p:ph type="body" sz="quarter" idx="1"/>
          </p:nvPr>
        </p:nvSpPr>
        <p:spPr>
          <a:prstGeom prst="rect">
            <a:avLst/>
          </a:prstGeom>
        </p:spPr>
        <p:txBody>
          <a:bodyPr/>
          <a:lstStyle>
            <a:lvl1pPr marL="171450" indent="-171450">
              <a:buSzPct val="100000"/>
              <a:buFont typeface="Arial"/>
              <a:buChar char="•"/>
            </a:lvl1pPr>
          </a:lstStyle>
          <a:p>
            <a:r>
              <a:rPr dirty="0"/>
              <a:t>Data collected at field level are transferred  to the Central Data Warehouse which feeds into the websites</a:t>
            </a:r>
          </a:p>
        </p:txBody>
      </p:sp>
    </p:spTree>
    <p:extLst>
      <p:ext uri="{BB962C8B-B14F-4D97-AF65-F5344CB8AC3E}">
        <p14:creationId xmlns:p14="http://schemas.microsoft.com/office/powerpoint/2010/main" val="7818250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1"/>
          <p:cNvSpPr>
            <a:spLocks noGrp="1" noRot="1" noChangeAspect="1"/>
          </p:cNvSpPr>
          <p:nvPr>
            <p:ph type="sldImg"/>
          </p:nvPr>
        </p:nvSpPr>
        <p:spPr>
          <a:prstGeom prst="rect">
            <a:avLst/>
          </a:prstGeom>
        </p:spPr>
        <p:txBody>
          <a:bodyPr/>
          <a:lstStyle/>
          <a:p>
            <a:endParaRPr/>
          </a:p>
        </p:txBody>
      </p:sp>
      <p:sp>
        <p:nvSpPr>
          <p:cNvPr id="222" name="Shape 222"/>
          <p:cNvSpPr>
            <a:spLocks noGrp="1"/>
          </p:cNvSpPr>
          <p:nvPr>
            <p:ph type="body" sz="quarter" idx="1"/>
          </p:nvPr>
        </p:nvSpPr>
        <p:spPr>
          <a:prstGeom prst="rect">
            <a:avLst/>
          </a:prstGeom>
        </p:spPr>
        <p:txBody>
          <a:bodyPr/>
          <a:lstStyle/>
          <a:p>
            <a:pPr marL="171450" indent="-171450">
              <a:buSzPct val="100000"/>
              <a:buFont typeface="Arial"/>
              <a:buChar char="•"/>
            </a:pPr>
            <a:r>
              <a:t>Explain that guidance on DTM is available in the IOM emergency manual. </a:t>
            </a:r>
          </a:p>
          <a:p>
            <a:pPr marL="171450" indent="-171450">
              <a:buSzPct val="100000"/>
              <a:buFont typeface="Arial"/>
              <a:buChar char="•"/>
            </a:pPr>
            <a:r>
              <a:t>The manual contains key reference documents.</a:t>
            </a:r>
          </a:p>
        </p:txBody>
      </p:sp>
    </p:spTree>
    <p:extLst>
      <p:ext uri="{BB962C8B-B14F-4D97-AF65-F5344CB8AC3E}">
        <p14:creationId xmlns:p14="http://schemas.microsoft.com/office/powerpoint/2010/main" val="3512961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a:spLocks noGrp="1" noRot="1" noChangeAspect="1"/>
          </p:cNvSpPr>
          <p:nvPr>
            <p:ph type="sldImg"/>
          </p:nvPr>
        </p:nvSpPr>
        <p:spPr>
          <a:prstGeom prst="rect">
            <a:avLst/>
          </a:prstGeom>
        </p:spPr>
        <p:txBody>
          <a:bodyPr/>
          <a:lstStyle/>
          <a:p>
            <a:endParaRPr/>
          </a:p>
        </p:txBody>
      </p:sp>
      <p:sp>
        <p:nvSpPr>
          <p:cNvPr id="237" name="Shape 237"/>
          <p:cNvSpPr>
            <a:spLocks noGrp="1"/>
          </p:cNvSpPr>
          <p:nvPr>
            <p:ph type="body" sz="quarter" idx="1"/>
          </p:nvPr>
        </p:nvSpPr>
        <p:spPr>
          <a:prstGeom prst="rect">
            <a:avLst/>
          </a:prstGeom>
        </p:spPr>
        <p:txBody>
          <a:bodyPr/>
          <a:lstStyle>
            <a:lvl1pPr marL="171450" indent="-171450">
              <a:buSzPct val="100000"/>
              <a:buFont typeface="Arial"/>
              <a:buChar char="•"/>
            </a:lvl1pPr>
          </a:lstStyle>
          <a:p>
            <a:r>
              <a:t>Data collected at field level are transferred  to the Central Data Warehouse which feeds into the websites</a:t>
            </a:r>
          </a:p>
        </p:txBody>
      </p:sp>
    </p:spTree>
    <p:extLst>
      <p:ext uri="{BB962C8B-B14F-4D97-AF65-F5344CB8AC3E}">
        <p14:creationId xmlns:p14="http://schemas.microsoft.com/office/powerpoint/2010/main" val="498778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a:spLocks noGrp="1" noRot="1" noChangeAspect="1"/>
          </p:cNvSpPr>
          <p:nvPr>
            <p:ph type="sldImg"/>
          </p:nvPr>
        </p:nvSpPr>
        <p:spPr>
          <a:prstGeom prst="rect">
            <a:avLst/>
          </a:prstGeom>
        </p:spPr>
        <p:txBody>
          <a:bodyPr/>
          <a:lstStyle/>
          <a:p>
            <a:endParaRPr/>
          </a:p>
        </p:txBody>
      </p:sp>
      <p:sp>
        <p:nvSpPr>
          <p:cNvPr id="248" name="Shape 248"/>
          <p:cNvSpPr>
            <a:spLocks noGrp="1"/>
          </p:cNvSpPr>
          <p:nvPr>
            <p:ph type="body" sz="quarter" idx="1"/>
          </p:nvPr>
        </p:nvSpPr>
        <p:spPr>
          <a:prstGeom prst="rect">
            <a:avLst/>
          </a:prstGeom>
        </p:spPr>
        <p:txBody>
          <a:bodyPr/>
          <a:lstStyle/>
          <a:p>
            <a:pPr marL="171450" indent="-171450">
              <a:buSzPct val="100000"/>
              <a:buFont typeface="Arial"/>
              <a:buChar char="•"/>
            </a:pPr>
            <a:r>
              <a:t>According to the latest tracking exercise , DTM has been implemented in 68 countries from 2004 to 2017</a:t>
            </a:r>
          </a:p>
          <a:p>
            <a:pPr marL="171450" indent="-171450">
              <a:buSzPct val="100000"/>
              <a:buFont typeface="Arial"/>
              <a:buChar char="•"/>
            </a:pPr>
            <a:r>
              <a:t>Over 15 million of individuals have been tracked between 2016 and 2017</a:t>
            </a:r>
          </a:p>
          <a:p>
            <a:pPr marL="171450" indent="-171450">
              <a:buSzPct val="100000"/>
              <a:buFont typeface="Arial"/>
              <a:buChar char="•"/>
            </a:pPr>
            <a:r>
              <a:t>More than 4.000 data collectors have been deployed on the field between 2016 et 2017</a:t>
            </a:r>
          </a:p>
          <a:p>
            <a:pPr marL="171450" indent="-171450">
              <a:buSzPct val="100000"/>
              <a:buFont typeface="Arial"/>
              <a:buChar char="•"/>
            </a:pPr>
            <a:r>
              <a:t>More than 200 experts have been deployed between 2016 and 2017</a:t>
            </a:r>
          </a:p>
        </p:txBody>
      </p:sp>
    </p:spTree>
    <p:extLst>
      <p:ext uri="{BB962C8B-B14F-4D97-AF65-F5344CB8AC3E}">
        <p14:creationId xmlns:p14="http://schemas.microsoft.com/office/powerpoint/2010/main" val="160892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prstGeom prst="rect">
            <a:avLst/>
          </a:prstGeom>
        </p:spPr>
        <p:txBody>
          <a:bodyPr/>
          <a:lstStyle/>
          <a:p>
            <a:endParaRPr dirty="0"/>
          </a:p>
        </p:txBody>
      </p:sp>
      <p:sp>
        <p:nvSpPr>
          <p:cNvPr id="161" name="Shape 161"/>
          <p:cNvSpPr>
            <a:spLocks noGrp="1"/>
          </p:cNvSpPr>
          <p:nvPr>
            <p:ph type="body" sz="quarter" idx="1"/>
          </p:nvPr>
        </p:nvSpPr>
        <p:spPr>
          <a:prstGeom prst="rect">
            <a:avLst/>
          </a:prstGeom>
        </p:spPr>
        <p:txBody>
          <a:bodyPr/>
          <a:lstStyle/>
          <a:p>
            <a:pPr marL="171450" indent="-171450">
              <a:buSzPct val="100000"/>
              <a:buFont typeface="Arial"/>
              <a:buChar char="•"/>
            </a:pPr>
            <a:r>
              <a:rPr dirty="0"/>
              <a:t>Explain that the DTM project collect data on different type of population. The DTM assessment used to be focused on displaced persons but are now also included migrants, affected populations, </a:t>
            </a:r>
            <a:r>
              <a:rPr dirty="0" smtClean="0"/>
              <a:t>returnees</a:t>
            </a:r>
            <a:r>
              <a:rPr lang="en-US" dirty="0" smtClean="0"/>
              <a:t> </a:t>
            </a:r>
            <a:r>
              <a:rPr lang="en-US" b="1" i="1" dirty="0" smtClean="0">
                <a:solidFill>
                  <a:srgbClr val="FF0000"/>
                </a:solidFill>
              </a:rPr>
              <a:t>(Internally</a:t>
            </a:r>
            <a:r>
              <a:rPr lang="en-US" b="1" i="1" baseline="0" dirty="0" smtClean="0">
                <a:solidFill>
                  <a:srgbClr val="FF0000"/>
                </a:solidFill>
              </a:rPr>
              <a:t> Displaced Persons – people who have fled their home for safety reasons but have not crossed a international border)</a:t>
            </a:r>
            <a:endParaRPr b="1" i="1" dirty="0">
              <a:solidFill>
                <a:srgbClr val="FF0000"/>
              </a:solidFill>
            </a:endParaRPr>
          </a:p>
          <a:p>
            <a:pPr marL="171450" indent="-171450">
              <a:buSzPct val="100000"/>
              <a:buFont typeface="Arial"/>
              <a:buChar char="•"/>
            </a:pPr>
            <a:r>
              <a:rPr dirty="0"/>
              <a:t>Explain that DTM assessment are conducted in places of displacement but also in places of return as well as in key entry, transit and exit points</a:t>
            </a:r>
          </a:p>
          <a:p>
            <a:pPr marL="171450" indent="-171450">
              <a:buSzPct val="100000"/>
              <a:buFont typeface="Arial"/>
              <a:buChar char="•"/>
            </a:pPr>
            <a:r>
              <a:rPr dirty="0"/>
              <a:t>Explain that different types of forced displacements and movements are captured: spontaneous </a:t>
            </a:r>
            <a:r>
              <a:rPr dirty="0" smtClean="0"/>
              <a:t>movements</a:t>
            </a:r>
            <a:r>
              <a:rPr lang="en-US" dirty="0" smtClean="0"/>
              <a:t>,</a:t>
            </a:r>
            <a:r>
              <a:rPr lang="en-US" baseline="0" dirty="0" smtClean="0"/>
              <a:t> </a:t>
            </a:r>
            <a:r>
              <a:rPr dirty="0" smtClean="0"/>
              <a:t>forced </a:t>
            </a:r>
            <a:r>
              <a:rPr dirty="0"/>
              <a:t>relocations, etc.. </a:t>
            </a:r>
          </a:p>
          <a:p>
            <a:pPr marL="171450" indent="-171450">
              <a:buSzPct val="100000"/>
              <a:buFont typeface="Arial"/>
              <a:buChar char="•"/>
            </a:pPr>
            <a:r>
              <a:rPr dirty="0"/>
              <a:t>Explain that DTM is capturing age and sex disaggregated data as well data on protection and </a:t>
            </a:r>
            <a:r>
              <a:rPr b="1" i="1" dirty="0" smtClean="0"/>
              <a:t>G</a:t>
            </a:r>
            <a:r>
              <a:rPr lang="en-US" b="1" i="1" dirty="0" smtClean="0"/>
              <a:t>ender</a:t>
            </a:r>
            <a:r>
              <a:rPr lang="en-US" b="1" i="1" baseline="0" dirty="0" smtClean="0"/>
              <a:t> Based Violence</a:t>
            </a:r>
            <a:endParaRPr b="1" i="1" dirty="0"/>
          </a:p>
          <a:p>
            <a:pPr marL="171450" indent="-171450">
              <a:buSzPct val="100000"/>
              <a:buFont typeface="Arial"/>
              <a:buChar char="•"/>
            </a:pPr>
            <a:r>
              <a:rPr dirty="0"/>
              <a:t>Explain that DTM allow to assess the infrastructures and conditions of living in various displacement or transit sites </a:t>
            </a:r>
          </a:p>
        </p:txBody>
      </p:sp>
    </p:spTree>
    <p:extLst>
      <p:ext uri="{BB962C8B-B14F-4D97-AF65-F5344CB8AC3E}">
        <p14:creationId xmlns:p14="http://schemas.microsoft.com/office/powerpoint/2010/main" val="1897904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1200" b="1" dirty="0" smtClean="0">
                <a:effectLst/>
                <a:latin typeface="+mn-lt"/>
                <a:ea typeface="+mn-ea"/>
                <a:cs typeface="+mn-cs"/>
                <a:sym typeface="Calibri"/>
              </a:rPr>
              <a:t>Methodological Framework used in Displacement Tracking Matrix Operations for Quantifying Displacement and Mobility</a:t>
            </a:r>
          </a:p>
          <a:p>
            <a:endParaRPr lang="en-US" dirty="0"/>
          </a:p>
        </p:txBody>
      </p:sp>
    </p:spTree>
    <p:extLst>
      <p:ext uri="{BB962C8B-B14F-4D97-AF65-F5344CB8AC3E}">
        <p14:creationId xmlns:p14="http://schemas.microsoft.com/office/powerpoint/2010/main" val="2120299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Script – Baseline</a:t>
            </a:r>
            <a:r>
              <a:rPr lang="en-US" baseline="0" dirty="0" smtClean="0"/>
              <a:t> Area Assessment</a:t>
            </a:r>
            <a:endParaRPr lang="en-US" dirty="0"/>
          </a:p>
        </p:txBody>
      </p:sp>
    </p:spTree>
    <p:extLst>
      <p:ext uri="{BB962C8B-B14F-4D97-AF65-F5344CB8AC3E}">
        <p14:creationId xmlns:p14="http://schemas.microsoft.com/office/powerpoint/2010/main" val="944963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See Script – Baseline</a:t>
            </a:r>
            <a:r>
              <a:rPr lang="en-US" baseline="0" dirty="0" smtClean="0"/>
              <a:t> Location Assessment</a:t>
            </a:r>
            <a:endParaRPr lang="en-US" dirty="0" smtClean="0"/>
          </a:p>
          <a:p>
            <a:endParaRPr lang="en-US" dirty="0"/>
          </a:p>
        </p:txBody>
      </p:sp>
    </p:spTree>
    <p:extLst>
      <p:ext uri="{BB962C8B-B14F-4D97-AF65-F5344CB8AC3E}">
        <p14:creationId xmlns:p14="http://schemas.microsoft.com/office/powerpoint/2010/main" val="3436473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See Script – Site</a:t>
            </a:r>
            <a:r>
              <a:rPr lang="en-US" baseline="0" dirty="0" smtClean="0"/>
              <a:t> Assessment</a:t>
            </a:r>
            <a:endParaRPr lang="en-US" dirty="0" smtClean="0"/>
          </a:p>
          <a:p>
            <a:endParaRPr lang="en-US" dirty="0"/>
          </a:p>
        </p:txBody>
      </p:sp>
    </p:spTree>
    <p:extLst>
      <p:ext uri="{BB962C8B-B14F-4D97-AF65-F5344CB8AC3E}">
        <p14:creationId xmlns:p14="http://schemas.microsoft.com/office/powerpoint/2010/main" val="3751685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See Script – Event</a:t>
            </a:r>
            <a:r>
              <a:rPr lang="en-US" baseline="0" dirty="0" smtClean="0"/>
              <a:t> Assessment</a:t>
            </a:r>
            <a:endParaRPr lang="en-US" dirty="0" smtClean="0"/>
          </a:p>
          <a:p>
            <a:endParaRPr lang="en-US" dirty="0"/>
          </a:p>
        </p:txBody>
      </p:sp>
    </p:spTree>
    <p:extLst>
      <p:ext uri="{BB962C8B-B14F-4D97-AF65-F5344CB8AC3E}">
        <p14:creationId xmlns:p14="http://schemas.microsoft.com/office/powerpoint/2010/main" val="612334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914400" eaLnBrk="1" fontAlgn="auto" latinLnBrk="0" hangingPunct="1">
              <a:lnSpc>
                <a:spcPct val="100000"/>
              </a:lnSpc>
              <a:spcBef>
                <a:spcPts val="0"/>
              </a:spcBef>
              <a:spcAft>
                <a:spcPts val="0"/>
              </a:spcAft>
              <a:buClrTx/>
              <a:buSzTx/>
              <a:buFontTx/>
              <a:buNone/>
              <a:tabLst/>
              <a:defRPr/>
            </a:pPr>
            <a:r>
              <a:rPr lang="en-US" sz="1200" b="1" dirty="0" smtClean="0">
                <a:effectLst/>
                <a:latin typeface="+mn-lt"/>
                <a:ea typeface="+mn-ea"/>
                <a:cs typeface="+mn-cs"/>
                <a:sym typeface="Calibri"/>
              </a:rPr>
              <a:t>Methodological Framework used in Displacement Tracking Matrix Operations for Quantifying Displacement and Mobility</a:t>
            </a:r>
          </a:p>
          <a:p>
            <a:endParaRPr lang="en-US" dirty="0"/>
          </a:p>
        </p:txBody>
      </p:sp>
    </p:spTree>
    <p:extLst>
      <p:ext uri="{BB962C8B-B14F-4D97-AF65-F5344CB8AC3E}">
        <p14:creationId xmlns:p14="http://schemas.microsoft.com/office/powerpoint/2010/main" val="3745023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Script – Baseline</a:t>
            </a:r>
            <a:r>
              <a:rPr lang="en-US" baseline="0" dirty="0" smtClean="0"/>
              <a:t> Assessment for Flow Monitoring  - Country and Local</a:t>
            </a:r>
            <a:endParaRPr lang="en-US" dirty="0"/>
          </a:p>
        </p:txBody>
      </p:sp>
    </p:spTree>
    <p:extLst>
      <p:ext uri="{BB962C8B-B14F-4D97-AF65-F5344CB8AC3E}">
        <p14:creationId xmlns:p14="http://schemas.microsoft.com/office/powerpoint/2010/main" val="485273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685800" y="2130425"/>
            <a:ext cx="7772400" cy="1470025"/>
          </a:xfrm>
          <a:prstGeom prst="rect">
            <a:avLst/>
          </a:prstGeom>
        </p:spPr>
        <p:txBody>
          <a:bodyPr/>
          <a:lstStyle/>
          <a:p>
            <a:r>
              <a:t>Title Text</a:t>
            </a:r>
          </a:p>
        </p:txBody>
      </p:sp>
      <p:sp>
        <p:nvSpPr>
          <p:cNvPr id="12" name="Body Level One…"/>
          <p:cNvSpPr txBox="1">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0" algn="ctr">
              <a:buSzTx/>
              <a:buFontTx/>
              <a:buNone/>
              <a:defRPr>
                <a:solidFill>
                  <a:srgbClr val="888888"/>
                </a:solidFill>
              </a:defRPr>
            </a:lvl2pPr>
            <a:lvl3pPr marL="0" indent="0" algn="ctr">
              <a:buSzTx/>
              <a:buFontTx/>
              <a:buNone/>
              <a:defRPr>
                <a:solidFill>
                  <a:srgbClr val="888888"/>
                </a:solidFill>
              </a:defRPr>
            </a:lvl3pPr>
            <a:lvl4pPr marL="0" indent="0" algn="ctr">
              <a:buSzTx/>
              <a:buFontTx/>
              <a:buNone/>
              <a:defRPr>
                <a:solidFill>
                  <a:srgbClr val="888888"/>
                </a:solidFill>
              </a:defRPr>
            </a:lvl4pPr>
            <a:lvl5pPr marL="0" indent="0" algn="ctr">
              <a:buSzTx/>
              <a:buFontTx/>
              <a:buNone/>
              <a:defRPr>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2" name="Title Text"/>
          <p:cNvSpPr txBox="1">
            <a:spLocks noGrp="1"/>
          </p:cNvSpPr>
          <p:nvPr>
            <p:ph type="title"/>
          </p:nvPr>
        </p:nvSpPr>
        <p:spPr>
          <a:prstGeom prst="rect">
            <a:avLst/>
          </a:prstGeom>
        </p:spPr>
        <p:txBody>
          <a:bodyPr/>
          <a:lstStyle/>
          <a:p>
            <a:r>
              <a:t>Title Text</a:t>
            </a:r>
          </a:p>
        </p:txBody>
      </p:sp>
      <p:sp>
        <p:nvSpPr>
          <p:cNvPr id="9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1" name="Title Text"/>
          <p:cNvSpPr txBox="1">
            <a:spLocks noGrp="1"/>
          </p:cNvSpPr>
          <p:nvPr>
            <p:ph type="title"/>
          </p:nvPr>
        </p:nvSpPr>
        <p:spPr>
          <a:xfrm>
            <a:off x="6629400" y="274638"/>
            <a:ext cx="2057400" cy="5851527"/>
          </a:xfrm>
          <a:prstGeom prst="rect">
            <a:avLst/>
          </a:prstGeom>
        </p:spPr>
        <p:txBody>
          <a:bodyPr/>
          <a:lstStyle/>
          <a:p>
            <a:r>
              <a:t>Title Text</a:t>
            </a:r>
          </a:p>
        </p:txBody>
      </p:sp>
      <p:sp>
        <p:nvSpPr>
          <p:cNvPr id="102" name="Body Level One…"/>
          <p:cNvSpPr txBox="1">
            <a:spLocks noGrp="1"/>
          </p:cNvSpPr>
          <p:nvPr>
            <p:ph type="body" idx="1"/>
          </p:nvPr>
        </p:nvSpPr>
        <p:spPr>
          <a:xfrm>
            <a:off x="457200" y="274638"/>
            <a:ext cx="6019800" cy="585152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722312" y="4406900"/>
            <a:ext cx="7772401" cy="1362075"/>
          </a:xfrm>
          <a:prstGeom prst="rect">
            <a:avLst/>
          </a:prstGeom>
        </p:spPr>
        <p:txBody>
          <a:bodyPr anchor="t"/>
          <a:lstStyle>
            <a:lvl1pPr algn="l">
              <a:defRPr sz="4000" b="1" cap="all"/>
            </a:lvl1pPr>
          </a:lstStyle>
          <a:p>
            <a:r>
              <a:t>Title Text</a:t>
            </a:r>
          </a:p>
        </p:txBody>
      </p:sp>
      <p:sp>
        <p:nvSpPr>
          <p:cNvPr id="30" name="Body Level One…"/>
          <p:cNvSpPr txBox="1">
            <a:spLocks noGrp="1"/>
          </p:cNvSpPr>
          <p:nvPr>
            <p:ph type="body" sz="quarter" idx="1"/>
          </p:nvPr>
        </p:nvSpPr>
        <p:spPr>
          <a:xfrm>
            <a:off x="722312" y="2906713"/>
            <a:ext cx="7772401" cy="1500189"/>
          </a:xfrm>
          <a:prstGeom prst="rect">
            <a:avLst/>
          </a:prstGeom>
        </p:spPr>
        <p:txBody>
          <a:bodyPr anchor="b"/>
          <a:lstStyle>
            <a:lvl1pPr marL="0" indent="0">
              <a:spcBef>
                <a:spcPts val="400"/>
              </a:spcBef>
              <a:buSzTx/>
              <a:buFontTx/>
              <a:buNone/>
              <a:defRPr sz="2000">
                <a:solidFill>
                  <a:srgbClr val="888888"/>
                </a:solidFill>
              </a:defRPr>
            </a:lvl1pPr>
            <a:lvl2pPr marL="0" indent="0">
              <a:spcBef>
                <a:spcPts val="400"/>
              </a:spcBef>
              <a:buSzTx/>
              <a:buFontTx/>
              <a:buNone/>
              <a:defRPr sz="2000">
                <a:solidFill>
                  <a:srgbClr val="888888"/>
                </a:solidFill>
              </a:defRPr>
            </a:lvl2pPr>
            <a:lvl3pPr marL="0" indent="0">
              <a:spcBef>
                <a:spcPts val="400"/>
              </a:spcBef>
              <a:buSzTx/>
              <a:buFontTx/>
              <a:buNone/>
              <a:defRPr sz="2000">
                <a:solidFill>
                  <a:srgbClr val="888888"/>
                </a:solidFill>
              </a:defRPr>
            </a:lvl3pPr>
            <a:lvl4pPr marL="0" indent="0">
              <a:spcBef>
                <a:spcPts val="400"/>
              </a:spcBef>
              <a:buSzTx/>
              <a:buFontTx/>
              <a:buNone/>
              <a:defRPr sz="2000">
                <a:solidFill>
                  <a:srgbClr val="888888"/>
                </a:solidFill>
              </a:defRPr>
            </a:lvl4pPr>
            <a:lvl5pPr marL="0" indent="0">
              <a:spcBef>
                <a:spcPts val="400"/>
              </a:spcBef>
              <a:buSzTx/>
              <a:buFontTx/>
              <a:buNone/>
              <a:defRPr sz="20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8" indent="-320038">
              <a:spcBef>
                <a:spcPts val="600"/>
              </a:spcBef>
              <a:defRPr sz="2800"/>
            </a:lvl3pPr>
            <a:lvl4pPr marL="1727200" indent="-355600">
              <a:spcBef>
                <a:spcPts val="600"/>
              </a:spcBef>
              <a:defRPr sz="2800"/>
            </a:lvl4pPr>
            <a:lvl5pPr marL="2184400" indent="-355600">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prstGeom prst="rect">
            <a:avLst/>
          </a:prstGeom>
        </p:spPr>
        <p:txBody>
          <a:bodyPr/>
          <a:lstStyle/>
          <a:p>
            <a:r>
              <a:t>Title Text</a:t>
            </a:r>
          </a:p>
        </p:txBody>
      </p:sp>
      <p:sp>
        <p:nvSpPr>
          <p:cNvPr id="48" name="Body Level One…"/>
          <p:cNvSpPr txBox="1">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0">
              <a:spcBef>
                <a:spcPts val="500"/>
              </a:spcBef>
              <a:buSzTx/>
              <a:buFontTx/>
              <a:buNone/>
              <a:defRPr sz="2400" b="1"/>
            </a:lvl2pPr>
            <a:lvl3pPr marL="0" indent="0">
              <a:spcBef>
                <a:spcPts val="500"/>
              </a:spcBef>
              <a:buSzTx/>
              <a:buFontTx/>
              <a:buNone/>
              <a:defRPr sz="2400" b="1"/>
            </a:lvl3pPr>
            <a:lvl4pPr marL="0" indent="0">
              <a:spcBef>
                <a:spcPts val="500"/>
              </a:spcBef>
              <a:buSzTx/>
              <a:buFontTx/>
              <a:buNone/>
              <a:defRPr sz="2400" b="1"/>
            </a:lvl4pPr>
            <a:lvl5pPr marL="0" indent="0">
              <a:spcBef>
                <a:spcPts val="500"/>
              </a:spcBef>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13"/>
          </p:nvPr>
        </p:nvSpPr>
        <p:spPr>
          <a:xfrm>
            <a:off x="4645025" y="1535112"/>
            <a:ext cx="4041775" cy="639764"/>
          </a:xfrm>
          <a:prstGeom prst="rect">
            <a:avLst/>
          </a:prstGeom>
        </p:spPr>
        <p:txBody>
          <a:bodyPr anchor="b"/>
          <a:lstStyle/>
          <a:p>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457200" y="273050"/>
            <a:ext cx="3008315" cy="1162050"/>
          </a:xfrm>
          <a:prstGeom prst="rect">
            <a:avLst/>
          </a:prstGeom>
        </p:spPr>
        <p:txBody>
          <a:bodyPr anchor="b"/>
          <a:lstStyle>
            <a:lvl1pPr algn="l">
              <a:defRPr sz="2000" b="1"/>
            </a:lvl1pPr>
          </a:lstStyle>
          <a:p>
            <a:r>
              <a:t>Title Text</a:t>
            </a:r>
          </a:p>
        </p:txBody>
      </p:sp>
      <p:sp>
        <p:nvSpPr>
          <p:cNvPr id="73" name="Body Level One…"/>
          <p:cNvSpPr txBox="1">
            <a:spLocks noGrp="1"/>
          </p:cNvSpPr>
          <p:nvPr>
            <p:ph type="body" idx="1"/>
          </p:nvPr>
        </p:nvSpPr>
        <p:spPr>
          <a:xfrm>
            <a:off x="3575050" y="273050"/>
            <a:ext cx="5111750" cy="58531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half" idx="13"/>
          </p:nvPr>
        </p:nvSpPr>
        <p:spPr>
          <a:xfrm>
            <a:off x="457198" y="1435100"/>
            <a:ext cx="3008317" cy="4691063"/>
          </a:xfrm>
          <a:prstGeom prst="rect">
            <a:avLst/>
          </a:prstGeom>
        </p:spPr>
        <p:txBody>
          <a:bodyPr/>
          <a:lstStyle/>
          <a:p>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1792288" y="4800600"/>
            <a:ext cx="5486402" cy="566738"/>
          </a:xfrm>
          <a:prstGeom prst="rect">
            <a:avLst/>
          </a:prstGeom>
        </p:spPr>
        <p:txBody>
          <a:bodyPr anchor="b"/>
          <a:lstStyle>
            <a:lvl1pPr algn="l">
              <a:defRPr sz="2000" b="1"/>
            </a:lvl1pPr>
          </a:lstStyle>
          <a:p>
            <a:r>
              <a:t>Title Text</a:t>
            </a:r>
          </a:p>
        </p:txBody>
      </p:sp>
      <p:sp>
        <p:nvSpPr>
          <p:cNvPr id="83" name="Picture Placeholder 2"/>
          <p:cNvSpPr>
            <a:spLocks noGrp="1"/>
          </p:cNvSpPr>
          <p:nvPr>
            <p:ph type="pic" sz="half" idx="13"/>
          </p:nvPr>
        </p:nvSpPr>
        <p:spPr>
          <a:xfrm>
            <a:off x="1792288" y="612775"/>
            <a:ext cx="5486402" cy="4114800"/>
          </a:xfrm>
          <a:prstGeom prst="rect">
            <a:avLst/>
          </a:prstGeom>
        </p:spPr>
        <p:txBody>
          <a:bodyPr lIns="91439" tIns="45719" rIns="91439" bIns="45719">
            <a:noAutofit/>
          </a:bodyPr>
          <a:lstStyle/>
          <a:p>
            <a:endParaRPr/>
          </a:p>
        </p:txBody>
      </p:sp>
      <p:sp>
        <p:nvSpPr>
          <p:cNvPr id="84" name="Body Level One…"/>
          <p:cNvSpPr txBox="1">
            <a:spLocks noGrp="1"/>
          </p:cNvSpPr>
          <p:nvPr>
            <p:ph type="body" sz="quarter" idx="1"/>
          </p:nvPr>
        </p:nvSpPr>
        <p:spPr>
          <a:xfrm>
            <a:off x="1792288" y="5367337"/>
            <a:ext cx="5486402" cy="804864"/>
          </a:xfrm>
          <a:prstGeom prst="rect">
            <a:avLst/>
          </a:prstGeom>
        </p:spPr>
        <p:txBody>
          <a:bodyPr/>
          <a:lstStyle>
            <a:lvl1pPr marL="0" indent="0">
              <a:spcBef>
                <a:spcPts val="300"/>
              </a:spcBef>
              <a:buSzTx/>
              <a:buFontTx/>
              <a:buNone/>
              <a:defRPr sz="1400"/>
            </a:lvl1pPr>
            <a:lvl2pPr marL="0" indent="0">
              <a:spcBef>
                <a:spcPts val="300"/>
              </a:spcBef>
              <a:buSzTx/>
              <a:buFontTx/>
              <a:buNone/>
              <a:defRPr sz="1400"/>
            </a:lvl2pPr>
            <a:lvl3pPr marL="0" indent="0">
              <a:spcBef>
                <a:spcPts val="300"/>
              </a:spcBef>
              <a:buSzTx/>
              <a:buFontTx/>
              <a:buNone/>
              <a:defRPr sz="1400"/>
            </a:lvl3pPr>
            <a:lvl4pPr marL="0" indent="0">
              <a:spcBef>
                <a:spcPts val="300"/>
              </a:spcBef>
              <a:buSzTx/>
              <a:buFontTx/>
              <a:buNone/>
              <a:defRPr sz="1400"/>
            </a:lvl4pPr>
            <a:lvl5pPr marL="0" indent="0">
              <a:spcBef>
                <a:spcPts val="300"/>
              </a:spcBef>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57200" y="274638"/>
            <a:ext cx="8229600" cy="1143001"/>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p>
            <a:r>
              <a:t>Title Text</a:t>
            </a:r>
          </a:p>
        </p:txBody>
      </p:sp>
      <p:sp>
        <p:nvSpPr>
          <p:cNvPr id="3" name="Body Level One…"/>
          <p:cNvSpPr txBox="1">
            <a:spLocks noGrp="1"/>
          </p:cNvSpPr>
          <p:nvPr>
            <p:ph type="body" idx="1"/>
          </p:nvPr>
        </p:nvSpPr>
        <p:spPr>
          <a:xfrm>
            <a:off x="457200" y="1752600"/>
            <a:ext cx="8229600" cy="4525963"/>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781800" y="6400800"/>
            <a:ext cx="356402" cy="332738"/>
          </a:xfrm>
          <a:prstGeom prst="rect">
            <a:avLst/>
          </a:prstGeom>
          <a:ln w="12700">
            <a:miter lim="400000"/>
          </a:ln>
        </p:spPr>
        <p:txBody>
          <a:bodyPr wrap="none" lIns="45718" tIns="45718" rIns="45718" bIns="45718">
            <a:spAutoFit/>
          </a:bodyPr>
          <a:lstStyle>
            <a:lvl1pPr>
              <a:defRPr>
                <a:latin typeface="Tw Cen MT"/>
                <a:ea typeface="Tw Cen MT"/>
                <a:cs typeface="Tw Cen MT"/>
                <a:sym typeface="Tw Cen M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Tw Cen MT"/>
          <a:ea typeface="Tw Cen MT"/>
          <a:cs typeface="Tw Cen MT"/>
          <a:sym typeface="Tw Cen MT"/>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Tw Cen MT"/>
          <a:ea typeface="Tw Cen MT"/>
          <a:cs typeface="Tw Cen MT"/>
          <a:sym typeface="Tw Cen MT"/>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1pPr>
      <a:lvl2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2pPr>
      <a:lvl3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3pPr>
      <a:lvl4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4pPr>
      <a:lvl5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5pPr>
      <a:lvl6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6pPr>
      <a:lvl7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7pPr>
      <a:lvl8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8pPr>
      <a:lvl9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Tw Cen M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hyperlink" Target="https://drive.google.com/file/d/0B841q6qT8kS_ZjFxT2xhSE1pMkk/view" TargetMode="External"/><Relationship Id="rId7" Type="http://schemas.openxmlformats.org/officeDocument/2006/relationships/hyperlink" Target="https://drive.google.com/file/d/0B_I9sS9ejYjaVEZOLS1Gdmp2emM/view"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drive.google.com/file/d/1_ed2TP3ykLI3wgEZCbk1Z678Z1-zPDn6/view" TargetMode="External"/><Relationship Id="rId5" Type="http://schemas.openxmlformats.org/officeDocument/2006/relationships/hyperlink" Target="https://drive.google.com/file/d/0B6owQSRCTIGYalRsS243YmZGZDQ/view" TargetMode="External"/><Relationship Id="rId4" Type="http://schemas.openxmlformats.org/officeDocument/2006/relationships/hyperlink" Target="https://drive.google.com/file/d/1mXtFJUZqOc9YHQJt5Mjp1cG80h8MaEYK/view"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0.png"/><Relationship Id="rId7"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migration.iom.int/Europe" TargetMode="External"/><Relationship Id="rId5" Type="http://schemas.openxmlformats.org/officeDocument/2006/relationships/hyperlink" Target="http://globaldtm.info"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hyperlink" Target="//ppt/slides/displacement.iom.int"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60000"/>
          </a:srgbClr>
        </a:solidFill>
        <a:effectLst/>
      </p:bgPr>
    </p:bg>
    <p:spTree>
      <p:nvGrpSpPr>
        <p:cNvPr id="1" name=""/>
        <p:cNvGrpSpPr/>
        <p:nvPr/>
      </p:nvGrpSpPr>
      <p:grpSpPr>
        <a:xfrm>
          <a:off x="0" y="0"/>
          <a:ext cx="0" cy="0"/>
          <a:chOff x="0" y="0"/>
          <a:chExt cx="0" cy="0"/>
        </a:xfrm>
      </p:grpSpPr>
      <p:pic>
        <p:nvPicPr>
          <p:cNvPr id="112" name="Picture 3" descr="Picture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28600" y="-76200"/>
            <a:ext cx="9144003" cy="6858000"/>
          </a:xfrm>
          <a:prstGeom prst="rect">
            <a:avLst/>
          </a:prstGeom>
          <a:ln w="12700">
            <a:miter lim="400000"/>
          </a:ln>
        </p:spPr>
      </p:pic>
      <p:sp>
        <p:nvSpPr>
          <p:cNvPr id="113" name="Title 1"/>
          <p:cNvSpPr txBox="1">
            <a:spLocks noGrp="1"/>
          </p:cNvSpPr>
          <p:nvPr>
            <p:ph type="ctrTitle"/>
          </p:nvPr>
        </p:nvSpPr>
        <p:spPr>
          <a:xfrm>
            <a:off x="3212633" y="3810001"/>
            <a:ext cx="2786754" cy="871255"/>
          </a:xfrm>
          <a:prstGeom prst="rect">
            <a:avLst/>
          </a:prstGeom>
          <a:solidFill>
            <a:srgbClr val="FFFFFF">
              <a:alpha val="80000"/>
            </a:srgbClr>
          </a:solidFill>
        </p:spPr>
        <p:txBody>
          <a:bodyPr/>
          <a:lstStyle/>
          <a:p>
            <a:pPr algn="l" defTabSz="704087">
              <a:defRPr sz="2400" b="1">
                <a:solidFill>
                  <a:srgbClr val="0039A6"/>
                </a:solidFill>
                <a:latin typeface="Gill Sans MT"/>
                <a:ea typeface="Gill Sans MT"/>
                <a:cs typeface="Gill Sans MT"/>
                <a:sym typeface="Gill Sans MT"/>
              </a:defRPr>
            </a:pPr>
            <a:r>
              <a:rPr dirty="0"/>
              <a:t>Introduction </a:t>
            </a:r>
            <a:br>
              <a:rPr dirty="0"/>
            </a:br>
            <a:r>
              <a:rPr dirty="0"/>
              <a:t>to </a:t>
            </a:r>
            <a:r>
              <a:rPr sz="2700" dirty="0"/>
              <a:t>DTM</a:t>
            </a:r>
          </a:p>
        </p:txBody>
      </p:sp>
      <p:grpSp>
        <p:nvGrpSpPr>
          <p:cNvPr id="116" name="Picture 6"/>
          <p:cNvGrpSpPr/>
          <p:nvPr/>
        </p:nvGrpSpPr>
        <p:grpSpPr>
          <a:xfrm>
            <a:off x="685800" y="3810000"/>
            <a:ext cx="2526836" cy="871258"/>
            <a:chOff x="0" y="0"/>
            <a:chExt cx="2526835" cy="871257"/>
          </a:xfrm>
        </p:grpSpPr>
        <p:sp>
          <p:nvSpPr>
            <p:cNvPr id="114" name="Rectangle"/>
            <p:cNvSpPr/>
            <p:nvPr/>
          </p:nvSpPr>
          <p:spPr>
            <a:xfrm>
              <a:off x="0" y="0"/>
              <a:ext cx="2526836" cy="871258"/>
            </a:xfrm>
            <a:prstGeom prst="rect">
              <a:avLst/>
            </a:prstGeom>
            <a:solidFill>
              <a:srgbClr val="FFFFFF">
                <a:alpha val="8000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15" name="image2.png" descr="image2.png"/>
            <p:cNvPicPr>
              <a:picLocks noChangeAspect="1"/>
            </p:cNvPicPr>
            <p:nvPr/>
          </p:nvPicPr>
          <p:blipFill>
            <a:blip r:embed="rId3">
              <a:extLst/>
            </a:blip>
            <a:stretch>
              <a:fillRect/>
            </a:stretch>
          </p:blipFill>
          <p:spPr>
            <a:xfrm>
              <a:off x="0" y="0"/>
              <a:ext cx="2526836" cy="871258"/>
            </a:xfrm>
            <a:prstGeom prst="rect">
              <a:avLst/>
            </a:prstGeom>
            <a:ln w="12700" cap="flat">
              <a:noFill/>
              <a:miter lim="400000"/>
            </a:ln>
            <a:effectLst/>
          </p:spPr>
        </p:pic>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10</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394510" y="1224207"/>
            <a:ext cx="7287520" cy="4409583"/>
            <a:chOff x="0" y="0"/>
            <a:chExt cx="7287519" cy="4409581"/>
          </a:xfrm>
        </p:grpSpPr>
        <p:pic>
          <p:nvPicPr>
            <p:cNvPr id="171" name="Content Placeholder 5" descr="Content Placeholder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15" name="Oval 14"/>
          <p:cNvSpPr/>
          <p:nvPr/>
        </p:nvSpPr>
        <p:spPr>
          <a:xfrm>
            <a:off x="4936518" y="1393584"/>
            <a:ext cx="2962074" cy="434515"/>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209332055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11</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6" y="1304288"/>
            <a:ext cx="7287520" cy="4409583"/>
            <a:chOff x="0" y="0"/>
            <a:chExt cx="7287519" cy="4409581"/>
          </a:xfrm>
        </p:grpSpPr>
        <p:pic>
          <p:nvPicPr>
            <p:cNvPr id="171" name="Content Placeholder 5" descr="Content Placeholder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15" name="Oval 14"/>
          <p:cNvSpPr/>
          <p:nvPr/>
        </p:nvSpPr>
        <p:spPr>
          <a:xfrm>
            <a:off x="4957901" y="2083807"/>
            <a:ext cx="2962074" cy="434515"/>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363919631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Registration </a:t>
            </a:r>
            <a:endParaRPr lang="en-US" dirty="0"/>
          </a:p>
        </p:txBody>
      </p:sp>
      <p:sp>
        <p:nvSpPr>
          <p:cNvPr id="3" name="Text Placeholder 2"/>
          <p:cNvSpPr>
            <a:spLocks noGrp="1"/>
          </p:cNvSpPr>
          <p:nvPr>
            <p:ph type="body" idx="1"/>
          </p:nvPr>
        </p:nvSpPr>
        <p:spPr/>
        <p:txBody>
          <a:bodyPr>
            <a:normAutofit fontScale="92500" lnSpcReduction="20000"/>
          </a:bodyPr>
          <a:lstStyle/>
          <a:p>
            <a:r>
              <a:rPr lang="en-US" b="1" dirty="0" smtClean="0">
                <a:solidFill>
                  <a:srgbClr val="FF0000"/>
                </a:solidFill>
              </a:rPr>
              <a:t>Objective: </a:t>
            </a:r>
            <a:r>
              <a:rPr lang="en-US" dirty="0"/>
              <a:t>To derive </a:t>
            </a:r>
            <a:r>
              <a:rPr lang="en-US" dirty="0" smtClean="0"/>
              <a:t>census-like data </a:t>
            </a:r>
            <a:r>
              <a:rPr lang="en-US" dirty="0"/>
              <a:t>on a population category using defined criteria for the population of concern, to inform operational response.</a:t>
            </a:r>
            <a:endParaRPr lang="en-US" b="1" dirty="0" smtClean="0">
              <a:solidFill>
                <a:srgbClr val="FF0000"/>
              </a:solidFill>
            </a:endParaRPr>
          </a:p>
          <a:p>
            <a:r>
              <a:rPr lang="en-US" b="1" dirty="0" smtClean="0">
                <a:solidFill>
                  <a:srgbClr val="FF0000"/>
                </a:solidFill>
              </a:rPr>
              <a:t>Context: </a:t>
            </a:r>
            <a:r>
              <a:rPr lang="en-US" dirty="0"/>
              <a:t>Implemented in contexts with full </a:t>
            </a:r>
            <a:r>
              <a:rPr lang="en-US" dirty="0" smtClean="0"/>
              <a:t>access.  To </a:t>
            </a:r>
            <a:r>
              <a:rPr lang="en-US" dirty="0"/>
              <a:t>be conducted upon the request of the government and/or humanitarian community for a specific purpose.</a:t>
            </a:r>
            <a:endParaRPr lang="en-US" b="1" dirty="0" smtClean="0">
              <a:solidFill>
                <a:srgbClr val="FF0000"/>
              </a:solidFill>
            </a:endParaRPr>
          </a:p>
          <a:p>
            <a:r>
              <a:rPr lang="en-US" b="1" dirty="0" smtClean="0">
                <a:solidFill>
                  <a:srgbClr val="FF0000"/>
                </a:solidFill>
              </a:rPr>
              <a:t>Tools: </a:t>
            </a:r>
            <a:r>
              <a:rPr lang="en-US" dirty="0" smtClean="0"/>
              <a:t>Household registration</a:t>
            </a:r>
            <a:r>
              <a:rPr lang="en-US" dirty="0"/>
              <a:t>; Individual registration</a:t>
            </a:r>
            <a:endParaRPr lang="en-US" b="1" dirty="0" smtClean="0">
              <a:solidFill>
                <a:srgbClr val="FF0000"/>
              </a:solidFill>
            </a:endParaRPr>
          </a:p>
          <a:p>
            <a:r>
              <a:rPr lang="en-US" b="1" dirty="0" smtClean="0">
                <a:solidFill>
                  <a:srgbClr val="FF0000"/>
                </a:solidFill>
              </a:rPr>
              <a:t>Methods: </a:t>
            </a:r>
            <a:r>
              <a:rPr lang="en-US" dirty="0" smtClean="0"/>
              <a:t>Household interview</a:t>
            </a:r>
            <a:r>
              <a:rPr lang="en-US" dirty="0"/>
              <a:t>; Individual interview</a:t>
            </a:r>
          </a:p>
        </p:txBody>
      </p:sp>
    </p:spTree>
    <p:extLst>
      <p:ext uri="{BB962C8B-B14F-4D97-AF65-F5344CB8AC3E}">
        <p14:creationId xmlns:p14="http://schemas.microsoft.com/office/powerpoint/2010/main" val="320743461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13</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6" y="1304288"/>
            <a:ext cx="7287520" cy="4409583"/>
            <a:chOff x="0" y="0"/>
            <a:chExt cx="7287519" cy="4409581"/>
          </a:xfrm>
        </p:grpSpPr>
        <p:pic>
          <p:nvPicPr>
            <p:cNvPr id="171" name="Content Placeholder 5" descr="Content Placeholder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15" name="Oval 14"/>
          <p:cNvSpPr/>
          <p:nvPr/>
        </p:nvSpPr>
        <p:spPr>
          <a:xfrm>
            <a:off x="25919" y="3581400"/>
            <a:ext cx="2962074" cy="434515"/>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335954791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a:t>
            </a:r>
            <a:endParaRPr lang="en-US" dirty="0"/>
          </a:p>
        </p:txBody>
      </p:sp>
      <p:sp>
        <p:nvSpPr>
          <p:cNvPr id="3" name="Text Placeholder 2"/>
          <p:cNvSpPr>
            <a:spLocks noGrp="1"/>
          </p:cNvSpPr>
          <p:nvPr>
            <p:ph type="body" idx="1"/>
          </p:nvPr>
        </p:nvSpPr>
        <p:spPr>
          <a:xfrm>
            <a:off x="457200" y="1295400"/>
            <a:ext cx="8229600" cy="4525963"/>
          </a:xfrm>
        </p:spPr>
        <p:txBody>
          <a:bodyPr>
            <a:normAutofit fontScale="85000" lnSpcReduction="20000"/>
          </a:bodyPr>
          <a:lstStyle/>
          <a:p>
            <a:r>
              <a:rPr lang="en-US" b="1" dirty="0">
                <a:solidFill>
                  <a:srgbClr val="FF0000"/>
                </a:solidFill>
              </a:rPr>
              <a:t>Objective: </a:t>
            </a:r>
            <a:r>
              <a:rPr lang="en-US" dirty="0"/>
              <a:t>To derive </a:t>
            </a:r>
            <a:r>
              <a:rPr lang="en-US" dirty="0" smtClean="0"/>
              <a:t>quantitative estimates </a:t>
            </a:r>
            <a:r>
              <a:rPr lang="en-US" dirty="0"/>
              <a:t>(i.e. </a:t>
            </a:r>
            <a:r>
              <a:rPr lang="en-US" dirty="0" smtClean="0"/>
              <a:t>number, rate </a:t>
            </a:r>
            <a:r>
              <a:rPr lang="en-US" dirty="0"/>
              <a:t>or proportion) </a:t>
            </a:r>
            <a:r>
              <a:rPr lang="en-US" dirty="0" smtClean="0"/>
              <a:t>of parameters</a:t>
            </a:r>
            <a:r>
              <a:rPr lang="en-US" dirty="0"/>
              <a:t> </a:t>
            </a:r>
            <a:r>
              <a:rPr lang="en-US" dirty="0" smtClean="0"/>
              <a:t>representative </a:t>
            </a:r>
            <a:r>
              <a:rPr lang="en-US" dirty="0"/>
              <a:t>of </a:t>
            </a:r>
            <a:r>
              <a:rPr lang="en-US" dirty="0" smtClean="0"/>
              <a:t>a population </a:t>
            </a:r>
            <a:r>
              <a:rPr lang="en-US" dirty="0"/>
              <a:t>category, </a:t>
            </a:r>
            <a:r>
              <a:rPr lang="en-US" dirty="0" smtClean="0"/>
              <a:t>or </a:t>
            </a:r>
            <a:r>
              <a:rPr lang="en-US" dirty="0"/>
              <a:t>to provide </a:t>
            </a:r>
            <a:r>
              <a:rPr lang="en-US" dirty="0" smtClean="0"/>
              <a:t>qualitative information </a:t>
            </a:r>
            <a:r>
              <a:rPr lang="en-US" dirty="0"/>
              <a:t>on </a:t>
            </a:r>
            <a:r>
              <a:rPr lang="en-US" dirty="0" smtClean="0"/>
              <a:t>a population </a:t>
            </a:r>
            <a:r>
              <a:rPr lang="en-US" dirty="0"/>
              <a:t>category.</a:t>
            </a:r>
            <a:endParaRPr lang="en-US" b="1" dirty="0" smtClean="0">
              <a:solidFill>
                <a:srgbClr val="FF0000"/>
              </a:solidFill>
            </a:endParaRPr>
          </a:p>
          <a:p>
            <a:r>
              <a:rPr lang="en-US" b="1" dirty="0" smtClean="0">
                <a:solidFill>
                  <a:srgbClr val="FF0000"/>
                </a:solidFill>
              </a:rPr>
              <a:t>Context</a:t>
            </a:r>
            <a:r>
              <a:rPr lang="en-US" b="1" dirty="0">
                <a:solidFill>
                  <a:srgbClr val="FF0000"/>
                </a:solidFill>
              </a:rPr>
              <a:t>: </a:t>
            </a:r>
            <a:r>
              <a:rPr lang="en-US" dirty="0"/>
              <a:t>Target population for survey is known from credible secondary data sources</a:t>
            </a:r>
            <a:r>
              <a:rPr lang="en-US" dirty="0" smtClean="0"/>
              <a:t>. </a:t>
            </a:r>
            <a:r>
              <a:rPr lang="en-US" dirty="0"/>
              <a:t>Access allows for sampling.</a:t>
            </a:r>
            <a:endParaRPr lang="en-US" b="1" dirty="0" smtClean="0">
              <a:solidFill>
                <a:srgbClr val="FF0000"/>
              </a:solidFill>
            </a:endParaRPr>
          </a:p>
          <a:p>
            <a:r>
              <a:rPr lang="en-US" b="1" dirty="0" smtClean="0">
                <a:solidFill>
                  <a:srgbClr val="FF0000"/>
                </a:solidFill>
              </a:rPr>
              <a:t>Tools</a:t>
            </a:r>
            <a:r>
              <a:rPr lang="en-US" b="1" dirty="0">
                <a:solidFill>
                  <a:srgbClr val="FF0000"/>
                </a:solidFill>
              </a:rPr>
              <a:t>: </a:t>
            </a:r>
            <a:r>
              <a:rPr lang="en-US" dirty="0"/>
              <a:t>Multiple </a:t>
            </a:r>
            <a:r>
              <a:rPr lang="en-US" dirty="0" smtClean="0"/>
              <a:t>tools depending </a:t>
            </a:r>
            <a:r>
              <a:rPr lang="en-US" dirty="0"/>
              <a:t>on </a:t>
            </a:r>
            <a:r>
              <a:rPr lang="en-US" dirty="0" smtClean="0"/>
              <a:t>the information</a:t>
            </a:r>
            <a:r>
              <a:rPr lang="en-US" dirty="0"/>
              <a:t> </a:t>
            </a:r>
            <a:r>
              <a:rPr lang="en-US" dirty="0" smtClean="0"/>
              <a:t>objective</a:t>
            </a:r>
            <a:r>
              <a:rPr lang="en-US" dirty="0"/>
              <a:t>, </a:t>
            </a:r>
            <a:r>
              <a:rPr lang="en-US" dirty="0" smtClean="0"/>
              <a:t>broadly grouped under the following </a:t>
            </a:r>
            <a:r>
              <a:rPr lang="en-US" dirty="0"/>
              <a:t>categories: </a:t>
            </a:r>
            <a:r>
              <a:rPr lang="en-US" dirty="0" smtClean="0"/>
              <a:t>Social and demographic surveys</a:t>
            </a:r>
            <a:r>
              <a:rPr lang="en-US" dirty="0"/>
              <a:t>; </a:t>
            </a:r>
            <a:r>
              <a:rPr lang="en-US" dirty="0" smtClean="0"/>
              <a:t>Thematic surveys</a:t>
            </a:r>
            <a:r>
              <a:rPr lang="en-US" dirty="0"/>
              <a:t>; </a:t>
            </a:r>
            <a:r>
              <a:rPr lang="en-US" dirty="0" smtClean="0"/>
              <a:t>Migration flow </a:t>
            </a:r>
            <a:r>
              <a:rPr lang="en-US" dirty="0"/>
              <a:t>surveys</a:t>
            </a:r>
            <a:endParaRPr lang="en-US" b="1" dirty="0" smtClean="0">
              <a:solidFill>
                <a:srgbClr val="FF0000"/>
              </a:solidFill>
            </a:endParaRPr>
          </a:p>
          <a:p>
            <a:r>
              <a:rPr lang="en-US" b="1" dirty="0" smtClean="0">
                <a:solidFill>
                  <a:srgbClr val="FF0000"/>
                </a:solidFill>
              </a:rPr>
              <a:t>Methods: </a:t>
            </a:r>
            <a:r>
              <a:rPr lang="en-US" dirty="0" smtClean="0"/>
              <a:t>Household survey: Individual</a:t>
            </a:r>
            <a:r>
              <a:rPr lang="en-US" dirty="0"/>
              <a:t> </a:t>
            </a:r>
            <a:r>
              <a:rPr lang="en-US" dirty="0" smtClean="0"/>
              <a:t>survey</a:t>
            </a:r>
            <a:endParaRPr lang="en-US" dirty="0"/>
          </a:p>
        </p:txBody>
      </p:sp>
    </p:spTree>
    <p:extLst>
      <p:ext uri="{BB962C8B-B14F-4D97-AF65-F5344CB8AC3E}">
        <p14:creationId xmlns:p14="http://schemas.microsoft.com/office/powerpoint/2010/main" val="245086575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15</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6" y="1304288"/>
            <a:ext cx="7287520" cy="4409583"/>
            <a:chOff x="0" y="0"/>
            <a:chExt cx="7287519" cy="4409581"/>
          </a:xfrm>
        </p:grpSpPr>
        <p:pic>
          <p:nvPicPr>
            <p:cNvPr id="171" name="Content Placeholder 5" descr="Content Placeholder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15" name="Oval 14"/>
          <p:cNvSpPr/>
          <p:nvPr/>
        </p:nvSpPr>
        <p:spPr>
          <a:xfrm>
            <a:off x="5257800" y="3581400"/>
            <a:ext cx="2962074" cy="434515"/>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341821802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sp>
        <p:nvSpPr>
          <p:cNvPr id="3" name="Text Placeholder 2"/>
          <p:cNvSpPr>
            <a:spLocks noGrp="1"/>
          </p:cNvSpPr>
          <p:nvPr>
            <p:ph type="body" idx="1"/>
          </p:nvPr>
        </p:nvSpPr>
        <p:spPr/>
        <p:txBody>
          <a:bodyPr>
            <a:normAutofit fontScale="70000" lnSpcReduction="20000"/>
          </a:bodyPr>
          <a:lstStyle/>
          <a:p>
            <a:r>
              <a:rPr lang="en-US" dirty="0" smtClean="0"/>
              <a:t>DTM Nigeria – </a:t>
            </a:r>
            <a:r>
              <a:rPr lang="en-US" dirty="0"/>
              <a:t>Baseline Dashboard: </a:t>
            </a:r>
            <a:r>
              <a:rPr lang="en-US" dirty="0">
                <a:hlinkClick r:id="rId3"/>
              </a:rPr>
              <a:t>https://</a:t>
            </a:r>
            <a:r>
              <a:rPr lang="en-US" dirty="0" smtClean="0">
                <a:hlinkClick r:id="rId3"/>
              </a:rPr>
              <a:t>drive.google.com/file/d/0B841q6qT8kS_ZjFxT2xhSE1pMkk/view</a:t>
            </a:r>
            <a:endParaRPr lang="en-US" dirty="0" smtClean="0"/>
          </a:p>
          <a:p>
            <a:r>
              <a:rPr lang="en-US" dirty="0" err="1" smtClean="0"/>
              <a:t>Wau</a:t>
            </a:r>
            <a:r>
              <a:rPr lang="en-US" dirty="0" smtClean="0"/>
              <a:t> Town – Village </a:t>
            </a:r>
            <a:r>
              <a:rPr lang="en-US" dirty="0"/>
              <a:t>Assessment Survey: </a:t>
            </a:r>
            <a:r>
              <a:rPr lang="en-US" dirty="0">
                <a:hlinkClick r:id="rId4"/>
              </a:rPr>
              <a:t>https://</a:t>
            </a:r>
            <a:r>
              <a:rPr lang="en-US" dirty="0" smtClean="0">
                <a:hlinkClick r:id="rId4"/>
              </a:rPr>
              <a:t>drive.google.com/file/d/1mXtFJUZqOc9YHQJt5Mjp1cG80h8MaEYK/view</a:t>
            </a:r>
            <a:endParaRPr lang="en-US" dirty="0" smtClean="0"/>
          </a:p>
          <a:p>
            <a:r>
              <a:rPr lang="en-US" dirty="0" smtClean="0"/>
              <a:t>Libya </a:t>
            </a:r>
            <a:r>
              <a:rPr lang="en-US" dirty="0"/>
              <a:t>Flow Monitoring: </a:t>
            </a:r>
            <a:r>
              <a:rPr lang="en-US" dirty="0">
                <a:hlinkClick r:id="rId5"/>
              </a:rPr>
              <a:t>https://</a:t>
            </a:r>
            <a:r>
              <a:rPr lang="en-US" dirty="0" smtClean="0">
                <a:hlinkClick r:id="rId5"/>
              </a:rPr>
              <a:t>drive.google.com/file/d/0B6owQSRCTIGYalRsS243YmZGZDQ/view</a:t>
            </a:r>
            <a:endParaRPr lang="en-US" dirty="0" smtClean="0"/>
          </a:p>
          <a:p>
            <a:r>
              <a:rPr lang="en-US" dirty="0" err="1" smtClean="0"/>
              <a:t>Damboa</a:t>
            </a:r>
            <a:r>
              <a:rPr lang="en-US" dirty="0" smtClean="0"/>
              <a:t> Biometric </a:t>
            </a:r>
            <a:r>
              <a:rPr lang="en-US" dirty="0"/>
              <a:t>Registration Update: </a:t>
            </a:r>
            <a:r>
              <a:rPr lang="en-US" dirty="0">
                <a:hlinkClick r:id="rId6"/>
              </a:rPr>
              <a:t>https://</a:t>
            </a:r>
            <a:r>
              <a:rPr lang="en-US" dirty="0" smtClean="0">
                <a:hlinkClick r:id="rId6"/>
              </a:rPr>
              <a:t>drive.google.com/file/d/1_ed2TP3ykLI3wgEZCbk1Z678Z1-zPDn6/view</a:t>
            </a:r>
            <a:endParaRPr lang="en-US" dirty="0" smtClean="0"/>
          </a:p>
          <a:p>
            <a:r>
              <a:rPr lang="en-US" dirty="0" smtClean="0"/>
              <a:t>Cameroon Return </a:t>
            </a:r>
            <a:r>
              <a:rPr lang="en-US" dirty="0"/>
              <a:t>Intention Survey: </a:t>
            </a:r>
            <a:r>
              <a:rPr lang="en-US" dirty="0">
                <a:hlinkClick r:id="rId7"/>
              </a:rPr>
              <a:t>https://</a:t>
            </a:r>
            <a:r>
              <a:rPr lang="en-US" dirty="0" smtClean="0">
                <a:hlinkClick r:id="rId7"/>
              </a:rPr>
              <a:t>drive.google.com/file/d/0B_I9sS9ejYjaVEZOLS1Gdmp2emM/view</a:t>
            </a:r>
            <a:endParaRPr lang="en-US" dirty="0" smtClean="0"/>
          </a:p>
          <a:p>
            <a:endParaRPr lang="en-US" dirty="0" smtClean="0"/>
          </a:p>
          <a:p>
            <a:endParaRPr lang="en-US" dirty="0" smtClean="0"/>
          </a:p>
        </p:txBody>
      </p:sp>
    </p:spTree>
    <p:extLst>
      <p:ext uri="{BB962C8B-B14F-4D97-AF65-F5344CB8AC3E}">
        <p14:creationId xmlns:p14="http://schemas.microsoft.com/office/powerpoint/2010/main" val="15617149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icture 10" descr="Picture 1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9144000" cy="6858001"/>
          </a:xfrm>
          <a:prstGeom prst="rect">
            <a:avLst/>
          </a:prstGeom>
          <a:ln w="12700">
            <a:miter lim="400000"/>
          </a:ln>
        </p:spPr>
      </p:pic>
      <p:grpSp>
        <p:nvGrpSpPr>
          <p:cNvPr id="187" name="Group 5"/>
          <p:cNvGrpSpPr/>
          <p:nvPr/>
        </p:nvGrpSpPr>
        <p:grpSpPr>
          <a:xfrm>
            <a:off x="372719" y="1869856"/>
            <a:ext cx="8317245" cy="3336906"/>
            <a:chOff x="0" y="0"/>
            <a:chExt cx="8317244" cy="3336905"/>
          </a:xfrm>
        </p:grpSpPr>
        <p:grpSp>
          <p:nvGrpSpPr>
            <p:cNvPr id="180" name="Rectangle 8"/>
            <p:cNvGrpSpPr/>
            <p:nvPr/>
          </p:nvGrpSpPr>
          <p:grpSpPr>
            <a:xfrm>
              <a:off x="5621820" y="0"/>
              <a:ext cx="2695425" cy="3217498"/>
              <a:chOff x="0" y="0"/>
              <a:chExt cx="2695424" cy="3217497"/>
            </a:xfrm>
          </p:grpSpPr>
          <p:sp>
            <p:nvSpPr>
              <p:cNvPr id="178" name="Rectangle"/>
              <p:cNvSpPr/>
              <p:nvPr/>
            </p:nvSpPr>
            <p:spPr>
              <a:xfrm>
                <a:off x="0" y="0"/>
                <a:ext cx="2695425" cy="3136475"/>
              </a:xfrm>
              <a:prstGeom prst="rect">
                <a:avLst/>
              </a:prstGeom>
              <a:solidFill>
                <a:srgbClr val="FFFFFF">
                  <a:alpha val="90000"/>
                </a:srgbClr>
              </a:solidFill>
              <a:ln w="9525" cap="flat">
                <a:solidFill>
                  <a:srgbClr val="D9D9D9"/>
                </a:solidFill>
                <a:prstDash val="solid"/>
                <a:round/>
              </a:ln>
              <a:effectLst/>
            </p:spPr>
            <p:txBody>
              <a:bodyPr wrap="square" lIns="45718" tIns="45718" rIns="45718" bIns="45718" numCol="1" anchor="t">
                <a:noAutofit/>
              </a:bodyPr>
              <a:lstStyle/>
              <a:p>
                <a:pPr>
                  <a:spcBef>
                    <a:spcPts val="300"/>
                  </a:spcBef>
                  <a:defRPr sz="1400">
                    <a:latin typeface="Arial Narrow"/>
                    <a:ea typeface="Arial Narrow"/>
                    <a:cs typeface="Arial Narrow"/>
                    <a:sym typeface="Arial Narrow"/>
                  </a:defRPr>
                </a:pPr>
                <a:endParaRPr dirty="0"/>
              </a:p>
            </p:txBody>
          </p:sp>
          <p:sp>
            <p:nvSpPr>
              <p:cNvPr id="179" name="Analysis and products…"/>
              <p:cNvSpPr txBox="1"/>
              <p:nvPr/>
            </p:nvSpPr>
            <p:spPr>
              <a:xfrm>
                <a:off x="0" y="0"/>
                <a:ext cx="2695425" cy="32174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79999" tIns="179999" rIns="179999" bIns="179999" numCol="1" anchor="t">
                <a:spAutoFit/>
              </a:bodyPr>
              <a:lstStyle/>
              <a:p>
                <a:pPr>
                  <a:defRPr>
                    <a:solidFill>
                      <a:srgbClr val="0039A6"/>
                    </a:solidFill>
                    <a:latin typeface="+mn-lt"/>
                    <a:ea typeface="+mn-ea"/>
                    <a:cs typeface="+mn-cs"/>
                    <a:sym typeface="Calibri"/>
                  </a:defRPr>
                </a:pPr>
                <a:r>
                  <a:rPr dirty="0"/>
                  <a:t>Analysis and products</a:t>
                </a:r>
              </a:p>
              <a:p>
                <a:pPr>
                  <a:defRPr sz="1400">
                    <a:solidFill>
                      <a:srgbClr val="0039A6"/>
                    </a:solidFill>
                    <a:latin typeface="+mn-lt"/>
                    <a:ea typeface="+mn-ea"/>
                    <a:cs typeface="+mn-cs"/>
                    <a:sym typeface="Calibri"/>
                  </a:defRPr>
                </a:pPr>
                <a:endParaRPr dirty="0"/>
              </a:p>
              <a:p>
                <a:pPr marL="171450" indent="-171450">
                  <a:spcBef>
                    <a:spcPts val="300"/>
                  </a:spcBef>
                  <a:buSzPct val="100000"/>
                  <a:buFont typeface="Arial"/>
                  <a:buChar char="•"/>
                  <a:defRPr sz="1400">
                    <a:solidFill>
                      <a:srgbClr val="0039A6"/>
                    </a:solidFill>
                    <a:latin typeface="+mn-lt"/>
                    <a:ea typeface="+mn-ea"/>
                    <a:cs typeface="+mn-cs"/>
                    <a:sym typeface="Calibri"/>
                  </a:defRPr>
                </a:pPr>
                <a:r>
                  <a:rPr dirty="0"/>
                  <a:t>Different types: narrative report, raw data, maps, </a:t>
                </a:r>
                <a:r>
                  <a:rPr dirty="0" smtClean="0"/>
                  <a:t>das</a:t>
                </a:r>
                <a:r>
                  <a:rPr lang="en-US" dirty="0" smtClean="0"/>
                  <a:t>h</a:t>
                </a:r>
                <a:r>
                  <a:rPr dirty="0" smtClean="0"/>
                  <a:t>boards </a:t>
                </a:r>
                <a:r>
                  <a:rPr dirty="0"/>
                  <a:t>etc.</a:t>
                </a:r>
              </a:p>
              <a:p>
                <a:pPr>
                  <a:spcBef>
                    <a:spcPts val="300"/>
                  </a:spcBef>
                  <a:defRPr sz="1400">
                    <a:solidFill>
                      <a:srgbClr val="0039A6"/>
                    </a:solidFill>
                    <a:latin typeface="+mn-lt"/>
                    <a:ea typeface="+mn-ea"/>
                    <a:cs typeface="+mn-cs"/>
                    <a:sym typeface="Calibri"/>
                  </a:defRPr>
                </a:pPr>
                <a:endParaRPr dirty="0"/>
              </a:p>
              <a:p>
                <a:pPr marL="171450" indent="-171450">
                  <a:spcBef>
                    <a:spcPts val="300"/>
                  </a:spcBef>
                  <a:buSzPct val="100000"/>
                  <a:buFont typeface="Arial"/>
                  <a:buChar char="•"/>
                  <a:defRPr sz="1400">
                    <a:solidFill>
                      <a:srgbClr val="0039A6"/>
                    </a:solidFill>
                    <a:latin typeface="+mn-lt"/>
                    <a:ea typeface="+mn-ea"/>
                    <a:cs typeface="+mn-cs"/>
                    <a:sym typeface="Calibri"/>
                  </a:defRPr>
                </a:pPr>
                <a:r>
                  <a:rPr dirty="0"/>
                  <a:t>Information shared with national authorities and humanitarian partners through different means (mailing list, websites, meetings, social media)</a:t>
                </a:r>
              </a:p>
            </p:txBody>
          </p:sp>
        </p:grpSp>
        <p:grpSp>
          <p:nvGrpSpPr>
            <p:cNvPr id="183" name="Rectangle 8"/>
            <p:cNvGrpSpPr/>
            <p:nvPr/>
          </p:nvGrpSpPr>
          <p:grpSpPr>
            <a:xfrm>
              <a:off x="0" y="0"/>
              <a:ext cx="2695426" cy="3136474"/>
              <a:chOff x="-1" y="0"/>
              <a:chExt cx="2695425" cy="3136473"/>
            </a:xfrm>
          </p:grpSpPr>
          <p:sp>
            <p:nvSpPr>
              <p:cNvPr id="181" name="Rectangle"/>
              <p:cNvSpPr/>
              <p:nvPr/>
            </p:nvSpPr>
            <p:spPr>
              <a:xfrm>
                <a:off x="-2" y="-1"/>
                <a:ext cx="2695426" cy="3136475"/>
              </a:xfrm>
              <a:prstGeom prst="rect">
                <a:avLst/>
              </a:prstGeom>
              <a:solidFill>
                <a:srgbClr val="FFFFFF">
                  <a:alpha val="90000"/>
                </a:srgbClr>
              </a:solidFill>
              <a:ln w="9525" cap="flat">
                <a:solidFill>
                  <a:srgbClr val="D9D9D9"/>
                </a:solidFill>
                <a:prstDash val="solid"/>
                <a:round/>
              </a:ln>
              <a:effectLst/>
            </p:spPr>
            <p:txBody>
              <a:bodyPr wrap="square" lIns="45718" tIns="45718" rIns="45718" bIns="45718" numCol="1" anchor="t">
                <a:noAutofit/>
              </a:bodyPr>
              <a:lstStyle/>
              <a:p>
                <a:pPr>
                  <a:spcBef>
                    <a:spcPts val="300"/>
                  </a:spcBef>
                  <a:defRPr>
                    <a:latin typeface="Tw Cen MT"/>
                    <a:ea typeface="Tw Cen MT"/>
                    <a:cs typeface="Tw Cen MT"/>
                    <a:sym typeface="Tw Cen MT"/>
                  </a:defRPr>
                </a:pPr>
                <a:endParaRPr dirty="0"/>
              </a:p>
            </p:txBody>
          </p:sp>
          <p:sp>
            <p:nvSpPr>
              <p:cNvPr id="182" name="Programme set up…"/>
              <p:cNvSpPr txBox="1"/>
              <p:nvPr/>
            </p:nvSpPr>
            <p:spPr>
              <a:xfrm>
                <a:off x="-2" y="0"/>
                <a:ext cx="2695426" cy="29888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79999" tIns="179999" rIns="179999" bIns="179999" numCol="1" anchor="t">
                <a:spAutoFit/>
              </a:bodyPr>
              <a:lstStyle/>
              <a:p>
                <a:pPr>
                  <a:defRPr>
                    <a:solidFill>
                      <a:srgbClr val="0039A6"/>
                    </a:solidFill>
                    <a:latin typeface="+mn-lt"/>
                    <a:ea typeface="+mn-ea"/>
                    <a:cs typeface="+mn-cs"/>
                    <a:sym typeface="Calibri"/>
                  </a:defRPr>
                </a:pPr>
                <a:r>
                  <a:rPr dirty="0" err="1"/>
                  <a:t>Programme</a:t>
                </a:r>
                <a:r>
                  <a:rPr dirty="0"/>
                  <a:t> set up</a:t>
                </a:r>
                <a:endParaRPr sz="1600" dirty="0"/>
              </a:p>
              <a:p>
                <a:pPr>
                  <a:defRPr sz="1200">
                    <a:solidFill>
                      <a:srgbClr val="0039A6"/>
                    </a:solidFill>
                    <a:latin typeface="+mn-lt"/>
                    <a:ea typeface="+mn-ea"/>
                    <a:cs typeface="+mn-cs"/>
                    <a:sym typeface="Calibri"/>
                  </a:defRPr>
                </a:pPr>
                <a:endParaRPr sz="1600" dirty="0"/>
              </a:p>
              <a:p>
                <a:pPr marL="171450" indent="-171450">
                  <a:spcBef>
                    <a:spcPts val="300"/>
                  </a:spcBef>
                  <a:buSzPct val="100000"/>
                  <a:buFont typeface="Arial"/>
                  <a:buChar char="•"/>
                  <a:defRPr sz="1400">
                    <a:solidFill>
                      <a:srgbClr val="0039A6"/>
                    </a:solidFill>
                    <a:latin typeface="+mn-lt"/>
                    <a:ea typeface="+mn-ea"/>
                    <a:cs typeface="+mn-cs"/>
                    <a:sym typeface="Calibri"/>
                  </a:defRPr>
                </a:pPr>
                <a:r>
                  <a:rPr dirty="0"/>
                  <a:t>Deployment of experts or mobilization of local human resource capacities</a:t>
                </a:r>
              </a:p>
              <a:p>
                <a:pPr marL="171450" indent="-171450">
                  <a:spcBef>
                    <a:spcPts val="300"/>
                  </a:spcBef>
                  <a:buSzPct val="100000"/>
                  <a:buFont typeface="Arial"/>
                  <a:buChar char="•"/>
                  <a:defRPr sz="1400">
                    <a:solidFill>
                      <a:srgbClr val="0039A6"/>
                    </a:solidFill>
                    <a:latin typeface="+mn-lt"/>
                    <a:ea typeface="+mn-ea"/>
                    <a:cs typeface="+mn-cs"/>
                    <a:sym typeface="Calibri"/>
                  </a:defRPr>
                </a:pPr>
                <a:r>
                  <a:rPr dirty="0"/>
                  <a:t>Coordination with local and regional actors (Government, NGOs, UN agencies)</a:t>
                </a:r>
              </a:p>
              <a:p>
                <a:pPr marL="171450" indent="-171450">
                  <a:spcBef>
                    <a:spcPts val="300"/>
                  </a:spcBef>
                  <a:buSzPct val="100000"/>
                  <a:buFont typeface="Arial"/>
                  <a:buChar char="•"/>
                  <a:defRPr sz="1400">
                    <a:solidFill>
                      <a:srgbClr val="0039A6"/>
                    </a:solidFill>
                    <a:latin typeface="+mn-lt"/>
                    <a:ea typeface="+mn-ea"/>
                    <a:cs typeface="+mn-cs"/>
                    <a:sym typeface="Calibri"/>
                  </a:defRPr>
                </a:pPr>
                <a:r>
                  <a:rPr dirty="0"/>
                  <a:t>Resource mobilization (financial and human)</a:t>
                </a:r>
              </a:p>
              <a:p>
                <a:pPr marL="171450" indent="-171450">
                  <a:spcBef>
                    <a:spcPts val="300"/>
                  </a:spcBef>
                  <a:buSzPct val="100000"/>
                  <a:buFont typeface="Arial"/>
                  <a:buChar char="•"/>
                  <a:defRPr sz="1400">
                    <a:solidFill>
                      <a:srgbClr val="0039A6"/>
                    </a:solidFill>
                    <a:latin typeface="+mn-lt"/>
                    <a:ea typeface="+mn-ea"/>
                    <a:cs typeface="+mn-cs"/>
                    <a:sym typeface="Calibri"/>
                  </a:defRPr>
                </a:pPr>
                <a:r>
                  <a:rPr dirty="0"/>
                  <a:t>Training</a:t>
                </a:r>
              </a:p>
            </p:txBody>
          </p:sp>
        </p:grpSp>
        <p:grpSp>
          <p:nvGrpSpPr>
            <p:cNvPr id="186" name="Rectangle 8"/>
            <p:cNvGrpSpPr/>
            <p:nvPr/>
          </p:nvGrpSpPr>
          <p:grpSpPr>
            <a:xfrm>
              <a:off x="2809386" y="5106"/>
              <a:ext cx="2698472" cy="3331800"/>
              <a:chOff x="0" y="0"/>
              <a:chExt cx="2698470" cy="3331798"/>
            </a:xfrm>
          </p:grpSpPr>
          <p:sp>
            <p:nvSpPr>
              <p:cNvPr id="184" name="Rectangle"/>
              <p:cNvSpPr/>
              <p:nvPr/>
            </p:nvSpPr>
            <p:spPr>
              <a:xfrm>
                <a:off x="0" y="0"/>
                <a:ext cx="2698471" cy="3136475"/>
              </a:xfrm>
              <a:prstGeom prst="rect">
                <a:avLst/>
              </a:prstGeom>
              <a:solidFill>
                <a:srgbClr val="FFFFFF">
                  <a:alpha val="90000"/>
                </a:srgbClr>
              </a:solidFill>
              <a:ln w="9525" cap="flat">
                <a:solidFill>
                  <a:srgbClr val="D9D9D9"/>
                </a:solidFill>
                <a:prstDash val="solid"/>
                <a:round/>
              </a:ln>
              <a:effectLst/>
            </p:spPr>
            <p:txBody>
              <a:bodyPr wrap="square" lIns="45718" tIns="45718" rIns="45718" bIns="45718" numCol="1" anchor="t">
                <a:noAutofit/>
              </a:bodyPr>
              <a:lstStyle/>
              <a:p>
                <a:pPr>
                  <a:spcBef>
                    <a:spcPts val="300"/>
                  </a:spcBef>
                  <a:defRPr sz="1400">
                    <a:latin typeface="Arial Narrow"/>
                    <a:ea typeface="Arial Narrow"/>
                    <a:cs typeface="Arial Narrow"/>
                    <a:sym typeface="Arial Narrow"/>
                  </a:defRPr>
                </a:pPr>
                <a:endParaRPr/>
              </a:p>
            </p:txBody>
          </p:sp>
          <p:sp>
            <p:nvSpPr>
              <p:cNvPr id="185" name="Data collection…"/>
              <p:cNvSpPr txBox="1"/>
              <p:nvPr/>
            </p:nvSpPr>
            <p:spPr>
              <a:xfrm>
                <a:off x="0" y="0"/>
                <a:ext cx="2698471" cy="333179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79999" tIns="179999" rIns="179999" bIns="179999" numCol="1" anchor="t">
                <a:spAutoFit/>
              </a:bodyPr>
              <a:lstStyle/>
              <a:p>
                <a:pPr>
                  <a:defRPr>
                    <a:solidFill>
                      <a:srgbClr val="0039A6"/>
                    </a:solidFill>
                    <a:latin typeface="+mn-lt"/>
                    <a:ea typeface="+mn-ea"/>
                    <a:cs typeface="+mn-cs"/>
                    <a:sym typeface="Calibri"/>
                  </a:defRPr>
                </a:pPr>
                <a:r>
                  <a:t>Data collection</a:t>
                </a:r>
              </a:p>
              <a:p>
                <a:pPr>
                  <a:defRPr>
                    <a:solidFill>
                      <a:srgbClr val="0039A6"/>
                    </a:solidFill>
                    <a:latin typeface="+mn-lt"/>
                    <a:ea typeface="+mn-ea"/>
                    <a:cs typeface="+mn-cs"/>
                    <a:sym typeface="Calibri"/>
                  </a:defRPr>
                </a:pPr>
                <a:endParaRPr/>
              </a:p>
              <a:p>
                <a:pPr>
                  <a:defRPr>
                    <a:solidFill>
                      <a:srgbClr val="0039A6"/>
                    </a:solidFill>
                    <a:latin typeface="+mn-lt"/>
                    <a:ea typeface="+mn-ea"/>
                    <a:cs typeface="+mn-cs"/>
                    <a:sym typeface="Calibri"/>
                  </a:defRPr>
                </a:pPr>
                <a:endParaRPr/>
              </a:p>
              <a:p>
                <a:pPr marL="171450" indent="-171450">
                  <a:spcBef>
                    <a:spcPts val="300"/>
                  </a:spcBef>
                  <a:buSzPct val="100000"/>
                  <a:buFont typeface="Arial"/>
                  <a:buChar char="•"/>
                  <a:defRPr sz="1400">
                    <a:solidFill>
                      <a:srgbClr val="0039A6"/>
                    </a:solidFill>
                    <a:latin typeface="+mn-lt"/>
                    <a:ea typeface="+mn-ea"/>
                    <a:cs typeface="+mn-cs"/>
                    <a:sym typeface="Calibri"/>
                  </a:defRPr>
                </a:pPr>
                <a:r>
                  <a:t>Operations in the field with or without direct access</a:t>
                </a:r>
              </a:p>
              <a:p>
                <a:pPr>
                  <a:spcBef>
                    <a:spcPts val="300"/>
                  </a:spcBef>
                  <a:defRPr sz="1400">
                    <a:solidFill>
                      <a:srgbClr val="0039A6"/>
                    </a:solidFill>
                    <a:latin typeface="+mn-lt"/>
                    <a:ea typeface="+mn-ea"/>
                    <a:cs typeface="+mn-cs"/>
                    <a:sym typeface="Calibri"/>
                  </a:defRPr>
                </a:pPr>
                <a:endParaRPr/>
              </a:p>
              <a:p>
                <a:pPr marL="171450" indent="-171450">
                  <a:spcBef>
                    <a:spcPts val="300"/>
                  </a:spcBef>
                  <a:buSzPct val="100000"/>
                  <a:buFont typeface="Arial"/>
                  <a:buChar char="•"/>
                  <a:defRPr sz="1400">
                    <a:solidFill>
                      <a:srgbClr val="0039A6"/>
                    </a:solidFill>
                    <a:latin typeface="+mn-lt"/>
                    <a:ea typeface="+mn-ea"/>
                    <a:cs typeface="+mn-cs"/>
                    <a:sym typeface="Calibri"/>
                  </a:defRPr>
                </a:pPr>
                <a:r>
                  <a:t>Verification and validation of data</a:t>
                </a:r>
              </a:p>
              <a:p>
                <a:pPr marL="171450" indent="-171450">
                  <a:spcBef>
                    <a:spcPts val="300"/>
                  </a:spcBef>
                  <a:buSzPct val="100000"/>
                  <a:buFont typeface="Arial"/>
                  <a:buChar char="•"/>
                  <a:defRPr>
                    <a:solidFill>
                      <a:srgbClr val="0039A6"/>
                    </a:solidFill>
                    <a:latin typeface="+mn-lt"/>
                    <a:ea typeface="+mn-ea"/>
                    <a:cs typeface="+mn-cs"/>
                    <a:sym typeface="Calibri"/>
                  </a:defRPr>
                </a:pPr>
                <a:endParaRPr/>
              </a:p>
              <a:p>
                <a:pPr>
                  <a:defRPr>
                    <a:solidFill>
                      <a:srgbClr val="0039A6"/>
                    </a:solidFill>
                    <a:latin typeface="+mn-lt"/>
                    <a:ea typeface="+mn-ea"/>
                    <a:cs typeface="+mn-cs"/>
                    <a:sym typeface="Calibri"/>
                  </a:defRPr>
                </a:pPr>
                <a:endParaRPr/>
              </a:p>
            </p:txBody>
          </p:sp>
        </p:grpSp>
      </p:grpSp>
      <p:sp>
        <p:nvSpPr>
          <p:cNvPr id="188" name="Title 1"/>
          <p:cNvSpPr txBox="1"/>
          <p:nvPr/>
        </p:nvSpPr>
        <p:spPr>
          <a:xfrm>
            <a:off x="398120" y="553385"/>
            <a:ext cx="2508782" cy="520077"/>
          </a:xfrm>
          <a:prstGeom prst="rect">
            <a:avLst/>
          </a:prstGeom>
          <a:solidFill>
            <a:srgbClr val="FFFFFF">
              <a:alpha val="89000"/>
            </a:srgbClr>
          </a:solidFill>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a:spcBef>
                <a:spcPts val="600"/>
              </a:spcBef>
              <a:defRPr sz="2700">
                <a:solidFill>
                  <a:srgbClr val="0039A6"/>
                </a:solidFill>
                <a:latin typeface="Gill Sans MT"/>
                <a:ea typeface="Gill Sans MT"/>
                <a:cs typeface="Gill Sans MT"/>
                <a:sym typeface="Gill Sans MT"/>
              </a:defRPr>
            </a:lvl1pPr>
          </a:lstStyle>
          <a:p>
            <a:r>
              <a:t>DTM Workflow</a:t>
            </a:r>
          </a:p>
        </p:txBody>
      </p:sp>
      <p:grpSp>
        <p:nvGrpSpPr>
          <p:cNvPr id="191" name="Group 20"/>
          <p:cNvGrpSpPr/>
          <p:nvPr/>
        </p:nvGrpSpPr>
        <p:grpSpPr>
          <a:xfrm>
            <a:off x="7456830" y="-184408"/>
            <a:ext cx="2355744" cy="1230615"/>
            <a:chOff x="0" y="0"/>
            <a:chExt cx="2355743" cy="1230613"/>
          </a:xfrm>
        </p:grpSpPr>
        <p:pic>
          <p:nvPicPr>
            <p:cNvPr id="189" name="Picture 2" descr="Picture 2"/>
            <p:cNvPicPr>
              <a:picLocks noChangeAspect="1"/>
            </p:cNvPicPr>
            <p:nvPr/>
          </p:nvPicPr>
          <p:blipFill>
            <a:blip r:embed="rId4">
              <a:extLst/>
            </a:blip>
            <a:stretch>
              <a:fillRect/>
            </a:stretch>
          </p:blipFill>
          <p:spPr>
            <a:xfrm>
              <a:off x="0" y="-1"/>
              <a:ext cx="2355744" cy="1230615"/>
            </a:xfrm>
            <a:prstGeom prst="rect">
              <a:avLst/>
            </a:prstGeom>
            <a:ln w="12700" cap="flat">
              <a:noFill/>
              <a:miter lim="400000"/>
            </a:ln>
            <a:effectLst/>
          </p:spPr>
        </p:pic>
        <p:sp>
          <p:nvSpPr>
            <p:cNvPr id="190" name="TextBox 9"/>
            <p:cNvSpPr txBox="1"/>
            <p:nvPr/>
          </p:nvSpPr>
          <p:spPr>
            <a:xfrm>
              <a:off x="301154" y="768947"/>
              <a:ext cx="1386018" cy="421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200" spc="100">
                  <a:solidFill>
                    <a:srgbClr val="FFFFFF"/>
                  </a:solidFill>
                  <a:latin typeface="Tw Cen MT"/>
                  <a:ea typeface="Tw Cen MT"/>
                  <a:cs typeface="Tw Cen MT"/>
                  <a:sym typeface="Tw Cen MT"/>
                </a:defRPr>
              </a:pPr>
              <a:r>
                <a:t>Global Training</a:t>
              </a:r>
            </a:p>
            <a:p>
              <a:pPr algn="ctr" defTabSz="457200">
                <a:defRPr sz="1200">
                  <a:solidFill>
                    <a:srgbClr val="FFFFFF"/>
                  </a:solidFill>
                  <a:latin typeface="Tw Cen MT"/>
                  <a:ea typeface="Tw Cen MT"/>
                  <a:cs typeface="Tw Cen MT"/>
                  <a:sym typeface="Tw Cen MT"/>
                </a:defRPr>
              </a:pPr>
              <a:r>
                <a:t>2017</a:t>
              </a:r>
            </a:p>
          </p:txBody>
        </p:sp>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 name="Picture 24" descr="Picture 2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8862"/>
            <a:ext cx="9144001" cy="6858003"/>
          </a:xfrm>
          <a:prstGeom prst="rect">
            <a:avLst/>
          </a:prstGeom>
          <a:ln w="12700">
            <a:miter lim="400000"/>
          </a:ln>
        </p:spPr>
      </p:pic>
      <p:sp>
        <p:nvSpPr>
          <p:cNvPr id="196" name="Content Placeholder 7"/>
          <p:cNvSpPr txBox="1">
            <a:spLocks noGrp="1"/>
          </p:cNvSpPr>
          <p:nvPr>
            <p:ph type="body" idx="1"/>
          </p:nvPr>
        </p:nvSpPr>
        <p:spPr>
          <a:xfrm>
            <a:off x="413124" y="2148664"/>
            <a:ext cx="7968875" cy="3642537"/>
          </a:xfrm>
          <a:prstGeom prst="rect">
            <a:avLst/>
          </a:prstGeom>
        </p:spPr>
        <p:txBody>
          <a:bodyPr anchor="b"/>
          <a:lstStyle/>
          <a:p>
            <a:pPr marL="0" indent="0">
              <a:lnSpc>
                <a:spcPct val="119000"/>
              </a:lnSpc>
              <a:spcBef>
                <a:spcPts val="300"/>
              </a:spcBef>
              <a:buSzTx/>
              <a:buNone/>
              <a:defRPr sz="1400">
                <a:latin typeface="Arial Narrow"/>
                <a:ea typeface="Arial Narrow"/>
                <a:cs typeface="Arial Narrow"/>
                <a:sym typeface="Arial Narrow"/>
              </a:defRPr>
            </a:pPr>
            <a:r>
              <a:t>                         </a:t>
            </a: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p:txBody>
      </p:sp>
      <p:sp>
        <p:nvSpPr>
          <p:cNvPr id="197" name="Rectangle 14"/>
          <p:cNvSpPr txBox="1"/>
          <p:nvPr/>
        </p:nvSpPr>
        <p:spPr>
          <a:xfrm>
            <a:off x="2057400" y="5791200"/>
            <a:ext cx="1674880" cy="39738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lgn="ctr">
              <a:lnSpc>
                <a:spcPct val="119000"/>
              </a:lnSpc>
              <a:spcBef>
                <a:spcPts val="600"/>
              </a:spcBef>
              <a:defRPr sz="1000">
                <a:solidFill>
                  <a:srgbClr val="FFFFFF"/>
                </a:solidFill>
                <a:latin typeface="Arial Narrow"/>
                <a:ea typeface="Arial Narrow"/>
                <a:cs typeface="Arial Narrow"/>
                <a:sym typeface="Arial Narrow"/>
              </a:defRPr>
            </a:pPr>
            <a:r>
              <a:t>Implementation </a:t>
            </a:r>
            <a:r>
              <a:rPr b="1"/>
              <a:t>setup and </a:t>
            </a:r>
            <a:br>
              <a:rPr b="1"/>
            </a:br>
            <a:r>
              <a:rPr b="1"/>
              <a:t>roll out</a:t>
            </a:r>
            <a:r>
              <a:t> support</a:t>
            </a:r>
          </a:p>
        </p:txBody>
      </p:sp>
      <p:sp>
        <p:nvSpPr>
          <p:cNvPr id="198" name="Text Box 14"/>
          <p:cNvSpPr txBox="1"/>
          <p:nvPr/>
        </p:nvSpPr>
        <p:spPr>
          <a:xfrm>
            <a:off x="303281" y="296715"/>
            <a:ext cx="6858001" cy="936753"/>
          </a:xfrm>
          <a:prstGeom prst="rect">
            <a:avLst/>
          </a:prstGeom>
          <a:ln w="12700">
            <a:miter lim="400000"/>
          </a:ln>
          <a:extLst>
            <a:ext uri="{C572A759-6A51-4108-AA02-DFA0A04FC94B}">
              <ma14:wrappingTextBoxFlag xmlns="" xmlns:ma14="http://schemas.microsoft.com/office/mac/drawingml/2011/main" val="1"/>
            </a:ext>
          </a:extLst>
        </p:spPr>
        <p:txBody>
          <a:bodyPr lIns="36576" tIns="36576" rIns="36576" bIns="36576">
            <a:spAutoFit/>
          </a:bodyPr>
          <a:lstStyle>
            <a:lvl1pPr>
              <a:defRPr sz="2800">
                <a:solidFill>
                  <a:srgbClr val="0039A6"/>
                </a:solidFill>
                <a:latin typeface="Gill Sans MT"/>
                <a:ea typeface="Gill Sans MT"/>
                <a:cs typeface="Gill Sans MT"/>
                <a:sym typeface="Gill Sans MT"/>
              </a:defRPr>
            </a:lvl1pPr>
          </a:lstStyle>
          <a:p>
            <a:r>
              <a:t>DISPLACEMENT TRACKING MATRIX ∙ DTM</a:t>
            </a:r>
          </a:p>
        </p:txBody>
      </p:sp>
      <p:grpSp>
        <p:nvGrpSpPr>
          <p:cNvPr id="203" name="Group 21"/>
          <p:cNvGrpSpPr/>
          <p:nvPr/>
        </p:nvGrpSpPr>
        <p:grpSpPr>
          <a:xfrm>
            <a:off x="7543800" y="161707"/>
            <a:ext cx="1600200" cy="981819"/>
            <a:chOff x="0" y="0"/>
            <a:chExt cx="1600200" cy="981818"/>
          </a:xfrm>
        </p:grpSpPr>
        <p:sp>
          <p:nvSpPr>
            <p:cNvPr id="199" name="TextBox 9"/>
            <p:cNvSpPr txBox="1"/>
            <p:nvPr/>
          </p:nvSpPr>
          <p:spPr>
            <a:xfrm>
              <a:off x="0" y="458580"/>
              <a:ext cx="1600200" cy="523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500" spc="100">
                  <a:solidFill>
                    <a:srgbClr val="0039A6"/>
                  </a:solidFill>
                  <a:latin typeface="Tw Cen MT"/>
                  <a:ea typeface="Tw Cen MT"/>
                  <a:cs typeface="Tw Cen MT"/>
                  <a:sym typeface="Tw Cen MT"/>
                </a:defRPr>
              </a:pPr>
              <a:r>
                <a:t>Global Training</a:t>
              </a:r>
            </a:p>
            <a:p>
              <a:pPr algn="ctr" defTabSz="457200">
                <a:defRPr sz="1600">
                  <a:solidFill>
                    <a:srgbClr val="0039A6"/>
                  </a:solidFill>
                  <a:latin typeface="Tw Cen MT"/>
                  <a:ea typeface="Tw Cen MT"/>
                  <a:cs typeface="Tw Cen MT"/>
                  <a:sym typeface="Tw Cen MT"/>
                </a:defRPr>
              </a:pPr>
              <a:r>
                <a:t>2017</a:t>
              </a:r>
            </a:p>
          </p:txBody>
        </p:sp>
        <p:grpSp>
          <p:nvGrpSpPr>
            <p:cNvPr id="202" name="Picture 23"/>
            <p:cNvGrpSpPr/>
            <p:nvPr/>
          </p:nvGrpSpPr>
          <p:grpSpPr>
            <a:xfrm>
              <a:off x="111600" y="0"/>
              <a:ext cx="1329989" cy="458583"/>
              <a:chOff x="0" y="0"/>
              <a:chExt cx="1329987" cy="458582"/>
            </a:xfrm>
          </p:grpSpPr>
          <p:sp>
            <p:nvSpPr>
              <p:cNvPr id="200"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a:p>
            </p:txBody>
          </p:sp>
          <p:pic>
            <p:nvPicPr>
              <p:cNvPr id="201"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1329989" cy="458584"/>
              </a:xfrm>
              <a:prstGeom prst="rect">
                <a:avLst/>
              </a:prstGeom>
              <a:ln w="12700" cap="flat">
                <a:noFill/>
                <a:miter lim="400000"/>
              </a:ln>
              <a:effectLst/>
            </p:spPr>
          </p:pic>
        </p:grpSp>
      </p:grpSp>
      <p:sp>
        <p:nvSpPr>
          <p:cNvPr id="204" name="TextBox 2"/>
          <p:cNvSpPr txBox="1"/>
          <p:nvPr/>
        </p:nvSpPr>
        <p:spPr>
          <a:xfrm>
            <a:off x="5573597" y="1622014"/>
            <a:ext cx="2808403" cy="298703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marL="285750" indent="-285750">
              <a:buSzPct val="100000"/>
              <a:buFont typeface="Arial"/>
              <a:buChar char="•"/>
              <a:defRPr>
                <a:solidFill>
                  <a:srgbClr val="1F497D"/>
                </a:solidFill>
                <a:latin typeface="Tw Cen MT"/>
                <a:ea typeface="Tw Cen MT"/>
                <a:cs typeface="Tw Cen MT"/>
                <a:sym typeface="Tw Cen MT"/>
              </a:defRPr>
            </a:pPr>
            <a:r>
              <a:rPr dirty="0"/>
              <a:t>DTM website for internal displacement</a:t>
            </a:r>
          </a:p>
          <a:p>
            <a:pPr>
              <a:defRPr i="1">
                <a:solidFill>
                  <a:srgbClr val="FF0000"/>
                </a:solidFill>
                <a:latin typeface="Tw Cen MT"/>
                <a:ea typeface="Tw Cen MT"/>
                <a:cs typeface="Tw Cen MT"/>
                <a:sym typeface="Tw Cen MT"/>
              </a:defRPr>
            </a:pPr>
            <a:r>
              <a:rPr dirty="0"/>
              <a:t>    </a:t>
            </a:r>
            <a:r>
              <a:rPr u="sng" dirty="0">
                <a:solidFill>
                  <a:srgbClr val="0000FF"/>
                </a:solidFill>
                <a:uFill>
                  <a:solidFill>
                    <a:srgbClr val="0000FF"/>
                  </a:solidFill>
                </a:uFill>
                <a:hlinkClick r:id="rId5"/>
              </a:rPr>
              <a:t>globaldtm.info</a:t>
            </a: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marL="285750" indent="-285750">
              <a:buSzPct val="100000"/>
              <a:buFont typeface="Arial"/>
              <a:buChar char="•"/>
              <a:defRPr>
                <a:solidFill>
                  <a:srgbClr val="1F497D"/>
                </a:solidFill>
                <a:latin typeface="Tw Cen MT"/>
                <a:ea typeface="Tw Cen MT"/>
                <a:cs typeface="Tw Cen MT"/>
                <a:sym typeface="Tw Cen MT"/>
              </a:defRPr>
            </a:pPr>
            <a:r>
              <a:rPr dirty="0"/>
              <a:t>DTM  website for flow monitoring</a:t>
            </a:r>
          </a:p>
          <a:p>
            <a:pPr>
              <a:defRPr i="1">
                <a:solidFill>
                  <a:srgbClr val="FF0000"/>
                </a:solidFill>
                <a:latin typeface="Tw Cen MT"/>
                <a:ea typeface="Tw Cen MT"/>
                <a:cs typeface="Tw Cen MT"/>
                <a:sym typeface="Tw Cen MT"/>
              </a:defRPr>
            </a:pPr>
            <a:r>
              <a:rPr dirty="0"/>
              <a:t>    </a:t>
            </a:r>
            <a:r>
              <a:rPr u="sng" dirty="0">
                <a:solidFill>
                  <a:srgbClr val="0000FF"/>
                </a:solidFill>
                <a:uFill>
                  <a:solidFill>
                    <a:srgbClr val="0000FF"/>
                  </a:solidFill>
                </a:uFill>
                <a:hlinkClick r:id="rId6"/>
              </a:rPr>
              <a:t>migration.iom.int/Europe</a:t>
            </a:r>
          </a:p>
        </p:txBody>
      </p:sp>
      <p:pic>
        <p:nvPicPr>
          <p:cNvPr id="205" name="Picture 4" descr="Picture 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745523" y="1123950"/>
            <a:ext cx="4665455" cy="2029624"/>
          </a:xfrm>
          <a:prstGeom prst="rect">
            <a:avLst/>
          </a:prstGeom>
          <a:ln w="12700">
            <a:miter lim="400000"/>
          </a:ln>
        </p:spPr>
      </p:pic>
      <p:pic>
        <p:nvPicPr>
          <p:cNvPr id="206" name="Picture 6" descr="Picture 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6125" y="3721100"/>
            <a:ext cx="4684482" cy="1564093"/>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 name="Picture 24" descr="Picture 2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211" name="Content Placeholder 7"/>
          <p:cNvSpPr txBox="1">
            <a:spLocks noGrp="1"/>
          </p:cNvSpPr>
          <p:nvPr>
            <p:ph type="body" idx="1"/>
          </p:nvPr>
        </p:nvSpPr>
        <p:spPr>
          <a:xfrm>
            <a:off x="413124" y="2148664"/>
            <a:ext cx="7968875" cy="3642537"/>
          </a:xfrm>
          <a:prstGeom prst="rect">
            <a:avLst/>
          </a:prstGeom>
        </p:spPr>
        <p:txBody>
          <a:bodyPr anchor="b"/>
          <a:lstStyle/>
          <a:p>
            <a:pPr marL="0" indent="0">
              <a:lnSpc>
                <a:spcPct val="119000"/>
              </a:lnSpc>
              <a:spcBef>
                <a:spcPts val="300"/>
              </a:spcBef>
              <a:buSzTx/>
              <a:buNone/>
              <a:defRPr sz="1400">
                <a:latin typeface="Arial Narrow"/>
                <a:ea typeface="Arial Narrow"/>
                <a:cs typeface="Arial Narrow"/>
                <a:sym typeface="Arial Narrow"/>
              </a:defRPr>
            </a:pPr>
            <a:r>
              <a:t>                         </a:t>
            </a: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a:p>
            <a:pPr marL="0" indent="0">
              <a:lnSpc>
                <a:spcPct val="119000"/>
              </a:lnSpc>
              <a:buSzTx/>
              <a:buNone/>
              <a:defRPr sz="1400">
                <a:latin typeface="Arial Narrow"/>
                <a:ea typeface="Arial Narrow"/>
                <a:cs typeface="Arial Narrow"/>
                <a:sym typeface="Arial Narrow"/>
              </a:defRPr>
            </a:pPr>
            <a:endParaRPr/>
          </a:p>
        </p:txBody>
      </p:sp>
      <p:sp>
        <p:nvSpPr>
          <p:cNvPr id="212" name="Rectangle 14"/>
          <p:cNvSpPr txBox="1"/>
          <p:nvPr/>
        </p:nvSpPr>
        <p:spPr>
          <a:xfrm>
            <a:off x="2057400" y="5791200"/>
            <a:ext cx="1674880" cy="39738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lgn="ctr">
              <a:lnSpc>
                <a:spcPct val="119000"/>
              </a:lnSpc>
              <a:spcBef>
                <a:spcPts val="600"/>
              </a:spcBef>
              <a:defRPr sz="1000">
                <a:solidFill>
                  <a:srgbClr val="FFFFFF"/>
                </a:solidFill>
                <a:latin typeface="Arial Narrow"/>
                <a:ea typeface="Arial Narrow"/>
                <a:cs typeface="Arial Narrow"/>
                <a:sym typeface="Arial Narrow"/>
              </a:defRPr>
            </a:pPr>
            <a:r>
              <a:t>Implementation </a:t>
            </a:r>
            <a:r>
              <a:rPr b="1"/>
              <a:t>setup and </a:t>
            </a:r>
            <a:br>
              <a:rPr b="1"/>
            </a:br>
            <a:r>
              <a:rPr b="1"/>
              <a:t>roll out</a:t>
            </a:r>
            <a:r>
              <a:t> support</a:t>
            </a:r>
          </a:p>
        </p:txBody>
      </p:sp>
      <p:sp>
        <p:nvSpPr>
          <p:cNvPr id="213" name="Text Box 14"/>
          <p:cNvSpPr txBox="1"/>
          <p:nvPr/>
        </p:nvSpPr>
        <p:spPr>
          <a:xfrm>
            <a:off x="303281" y="296715"/>
            <a:ext cx="6858001" cy="936753"/>
          </a:xfrm>
          <a:prstGeom prst="rect">
            <a:avLst/>
          </a:prstGeom>
          <a:ln w="12700">
            <a:miter lim="400000"/>
          </a:ln>
          <a:extLst>
            <a:ext uri="{C572A759-6A51-4108-AA02-DFA0A04FC94B}">
              <ma14:wrappingTextBoxFlag xmlns="" xmlns:ma14="http://schemas.microsoft.com/office/mac/drawingml/2011/main" val="1"/>
            </a:ext>
          </a:extLst>
        </p:spPr>
        <p:txBody>
          <a:bodyPr lIns="36576" tIns="36576" rIns="36576" bIns="36576">
            <a:spAutoFit/>
          </a:bodyPr>
          <a:lstStyle>
            <a:lvl1pPr>
              <a:defRPr sz="2800">
                <a:solidFill>
                  <a:srgbClr val="0039A6"/>
                </a:solidFill>
                <a:latin typeface="Gill Sans MT"/>
                <a:ea typeface="Gill Sans MT"/>
                <a:cs typeface="Gill Sans MT"/>
                <a:sym typeface="Gill Sans MT"/>
              </a:defRPr>
            </a:lvl1pPr>
          </a:lstStyle>
          <a:p>
            <a:r>
              <a:t>DISPLACEMENT TRACKING MATRIX ∙ DTM</a:t>
            </a:r>
          </a:p>
        </p:txBody>
      </p:sp>
      <p:grpSp>
        <p:nvGrpSpPr>
          <p:cNvPr id="218" name="Group 21"/>
          <p:cNvGrpSpPr/>
          <p:nvPr/>
        </p:nvGrpSpPr>
        <p:grpSpPr>
          <a:xfrm>
            <a:off x="7543800" y="161707"/>
            <a:ext cx="1600200" cy="981819"/>
            <a:chOff x="0" y="0"/>
            <a:chExt cx="1600200" cy="981818"/>
          </a:xfrm>
        </p:grpSpPr>
        <p:sp>
          <p:nvSpPr>
            <p:cNvPr id="214" name="TextBox 9"/>
            <p:cNvSpPr txBox="1"/>
            <p:nvPr/>
          </p:nvSpPr>
          <p:spPr>
            <a:xfrm>
              <a:off x="0" y="458580"/>
              <a:ext cx="1600200" cy="523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500" spc="100">
                  <a:solidFill>
                    <a:srgbClr val="0039A6"/>
                  </a:solidFill>
                  <a:latin typeface="Tw Cen MT"/>
                  <a:ea typeface="Tw Cen MT"/>
                  <a:cs typeface="Tw Cen MT"/>
                  <a:sym typeface="Tw Cen MT"/>
                </a:defRPr>
              </a:pPr>
              <a:r>
                <a:t>Global Training</a:t>
              </a:r>
            </a:p>
            <a:p>
              <a:pPr algn="ctr" defTabSz="457200">
                <a:defRPr sz="1600">
                  <a:solidFill>
                    <a:srgbClr val="0039A6"/>
                  </a:solidFill>
                  <a:latin typeface="Tw Cen MT"/>
                  <a:ea typeface="Tw Cen MT"/>
                  <a:cs typeface="Tw Cen MT"/>
                  <a:sym typeface="Tw Cen MT"/>
                </a:defRPr>
              </a:pPr>
              <a:r>
                <a:t>2017</a:t>
              </a:r>
            </a:p>
          </p:txBody>
        </p:sp>
        <p:grpSp>
          <p:nvGrpSpPr>
            <p:cNvPr id="217" name="Picture 23"/>
            <p:cNvGrpSpPr/>
            <p:nvPr/>
          </p:nvGrpSpPr>
          <p:grpSpPr>
            <a:xfrm>
              <a:off x="111600" y="0"/>
              <a:ext cx="1329989" cy="458583"/>
              <a:chOff x="0" y="0"/>
              <a:chExt cx="1329987" cy="458582"/>
            </a:xfrm>
          </p:grpSpPr>
          <p:sp>
            <p:nvSpPr>
              <p:cNvPr id="215"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a:p>
            </p:txBody>
          </p:sp>
          <p:pic>
            <p:nvPicPr>
              <p:cNvPr id="216"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1329989" cy="458584"/>
              </a:xfrm>
              <a:prstGeom prst="rect">
                <a:avLst/>
              </a:prstGeom>
              <a:ln w="12700" cap="flat">
                <a:noFill/>
                <a:miter lim="400000"/>
              </a:ln>
              <a:effectLst/>
            </p:spPr>
          </p:pic>
        </p:grpSp>
      </p:grpSp>
      <p:pic>
        <p:nvPicPr>
          <p:cNvPr id="219" name="Picture 1" descr="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2313" y="1258560"/>
            <a:ext cx="6235125" cy="3377361"/>
          </a:xfrm>
          <a:prstGeom prst="rect">
            <a:avLst/>
          </a:prstGeom>
          <a:ln w="12700">
            <a:miter lim="400000"/>
          </a:ln>
        </p:spPr>
      </p:pic>
      <p:sp>
        <p:nvSpPr>
          <p:cNvPr id="220" name="TextBox 2"/>
          <p:cNvSpPr txBox="1"/>
          <p:nvPr/>
        </p:nvSpPr>
        <p:spPr>
          <a:xfrm>
            <a:off x="6820561" y="1224877"/>
            <a:ext cx="1802249" cy="298703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marL="285750" indent="-285750">
              <a:buSzPct val="100000"/>
              <a:buFont typeface="Arial"/>
              <a:buChar char="•"/>
              <a:defRPr>
                <a:solidFill>
                  <a:srgbClr val="1F497D"/>
                </a:solidFill>
                <a:latin typeface="Tw Cen MT"/>
                <a:ea typeface="Tw Cen MT"/>
                <a:cs typeface="Tw Cen MT"/>
                <a:sym typeface="Tw Cen MT"/>
              </a:defRPr>
            </a:pPr>
            <a:r>
              <a:t>IOM emergency manual includes a section on DTM </a:t>
            </a:r>
          </a:p>
          <a:p>
            <a:pPr marL="285750" indent="-285750">
              <a:buSzPct val="100000"/>
              <a:buFont typeface="Arial"/>
              <a:buChar char="•"/>
              <a:defRPr>
                <a:solidFill>
                  <a:srgbClr val="1F497D"/>
                </a:solidFill>
                <a:latin typeface="Tw Cen MT"/>
                <a:ea typeface="Tw Cen MT"/>
                <a:cs typeface="Tw Cen MT"/>
                <a:sym typeface="Tw Cen MT"/>
              </a:defRPr>
            </a:pPr>
            <a:r>
              <a:t>The DTM section covers key elements: definition, methodology, operation, data analysis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Picture 5" descr="Picture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19" name="Title 1"/>
          <p:cNvSpPr txBox="1">
            <a:spLocks noGrp="1"/>
          </p:cNvSpPr>
          <p:nvPr>
            <p:ph type="title"/>
          </p:nvPr>
        </p:nvSpPr>
        <p:spPr>
          <a:xfrm>
            <a:off x="457200" y="609600"/>
            <a:ext cx="3124200" cy="567224"/>
          </a:xfrm>
          <a:prstGeom prst="rect">
            <a:avLst/>
          </a:prstGeom>
        </p:spPr>
        <p:txBody>
          <a:bodyPr/>
          <a:lstStyle>
            <a:lvl1pPr algn="l">
              <a:spcBef>
                <a:spcPts val="600"/>
              </a:spcBef>
              <a:defRPr sz="2800">
                <a:solidFill>
                  <a:srgbClr val="0039A6"/>
                </a:solidFill>
                <a:latin typeface="Gill Sans MT"/>
                <a:ea typeface="Gill Sans MT"/>
                <a:cs typeface="Gill Sans MT"/>
                <a:sym typeface="Gill Sans MT"/>
              </a:defRPr>
            </a:lvl1pPr>
          </a:lstStyle>
          <a:p>
            <a:r>
              <a:rPr dirty="0"/>
              <a:t>Definition of DTM</a:t>
            </a:r>
          </a:p>
        </p:txBody>
      </p:sp>
      <p:sp>
        <p:nvSpPr>
          <p:cNvPr id="120" name="Content Placeholder 2"/>
          <p:cNvSpPr txBox="1">
            <a:spLocks noGrp="1"/>
          </p:cNvSpPr>
          <p:nvPr>
            <p:ph type="body" idx="1"/>
          </p:nvPr>
        </p:nvSpPr>
        <p:spPr>
          <a:xfrm>
            <a:off x="457200" y="1752600"/>
            <a:ext cx="8458200" cy="3200401"/>
          </a:xfrm>
          <a:prstGeom prst="rect">
            <a:avLst/>
          </a:prstGeom>
          <a:solidFill>
            <a:srgbClr val="FFFFFF">
              <a:alpha val="80000"/>
            </a:srgbClr>
          </a:solidFill>
        </p:spPr>
        <p:txBody>
          <a:bodyPr/>
          <a:lstStyle>
            <a:lvl1pPr marL="0" indent="0">
              <a:spcBef>
                <a:spcPts val="600"/>
              </a:spcBef>
              <a:buSzTx/>
              <a:buNone/>
              <a:defRPr sz="2800">
                <a:solidFill>
                  <a:srgbClr val="0039A6"/>
                </a:solidFill>
                <a:latin typeface="+mn-lt"/>
                <a:ea typeface="+mn-ea"/>
                <a:cs typeface="+mn-cs"/>
                <a:sym typeface="Calibri"/>
              </a:defRPr>
            </a:lvl1pPr>
          </a:lstStyle>
          <a:p>
            <a:r>
              <a:rPr dirty="0"/>
              <a:t>The Displacement Tracking Matrix (DTM) is a system to capture and monitor displacement and population movements. It was designed to capture, process and disseminate information regularly and systematically to provide a better understanding of the movements and evolving needs of mobile populations in places of displacement or transit.</a:t>
            </a:r>
          </a:p>
        </p:txBody>
      </p:sp>
      <p:sp>
        <p:nvSpPr>
          <p:cNvPr id="121" name="Slide Number Placeholder 4"/>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a:t>
            </a:fld>
            <a:endParaRPr dirty="0"/>
          </a:p>
        </p:txBody>
      </p:sp>
      <p:grpSp>
        <p:nvGrpSpPr>
          <p:cNvPr id="126" name="Group 9"/>
          <p:cNvGrpSpPr/>
          <p:nvPr/>
        </p:nvGrpSpPr>
        <p:grpSpPr>
          <a:xfrm>
            <a:off x="7543800" y="161707"/>
            <a:ext cx="1600200" cy="981819"/>
            <a:chOff x="0" y="0"/>
            <a:chExt cx="1600200" cy="981818"/>
          </a:xfrm>
        </p:grpSpPr>
        <p:sp>
          <p:nvSpPr>
            <p:cNvPr id="122" name="TextBox 9"/>
            <p:cNvSpPr txBox="1"/>
            <p:nvPr/>
          </p:nvSpPr>
          <p:spPr>
            <a:xfrm>
              <a:off x="0" y="458580"/>
              <a:ext cx="1600200" cy="523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500" spc="100">
                  <a:solidFill>
                    <a:srgbClr val="0039A6"/>
                  </a:solidFill>
                  <a:latin typeface="Tw Cen MT"/>
                  <a:ea typeface="Tw Cen MT"/>
                  <a:cs typeface="Tw Cen MT"/>
                  <a:sym typeface="Tw Cen MT"/>
                </a:defRPr>
              </a:pPr>
              <a:r>
                <a:rPr dirty="0"/>
                <a:t>Global Training</a:t>
              </a:r>
            </a:p>
            <a:p>
              <a:pPr algn="ctr" defTabSz="457200">
                <a:defRPr sz="1600">
                  <a:solidFill>
                    <a:srgbClr val="0039A6"/>
                  </a:solidFill>
                  <a:latin typeface="Tw Cen MT"/>
                  <a:ea typeface="Tw Cen MT"/>
                  <a:cs typeface="Tw Cen MT"/>
                  <a:sym typeface="Tw Cen MT"/>
                </a:defRPr>
              </a:pPr>
              <a:r>
                <a:rPr dirty="0"/>
                <a:t>2017</a:t>
              </a:r>
            </a:p>
          </p:txBody>
        </p:sp>
        <p:grpSp>
          <p:nvGrpSpPr>
            <p:cNvPr id="125" name="Picture 11"/>
            <p:cNvGrpSpPr/>
            <p:nvPr/>
          </p:nvGrpSpPr>
          <p:grpSpPr>
            <a:xfrm>
              <a:off x="111600" y="0"/>
              <a:ext cx="1329989" cy="458583"/>
              <a:chOff x="0" y="0"/>
              <a:chExt cx="1329987" cy="458582"/>
            </a:xfrm>
          </p:grpSpPr>
          <p:sp>
            <p:nvSpPr>
              <p:cNvPr id="123"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24"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1329989" cy="458584"/>
              </a:xfrm>
              <a:prstGeom prst="rect">
                <a:avLst/>
              </a:prstGeom>
              <a:ln w="12700" cap="flat">
                <a:noFill/>
                <a:miter lim="400000"/>
              </a:ln>
              <a:effectLst/>
            </p:spPr>
          </p:pic>
        </p:grpSp>
      </p:gr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 name="Picture 24" descr="Picture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8862"/>
            <a:ext cx="9136128" cy="6089366"/>
          </a:xfrm>
          <a:prstGeom prst="rect">
            <a:avLst/>
          </a:prstGeom>
          <a:ln w="12700">
            <a:miter lim="400000"/>
          </a:ln>
        </p:spPr>
      </p:pic>
      <p:sp>
        <p:nvSpPr>
          <p:cNvPr id="225" name="Content Placeholder 7"/>
          <p:cNvSpPr txBox="1">
            <a:spLocks noGrp="1"/>
          </p:cNvSpPr>
          <p:nvPr>
            <p:ph type="body" idx="1"/>
          </p:nvPr>
        </p:nvSpPr>
        <p:spPr>
          <a:xfrm>
            <a:off x="413124" y="2148664"/>
            <a:ext cx="7968875" cy="3642537"/>
          </a:xfrm>
          <a:prstGeom prst="rect">
            <a:avLst/>
          </a:prstGeom>
        </p:spPr>
        <p:txBody>
          <a:bodyPr anchor="b"/>
          <a:lstStyle/>
          <a:p>
            <a:pPr marL="0" indent="0">
              <a:lnSpc>
                <a:spcPct val="119000"/>
              </a:lnSpc>
              <a:spcBef>
                <a:spcPts val="300"/>
              </a:spcBef>
              <a:buSzTx/>
              <a:buNone/>
              <a:defRPr sz="1400">
                <a:latin typeface="Arial Narrow"/>
                <a:ea typeface="Arial Narrow"/>
                <a:cs typeface="Arial Narrow"/>
                <a:sym typeface="Arial Narrow"/>
              </a:defRPr>
            </a:pPr>
            <a:r>
              <a:rPr dirty="0"/>
              <a:t>                         </a:t>
            </a:r>
          </a:p>
          <a:p>
            <a:pPr marL="0" indent="0">
              <a:lnSpc>
                <a:spcPct val="119000"/>
              </a:lnSpc>
              <a:buSzTx/>
              <a:buNone/>
              <a:defRPr sz="1400">
                <a:latin typeface="Arial Narrow"/>
                <a:ea typeface="Arial Narrow"/>
                <a:cs typeface="Arial Narrow"/>
                <a:sym typeface="Arial Narrow"/>
              </a:defRPr>
            </a:pPr>
            <a:endParaRPr dirty="0"/>
          </a:p>
          <a:p>
            <a:pPr marL="0" indent="0">
              <a:lnSpc>
                <a:spcPct val="119000"/>
              </a:lnSpc>
              <a:buSzTx/>
              <a:buNone/>
              <a:defRPr sz="1400">
                <a:latin typeface="Arial Narrow"/>
                <a:ea typeface="Arial Narrow"/>
                <a:cs typeface="Arial Narrow"/>
                <a:sym typeface="Arial Narrow"/>
              </a:defRPr>
            </a:pPr>
            <a:endParaRPr dirty="0"/>
          </a:p>
          <a:p>
            <a:pPr marL="0" indent="0">
              <a:lnSpc>
                <a:spcPct val="119000"/>
              </a:lnSpc>
              <a:buSzTx/>
              <a:buNone/>
              <a:defRPr sz="1400">
                <a:latin typeface="Arial Narrow"/>
                <a:ea typeface="Arial Narrow"/>
                <a:cs typeface="Arial Narrow"/>
                <a:sym typeface="Arial Narrow"/>
              </a:defRPr>
            </a:pPr>
            <a:endParaRPr dirty="0"/>
          </a:p>
          <a:p>
            <a:pPr marL="0" indent="0">
              <a:lnSpc>
                <a:spcPct val="119000"/>
              </a:lnSpc>
              <a:buSzTx/>
              <a:buNone/>
              <a:defRPr sz="1400">
                <a:latin typeface="Arial Narrow"/>
                <a:ea typeface="Arial Narrow"/>
                <a:cs typeface="Arial Narrow"/>
                <a:sym typeface="Arial Narrow"/>
              </a:defRPr>
            </a:pPr>
            <a:endParaRPr dirty="0"/>
          </a:p>
          <a:p>
            <a:pPr marL="0" indent="0">
              <a:lnSpc>
                <a:spcPct val="119000"/>
              </a:lnSpc>
              <a:buSzTx/>
              <a:buNone/>
              <a:defRPr sz="1400">
                <a:latin typeface="Arial Narrow"/>
                <a:ea typeface="Arial Narrow"/>
                <a:cs typeface="Arial Narrow"/>
                <a:sym typeface="Arial Narrow"/>
              </a:defRPr>
            </a:pPr>
            <a:endParaRPr dirty="0"/>
          </a:p>
          <a:p>
            <a:pPr marL="0" indent="0">
              <a:lnSpc>
                <a:spcPct val="119000"/>
              </a:lnSpc>
              <a:buSzTx/>
              <a:buNone/>
              <a:defRPr sz="1400">
                <a:latin typeface="Arial Narrow"/>
                <a:ea typeface="Arial Narrow"/>
                <a:cs typeface="Arial Narrow"/>
                <a:sym typeface="Arial Narrow"/>
              </a:defRPr>
            </a:pPr>
            <a:endParaRPr dirty="0"/>
          </a:p>
          <a:p>
            <a:pPr marL="0" indent="0">
              <a:lnSpc>
                <a:spcPct val="119000"/>
              </a:lnSpc>
              <a:buSzTx/>
              <a:buNone/>
              <a:defRPr sz="1400">
                <a:latin typeface="Arial Narrow"/>
                <a:ea typeface="Arial Narrow"/>
                <a:cs typeface="Arial Narrow"/>
                <a:sym typeface="Arial Narrow"/>
              </a:defRPr>
            </a:pPr>
            <a:endParaRPr dirty="0"/>
          </a:p>
        </p:txBody>
      </p:sp>
      <p:sp>
        <p:nvSpPr>
          <p:cNvPr id="226" name="Rectangle 14"/>
          <p:cNvSpPr txBox="1"/>
          <p:nvPr/>
        </p:nvSpPr>
        <p:spPr>
          <a:xfrm>
            <a:off x="2057400" y="5791200"/>
            <a:ext cx="1674880" cy="397382"/>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algn="ctr">
              <a:lnSpc>
                <a:spcPct val="119000"/>
              </a:lnSpc>
              <a:spcBef>
                <a:spcPts val="600"/>
              </a:spcBef>
              <a:defRPr sz="1000">
                <a:solidFill>
                  <a:srgbClr val="FFFFFF"/>
                </a:solidFill>
                <a:latin typeface="Arial Narrow"/>
                <a:ea typeface="Arial Narrow"/>
                <a:cs typeface="Arial Narrow"/>
                <a:sym typeface="Arial Narrow"/>
              </a:defRPr>
            </a:pPr>
            <a:r>
              <a:t>Implementation </a:t>
            </a:r>
            <a:r>
              <a:rPr b="1"/>
              <a:t>setup and </a:t>
            </a:r>
            <a:br>
              <a:rPr b="1"/>
            </a:br>
            <a:r>
              <a:rPr b="1"/>
              <a:t>roll out</a:t>
            </a:r>
            <a:r>
              <a:t> support</a:t>
            </a:r>
          </a:p>
        </p:txBody>
      </p:sp>
      <p:sp>
        <p:nvSpPr>
          <p:cNvPr id="227" name="Text Box 14"/>
          <p:cNvSpPr txBox="1"/>
          <p:nvPr/>
        </p:nvSpPr>
        <p:spPr>
          <a:xfrm>
            <a:off x="303281" y="296715"/>
            <a:ext cx="6858001" cy="936753"/>
          </a:xfrm>
          <a:prstGeom prst="rect">
            <a:avLst/>
          </a:prstGeom>
          <a:ln w="12700">
            <a:miter lim="400000"/>
          </a:ln>
          <a:extLst>
            <a:ext uri="{C572A759-6A51-4108-AA02-DFA0A04FC94B}">
              <ma14:wrappingTextBoxFlag xmlns="" xmlns:ma14="http://schemas.microsoft.com/office/mac/drawingml/2011/main" val="1"/>
            </a:ext>
          </a:extLst>
        </p:spPr>
        <p:txBody>
          <a:bodyPr lIns="36576" tIns="36576" rIns="36576" bIns="36576">
            <a:spAutoFit/>
          </a:bodyPr>
          <a:lstStyle>
            <a:lvl1pPr>
              <a:defRPr sz="2800">
                <a:solidFill>
                  <a:srgbClr val="0039A6"/>
                </a:solidFill>
                <a:latin typeface="Gill Sans MT"/>
                <a:ea typeface="Gill Sans MT"/>
                <a:cs typeface="Gill Sans MT"/>
                <a:sym typeface="Gill Sans MT"/>
              </a:defRPr>
            </a:lvl1pPr>
          </a:lstStyle>
          <a:p>
            <a:r>
              <a:rPr dirty="0"/>
              <a:t>DISPLACEMENT TRACKING MATRIX ∙ DTM</a:t>
            </a:r>
          </a:p>
        </p:txBody>
      </p:sp>
      <p:grpSp>
        <p:nvGrpSpPr>
          <p:cNvPr id="232" name="Group 21"/>
          <p:cNvGrpSpPr/>
          <p:nvPr/>
        </p:nvGrpSpPr>
        <p:grpSpPr>
          <a:xfrm>
            <a:off x="7543800" y="161707"/>
            <a:ext cx="1600200" cy="981819"/>
            <a:chOff x="0" y="0"/>
            <a:chExt cx="1600200" cy="981818"/>
          </a:xfrm>
        </p:grpSpPr>
        <p:sp>
          <p:nvSpPr>
            <p:cNvPr id="228" name="TextBox 9"/>
            <p:cNvSpPr txBox="1"/>
            <p:nvPr/>
          </p:nvSpPr>
          <p:spPr>
            <a:xfrm>
              <a:off x="0" y="458580"/>
              <a:ext cx="1600200" cy="523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500" spc="100">
                  <a:solidFill>
                    <a:srgbClr val="0039A6"/>
                  </a:solidFill>
                  <a:latin typeface="Tw Cen MT"/>
                  <a:ea typeface="Tw Cen MT"/>
                  <a:cs typeface="Tw Cen MT"/>
                  <a:sym typeface="Tw Cen MT"/>
                </a:defRPr>
              </a:pPr>
              <a:r>
                <a:t>Global Training</a:t>
              </a:r>
            </a:p>
            <a:p>
              <a:pPr algn="ctr" defTabSz="457200">
                <a:defRPr sz="1600">
                  <a:solidFill>
                    <a:srgbClr val="0039A6"/>
                  </a:solidFill>
                  <a:latin typeface="Tw Cen MT"/>
                  <a:ea typeface="Tw Cen MT"/>
                  <a:cs typeface="Tw Cen MT"/>
                  <a:sym typeface="Tw Cen MT"/>
                </a:defRPr>
              </a:pPr>
              <a:r>
                <a:t>2017</a:t>
              </a:r>
            </a:p>
          </p:txBody>
        </p:sp>
        <p:grpSp>
          <p:nvGrpSpPr>
            <p:cNvPr id="231" name="Picture 23"/>
            <p:cNvGrpSpPr/>
            <p:nvPr/>
          </p:nvGrpSpPr>
          <p:grpSpPr>
            <a:xfrm>
              <a:off x="111600" y="0"/>
              <a:ext cx="1329989" cy="458583"/>
              <a:chOff x="0" y="0"/>
              <a:chExt cx="1329987" cy="458582"/>
            </a:xfrm>
          </p:grpSpPr>
          <p:sp>
            <p:nvSpPr>
              <p:cNvPr id="229"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a:p>
            </p:txBody>
          </p:sp>
          <p:pic>
            <p:nvPicPr>
              <p:cNvPr id="230"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1329989" cy="458584"/>
              </a:xfrm>
              <a:prstGeom prst="rect">
                <a:avLst/>
              </a:prstGeom>
              <a:ln w="12700" cap="flat">
                <a:noFill/>
                <a:miter lim="400000"/>
              </a:ln>
              <a:effectLst/>
            </p:spPr>
          </p:pic>
        </p:grpSp>
      </p:grpSp>
      <p:sp>
        <p:nvSpPr>
          <p:cNvPr id="233" name="TextBox 2"/>
          <p:cNvSpPr txBox="1"/>
          <p:nvPr/>
        </p:nvSpPr>
        <p:spPr>
          <a:xfrm>
            <a:off x="5573597" y="1622014"/>
            <a:ext cx="2808403" cy="2987039"/>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spAutoFit/>
          </a:bodyPr>
          <a:lstStyle/>
          <a:p>
            <a:pPr marL="285750" indent="-285750">
              <a:buSzPct val="100000"/>
              <a:buFont typeface="Arial"/>
              <a:buChar char="•"/>
              <a:defRPr>
                <a:solidFill>
                  <a:srgbClr val="1F497D"/>
                </a:solidFill>
                <a:latin typeface="Tw Cen MT"/>
                <a:ea typeface="Tw Cen MT"/>
                <a:cs typeface="Tw Cen MT"/>
                <a:sym typeface="Tw Cen MT"/>
              </a:defRPr>
            </a:pPr>
            <a:r>
              <a:rPr dirty="0"/>
              <a:t>New DTM website for internal displacement</a:t>
            </a:r>
          </a:p>
          <a:p>
            <a:pPr>
              <a:defRPr i="1">
                <a:solidFill>
                  <a:srgbClr val="FF0000"/>
                </a:solidFill>
                <a:latin typeface="Tw Cen MT"/>
                <a:ea typeface="Tw Cen MT"/>
                <a:cs typeface="Tw Cen MT"/>
                <a:sym typeface="Tw Cen MT"/>
              </a:defRPr>
            </a:pPr>
            <a:r>
              <a:rPr dirty="0"/>
              <a:t>    </a:t>
            </a:r>
            <a:r>
              <a:rPr u="sng" dirty="0">
                <a:solidFill>
                  <a:srgbClr val="0000FF"/>
                </a:solidFill>
                <a:uFill>
                  <a:solidFill>
                    <a:srgbClr val="0000FF"/>
                  </a:solidFill>
                </a:uFill>
                <a:hlinkClick r:id="rId5"/>
              </a:rPr>
              <a:t>displacement.iom.int</a:t>
            </a: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a:defRPr i="1">
                <a:solidFill>
                  <a:srgbClr val="FF0000"/>
                </a:solidFill>
                <a:latin typeface="Tw Cen MT"/>
                <a:ea typeface="Tw Cen MT"/>
                <a:cs typeface="Tw Cen MT"/>
                <a:sym typeface="Tw Cen MT"/>
              </a:defRPr>
            </a:pPr>
            <a:endParaRPr u="sng" dirty="0">
              <a:solidFill>
                <a:srgbClr val="0000FF"/>
              </a:solidFill>
              <a:uFill>
                <a:solidFill>
                  <a:srgbClr val="0000FF"/>
                </a:solidFill>
              </a:uFill>
              <a:hlinkClick r:id="rId5"/>
            </a:endParaRPr>
          </a:p>
          <a:p>
            <a:pPr marL="285750" indent="-285750">
              <a:buSzPct val="100000"/>
              <a:buFont typeface="Arial"/>
              <a:buChar char="•"/>
              <a:defRPr>
                <a:solidFill>
                  <a:srgbClr val="1F497D"/>
                </a:solidFill>
                <a:latin typeface="Tw Cen MT"/>
                <a:ea typeface="Tw Cen MT"/>
                <a:cs typeface="Tw Cen MT"/>
                <a:sym typeface="Tw Cen MT"/>
              </a:defRPr>
            </a:pPr>
            <a:r>
              <a:rPr dirty="0"/>
              <a:t>New DTM website for flow monitoring</a:t>
            </a:r>
          </a:p>
          <a:p>
            <a:pPr>
              <a:defRPr i="1">
                <a:solidFill>
                  <a:srgbClr val="FF0000"/>
                </a:solidFill>
                <a:latin typeface="Tw Cen MT"/>
                <a:ea typeface="Tw Cen MT"/>
                <a:cs typeface="Tw Cen MT"/>
                <a:sym typeface="Tw Cen MT"/>
              </a:defRPr>
            </a:pPr>
            <a:r>
              <a:rPr dirty="0"/>
              <a:t>    migration.iom.int</a:t>
            </a:r>
          </a:p>
        </p:txBody>
      </p:sp>
      <p:pic>
        <p:nvPicPr>
          <p:cNvPr id="234" name="Picture 1" descr="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9941" y="1071873"/>
            <a:ext cx="4371660" cy="2023856"/>
          </a:xfrm>
          <a:prstGeom prst="rect">
            <a:avLst/>
          </a:prstGeom>
          <a:ln w="12700">
            <a:miter lim="400000"/>
          </a:ln>
        </p:spPr>
      </p:pic>
      <p:pic>
        <p:nvPicPr>
          <p:cNvPr id="235" name="Picture 4" descr="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9943" y="3471088"/>
            <a:ext cx="4474551" cy="2033590"/>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 name="Picture 70" descr="Picture 7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240" name="Text Box 14"/>
          <p:cNvSpPr txBox="1"/>
          <p:nvPr/>
        </p:nvSpPr>
        <p:spPr>
          <a:xfrm>
            <a:off x="303281" y="296715"/>
            <a:ext cx="6858001" cy="936753"/>
          </a:xfrm>
          <a:prstGeom prst="rect">
            <a:avLst/>
          </a:prstGeom>
          <a:ln w="12700">
            <a:miter lim="400000"/>
          </a:ln>
          <a:extLst>
            <a:ext uri="{C572A759-6A51-4108-AA02-DFA0A04FC94B}">
              <ma14:wrappingTextBoxFlag xmlns="" xmlns:ma14="http://schemas.microsoft.com/office/mac/drawingml/2011/main" val="1"/>
            </a:ext>
          </a:extLst>
        </p:spPr>
        <p:txBody>
          <a:bodyPr lIns="36576" tIns="36576" rIns="36576" bIns="36576">
            <a:spAutoFit/>
          </a:bodyPr>
          <a:lstStyle>
            <a:lvl1pPr>
              <a:defRPr sz="2800">
                <a:solidFill>
                  <a:srgbClr val="0039A6"/>
                </a:solidFill>
                <a:latin typeface="Gill Sans MT"/>
                <a:ea typeface="Gill Sans MT"/>
                <a:cs typeface="Gill Sans MT"/>
                <a:sym typeface="Gill Sans MT"/>
              </a:defRPr>
            </a:lvl1pPr>
          </a:lstStyle>
          <a:p>
            <a:r>
              <a:t>DISPLACEMENT TRACKING MATRIX ∙ DTM</a:t>
            </a:r>
          </a:p>
        </p:txBody>
      </p:sp>
      <p:grpSp>
        <p:nvGrpSpPr>
          <p:cNvPr id="245" name="Group 67"/>
          <p:cNvGrpSpPr/>
          <p:nvPr/>
        </p:nvGrpSpPr>
        <p:grpSpPr>
          <a:xfrm>
            <a:off x="7543800" y="161707"/>
            <a:ext cx="1600200" cy="981819"/>
            <a:chOff x="0" y="0"/>
            <a:chExt cx="1600200" cy="981818"/>
          </a:xfrm>
        </p:grpSpPr>
        <p:sp>
          <p:nvSpPr>
            <p:cNvPr id="241" name="TextBox 9"/>
            <p:cNvSpPr txBox="1"/>
            <p:nvPr/>
          </p:nvSpPr>
          <p:spPr>
            <a:xfrm>
              <a:off x="0" y="458580"/>
              <a:ext cx="1600200" cy="523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500" spc="100">
                  <a:solidFill>
                    <a:srgbClr val="0039A6"/>
                  </a:solidFill>
                  <a:latin typeface="Tw Cen MT"/>
                  <a:ea typeface="Tw Cen MT"/>
                  <a:cs typeface="Tw Cen MT"/>
                  <a:sym typeface="Tw Cen MT"/>
                </a:defRPr>
              </a:pPr>
              <a:r>
                <a:t>Global Training</a:t>
              </a:r>
            </a:p>
            <a:p>
              <a:pPr algn="ctr" defTabSz="457200">
                <a:defRPr sz="1600">
                  <a:solidFill>
                    <a:srgbClr val="0039A6"/>
                  </a:solidFill>
                  <a:latin typeface="Tw Cen MT"/>
                  <a:ea typeface="Tw Cen MT"/>
                  <a:cs typeface="Tw Cen MT"/>
                  <a:sym typeface="Tw Cen MT"/>
                </a:defRPr>
              </a:pPr>
              <a:r>
                <a:t>2017</a:t>
              </a:r>
            </a:p>
          </p:txBody>
        </p:sp>
        <p:grpSp>
          <p:nvGrpSpPr>
            <p:cNvPr id="244" name="Picture 69"/>
            <p:cNvGrpSpPr/>
            <p:nvPr/>
          </p:nvGrpSpPr>
          <p:grpSpPr>
            <a:xfrm>
              <a:off x="111600" y="0"/>
              <a:ext cx="1329989" cy="458583"/>
              <a:chOff x="0" y="0"/>
              <a:chExt cx="1329987" cy="458582"/>
            </a:xfrm>
          </p:grpSpPr>
          <p:sp>
            <p:nvSpPr>
              <p:cNvPr id="242"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a:p>
            </p:txBody>
          </p:sp>
          <p:pic>
            <p:nvPicPr>
              <p:cNvPr id="243"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
                <a:ext cx="1329989" cy="458584"/>
              </a:xfrm>
              <a:prstGeom prst="rect">
                <a:avLst/>
              </a:prstGeom>
              <a:ln w="12700" cap="flat">
                <a:noFill/>
                <a:miter lim="400000"/>
              </a:ln>
              <a:effectLst/>
            </p:spPr>
          </p:pic>
        </p:grpSp>
      </p:grpSp>
      <p:pic>
        <p:nvPicPr>
          <p:cNvPr id="246" name="Picture 2" descr="Picture 2"/>
          <p:cNvPicPr>
            <a:picLocks noChangeAspect="1"/>
          </p:cNvPicPr>
          <p:nvPr/>
        </p:nvPicPr>
        <p:blipFill>
          <a:blip r:embed="rId5">
            <a:extLst/>
          </a:blip>
          <a:stretch>
            <a:fillRect/>
          </a:stretch>
        </p:blipFill>
        <p:spPr>
          <a:xfrm>
            <a:off x="186289" y="1201690"/>
            <a:ext cx="8769227" cy="4198302"/>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Title 1"/>
          <p:cNvSpPr txBox="1">
            <a:spLocks noGrp="1"/>
          </p:cNvSpPr>
          <p:nvPr>
            <p:ph type="title"/>
          </p:nvPr>
        </p:nvSpPr>
        <p:spPr>
          <a:xfrm>
            <a:off x="375853" y="234155"/>
            <a:ext cx="4185182" cy="792165"/>
          </a:xfrm>
          <a:prstGeom prst="rect">
            <a:avLst/>
          </a:prstGeom>
          <a:solidFill>
            <a:srgbClr val="FFFFFF">
              <a:alpha val="80000"/>
            </a:srgbClr>
          </a:solidFill>
        </p:spPr>
        <p:txBody>
          <a:bodyPr/>
          <a:lstStyle>
            <a:lvl1pPr algn="l">
              <a:spcBef>
                <a:spcPts val="600"/>
              </a:spcBef>
              <a:defRPr sz="2500">
                <a:solidFill>
                  <a:srgbClr val="0039A6"/>
                </a:solidFill>
                <a:latin typeface="Gill Sans MT"/>
                <a:ea typeface="Gill Sans MT"/>
                <a:cs typeface="Gill Sans MT"/>
                <a:sym typeface="Gill Sans MT"/>
              </a:defRPr>
            </a:lvl1pPr>
          </a:lstStyle>
          <a:p>
            <a:r>
              <a:rPr dirty="0"/>
              <a:t>DATA IS COLLECTED ON…</a:t>
            </a:r>
          </a:p>
        </p:txBody>
      </p:sp>
      <p:grpSp>
        <p:nvGrpSpPr>
          <p:cNvPr id="135" name="Group 19"/>
          <p:cNvGrpSpPr/>
          <p:nvPr/>
        </p:nvGrpSpPr>
        <p:grpSpPr>
          <a:xfrm>
            <a:off x="395304" y="1458682"/>
            <a:ext cx="3811677" cy="1824989"/>
            <a:chOff x="0" y="0"/>
            <a:chExt cx="3811675" cy="1824988"/>
          </a:xfrm>
        </p:grpSpPr>
        <p:sp>
          <p:nvSpPr>
            <p:cNvPr id="131" name="TextBox 8"/>
            <p:cNvSpPr txBox="1"/>
            <p:nvPr/>
          </p:nvSpPr>
          <p:spPr>
            <a:xfrm>
              <a:off x="-1" y="0"/>
              <a:ext cx="3811677" cy="1824989"/>
            </a:xfrm>
            <a:prstGeom prst="rect">
              <a:avLst/>
            </a:prstGeom>
            <a:solidFill>
              <a:srgbClr val="0039A6"/>
            </a:solid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u="sng">
                  <a:solidFill>
                    <a:srgbClr val="FFFFFF"/>
                  </a:solidFill>
                  <a:latin typeface="+mn-lt"/>
                  <a:ea typeface="+mn-ea"/>
                  <a:cs typeface="+mn-cs"/>
                  <a:sym typeface="Calibri"/>
                </a:defRPr>
              </a:pPr>
              <a:r>
                <a:rPr dirty="0"/>
                <a:t>Population</a:t>
              </a:r>
            </a:p>
            <a:p>
              <a:pPr>
                <a:lnSpc>
                  <a:spcPct val="150000"/>
                </a:lnSpc>
                <a:defRPr>
                  <a:solidFill>
                    <a:srgbClr val="FFFFFF"/>
                  </a:solidFill>
                  <a:latin typeface="+mn-lt"/>
                  <a:ea typeface="+mn-ea"/>
                  <a:cs typeface="+mn-cs"/>
                  <a:sym typeface="Calibri"/>
                </a:defRPr>
              </a:pPr>
              <a:r>
                <a:rPr dirty="0"/>
                <a:t>      Internally Displaced Persons (IDPs)</a:t>
              </a:r>
            </a:p>
            <a:p>
              <a:pPr>
                <a:lnSpc>
                  <a:spcPct val="150000"/>
                </a:lnSpc>
                <a:defRPr>
                  <a:solidFill>
                    <a:srgbClr val="FFFFFF"/>
                  </a:solidFill>
                  <a:latin typeface="+mn-lt"/>
                  <a:ea typeface="+mn-ea"/>
                  <a:cs typeface="+mn-cs"/>
                  <a:sym typeface="Calibri"/>
                </a:defRPr>
              </a:pPr>
              <a:r>
                <a:rPr dirty="0"/>
                <a:t>      Returnees</a:t>
              </a:r>
            </a:p>
            <a:p>
              <a:pPr>
                <a:lnSpc>
                  <a:spcPct val="150000"/>
                </a:lnSpc>
                <a:defRPr>
                  <a:solidFill>
                    <a:srgbClr val="FFFFFF"/>
                  </a:solidFill>
                  <a:latin typeface="+mn-lt"/>
                  <a:ea typeface="+mn-ea"/>
                  <a:cs typeface="+mn-cs"/>
                  <a:sym typeface="Calibri"/>
                </a:defRPr>
              </a:pPr>
              <a:r>
                <a:rPr dirty="0"/>
                <a:t>      Migrants</a:t>
              </a:r>
            </a:p>
          </p:txBody>
        </p:sp>
        <p:sp>
          <p:nvSpPr>
            <p:cNvPr id="132" name="Right Arrow 11"/>
            <p:cNvSpPr/>
            <p:nvPr/>
          </p:nvSpPr>
          <p:spPr>
            <a:xfrm>
              <a:off x="75636" y="446317"/>
              <a:ext cx="294289" cy="171715"/>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sp>
          <p:nvSpPr>
            <p:cNvPr id="133" name="Right Arrow 17"/>
            <p:cNvSpPr/>
            <p:nvPr/>
          </p:nvSpPr>
          <p:spPr>
            <a:xfrm>
              <a:off x="43482" y="888088"/>
              <a:ext cx="294290" cy="171715"/>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sp>
          <p:nvSpPr>
            <p:cNvPr id="134" name="Right Arrow 18"/>
            <p:cNvSpPr/>
            <p:nvPr/>
          </p:nvSpPr>
          <p:spPr>
            <a:xfrm>
              <a:off x="43482" y="1303587"/>
              <a:ext cx="294290" cy="171715"/>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grpSp>
      <p:grpSp>
        <p:nvGrpSpPr>
          <p:cNvPr id="140" name="Group 27"/>
          <p:cNvGrpSpPr/>
          <p:nvPr/>
        </p:nvGrpSpPr>
        <p:grpSpPr>
          <a:xfrm>
            <a:off x="386819" y="3309006"/>
            <a:ext cx="3499382" cy="2625089"/>
            <a:chOff x="0" y="0"/>
            <a:chExt cx="3499381" cy="2625088"/>
          </a:xfrm>
        </p:grpSpPr>
        <p:sp>
          <p:nvSpPr>
            <p:cNvPr id="136" name="TextBox 21"/>
            <p:cNvSpPr txBox="1"/>
            <p:nvPr/>
          </p:nvSpPr>
          <p:spPr>
            <a:xfrm>
              <a:off x="0" y="0"/>
              <a:ext cx="3499382" cy="2625089"/>
            </a:xfrm>
            <a:prstGeom prst="rect">
              <a:avLst/>
            </a:prstGeom>
            <a:solidFill>
              <a:srgbClr val="0039A6">
                <a:alpha val="80000"/>
              </a:srgbClr>
            </a:solid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u="sng">
                  <a:solidFill>
                    <a:srgbClr val="FFFFFF"/>
                  </a:solidFill>
                  <a:latin typeface="+mn-lt"/>
                  <a:ea typeface="+mn-ea"/>
                  <a:cs typeface="+mn-cs"/>
                  <a:sym typeface="Calibri"/>
                </a:defRPr>
              </a:pPr>
              <a:r>
                <a:rPr dirty="0"/>
                <a:t>Location</a:t>
              </a:r>
            </a:p>
            <a:p>
              <a:pPr>
                <a:lnSpc>
                  <a:spcPct val="150000"/>
                </a:lnSpc>
                <a:defRPr>
                  <a:solidFill>
                    <a:srgbClr val="FFFFFF"/>
                  </a:solidFill>
                  <a:latin typeface="+mn-lt"/>
                  <a:ea typeface="+mn-ea"/>
                  <a:cs typeface="+mn-cs"/>
                  <a:sym typeface="Calibri"/>
                </a:defRPr>
              </a:pPr>
              <a:r>
                <a:rPr dirty="0"/>
                <a:t>      Displacement Sites and Camps</a:t>
              </a:r>
            </a:p>
            <a:p>
              <a:pPr>
                <a:lnSpc>
                  <a:spcPct val="150000"/>
                </a:lnSpc>
                <a:defRPr>
                  <a:solidFill>
                    <a:srgbClr val="FFFFFF"/>
                  </a:solidFill>
                  <a:latin typeface="+mn-lt"/>
                  <a:ea typeface="+mn-ea"/>
                  <a:cs typeface="+mn-cs"/>
                  <a:sym typeface="Calibri"/>
                </a:defRPr>
              </a:pPr>
              <a:r>
                <a:rPr dirty="0"/>
                <a:t>      Transit Points, Place of Origin</a:t>
              </a:r>
            </a:p>
            <a:p>
              <a:pPr>
                <a:lnSpc>
                  <a:spcPct val="150000"/>
                </a:lnSpc>
                <a:defRPr>
                  <a:solidFill>
                    <a:srgbClr val="FFFFFF"/>
                  </a:solidFill>
                  <a:latin typeface="+mn-lt"/>
                  <a:ea typeface="+mn-ea"/>
                  <a:cs typeface="+mn-cs"/>
                  <a:sym typeface="Calibri"/>
                </a:defRPr>
              </a:pPr>
              <a:r>
                <a:rPr dirty="0"/>
                <a:t>      Place of Return or Resettlement</a:t>
              </a:r>
            </a:p>
          </p:txBody>
        </p:sp>
        <p:sp>
          <p:nvSpPr>
            <p:cNvPr id="137" name="Right Arrow 22"/>
            <p:cNvSpPr/>
            <p:nvPr/>
          </p:nvSpPr>
          <p:spPr>
            <a:xfrm>
              <a:off x="49254" y="460861"/>
              <a:ext cx="270177" cy="152214"/>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sp>
          <p:nvSpPr>
            <p:cNvPr id="138" name="Right Arrow 23"/>
            <p:cNvSpPr/>
            <p:nvPr/>
          </p:nvSpPr>
          <p:spPr>
            <a:xfrm>
              <a:off x="38147" y="864731"/>
              <a:ext cx="270178" cy="152214"/>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sp>
          <p:nvSpPr>
            <p:cNvPr id="139" name="Right Arrow 24"/>
            <p:cNvSpPr/>
            <p:nvPr/>
          </p:nvSpPr>
          <p:spPr>
            <a:xfrm>
              <a:off x="39717" y="1265704"/>
              <a:ext cx="270177" cy="152215"/>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grpSp>
      <p:grpSp>
        <p:nvGrpSpPr>
          <p:cNvPr id="145" name="Group 28"/>
          <p:cNvGrpSpPr/>
          <p:nvPr/>
        </p:nvGrpSpPr>
        <p:grpSpPr>
          <a:xfrm>
            <a:off x="386818" y="5161486"/>
            <a:ext cx="4664551" cy="1824989"/>
            <a:chOff x="0" y="0"/>
            <a:chExt cx="4664549" cy="1824988"/>
          </a:xfrm>
        </p:grpSpPr>
        <p:sp>
          <p:nvSpPr>
            <p:cNvPr id="141" name="TextBox 29"/>
            <p:cNvSpPr txBox="1"/>
            <p:nvPr/>
          </p:nvSpPr>
          <p:spPr>
            <a:xfrm>
              <a:off x="0" y="0"/>
              <a:ext cx="4664551" cy="1824989"/>
            </a:xfrm>
            <a:prstGeom prst="rect">
              <a:avLst/>
            </a:prstGeom>
            <a:solidFill>
              <a:srgbClr val="0039A6">
                <a:alpha val="60000"/>
              </a:srgbClr>
            </a:solid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a:defRPr u="sng">
                  <a:solidFill>
                    <a:srgbClr val="FFFFFF"/>
                  </a:solidFill>
                  <a:latin typeface="+mn-lt"/>
                  <a:ea typeface="+mn-ea"/>
                  <a:cs typeface="+mn-cs"/>
                  <a:sym typeface="Calibri"/>
                </a:defRPr>
              </a:pPr>
              <a:r>
                <a:rPr dirty="0"/>
                <a:t>Flows</a:t>
              </a:r>
            </a:p>
            <a:p>
              <a:pPr>
                <a:lnSpc>
                  <a:spcPct val="150000"/>
                </a:lnSpc>
                <a:defRPr>
                  <a:solidFill>
                    <a:srgbClr val="FFFFFF"/>
                  </a:solidFill>
                  <a:latin typeface="+mn-lt"/>
                  <a:ea typeface="+mn-ea"/>
                  <a:cs typeface="+mn-cs"/>
                  <a:sym typeface="Calibri"/>
                </a:defRPr>
              </a:pPr>
              <a:r>
                <a:rPr dirty="0"/>
                <a:t>      Spontaneous and Organized</a:t>
              </a:r>
            </a:p>
            <a:p>
              <a:pPr>
                <a:lnSpc>
                  <a:spcPct val="150000"/>
                </a:lnSpc>
                <a:defRPr>
                  <a:solidFill>
                    <a:srgbClr val="FFFFFF"/>
                  </a:solidFill>
                  <a:latin typeface="+mn-lt"/>
                  <a:ea typeface="+mn-ea"/>
                  <a:cs typeface="+mn-cs"/>
                  <a:sym typeface="Calibri"/>
                </a:defRPr>
              </a:pPr>
              <a:r>
                <a:rPr dirty="0"/>
                <a:t>      Internal and Cross-Border</a:t>
              </a:r>
            </a:p>
            <a:p>
              <a:pPr>
                <a:lnSpc>
                  <a:spcPct val="150000"/>
                </a:lnSpc>
                <a:defRPr>
                  <a:solidFill>
                    <a:srgbClr val="FFFFFF"/>
                  </a:solidFill>
                  <a:latin typeface="+mn-lt"/>
                  <a:ea typeface="+mn-ea"/>
                  <a:cs typeface="+mn-cs"/>
                  <a:sym typeface="Calibri"/>
                </a:defRPr>
              </a:pPr>
              <a:r>
                <a:rPr dirty="0"/>
                <a:t>      Displacement and Returns or Resettlements</a:t>
              </a:r>
            </a:p>
          </p:txBody>
        </p:sp>
        <p:sp>
          <p:nvSpPr>
            <p:cNvPr id="142" name="Right Arrow 30"/>
            <p:cNvSpPr/>
            <p:nvPr/>
          </p:nvSpPr>
          <p:spPr>
            <a:xfrm>
              <a:off x="55503" y="498937"/>
              <a:ext cx="304457" cy="145109"/>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sp>
          <p:nvSpPr>
            <p:cNvPr id="143" name="Right Arrow 31"/>
            <p:cNvSpPr/>
            <p:nvPr/>
          </p:nvSpPr>
          <p:spPr>
            <a:xfrm>
              <a:off x="42988" y="883955"/>
              <a:ext cx="304456" cy="145109"/>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sp>
          <p:nvSpPr>
            <p:cNvPr id="144" name="Right Arrow 32"/>
            <p:cNvSpPr/>
            <p:nvPr/>
          </p:nvSpPr>
          <p:spPr>
            <a:xfrm>
              <a:off x="44756" y="1266211"/>
              <a:ext cx="304457" cy="145109"/>
            </a:xfrm>
            <a:prstGeom prst="rightArrow">
              <a:avLst>
                <a:gd name="adj1" fmla="val 50000"/>
                <a:gd name="adj2" fmla="val 50000"/>
              </a:avLst>
            </a:prstGeom>
            <a:solidFill>
              <a:srgbClr val="0039A6"/>
            </a:solidFill>
            <a:ln w="25400" cap="flat">
              <a:solidFill>
                <a:srgbClr val="FFFFFF"/>
              </a:solidFill>
              <a:prstDash val="solid"/>
              <a:round/>
            </a:ln>
            <a:effectLst/>
          </p:spPr>
          <p:txBody>
            <a:bodyPr wrap="square" lIns="45718" tIns="45718" rIns="45718" bIns="45718" numCol="1" anchor="ctr">
              <a:noAutofit/>
            </a:bodyPr>
            <a:lstStyle/>
            <a:p>
              <a:pPr algn="ctr">
                <a:defRPr>
                  <a:solidFill>
                    <a:srgbClr val="FFFFFF"/>
                  </a:solidFill>
                  <a:latin typeface="Tw Cen MT"/>
                  <a:ea typeface="Tw Cen MT"/>
                  <a:cs typeface="Tw Cen MT"/>
                  <a:sym typeface="Tw Cen MT"/>
                </a:defRPr>
              </a:pPr>
              <a:endParaRPr dirty="0"/>
            </a:p>
          </p:txBody>
        </p:sp>
      </p:grpSp>
      <p:grpSp>
        <p:nvGrpSpPr>
          <p:cNvPr id="148" name="Oval 36"/>
          <p:cNvGrpSpPr/>
          <p:nvPr/>
        </p:nvGrpSpPr>
        <p:grpSpPr>
          <a:xfrm>
            <a:off x="5257800" y="1607158"/>
            <a:ext cx="3048000" cy="2013919"/>
            <a:chOff x="0" y="-1"/>
            <a:chExt cx="3048000" cy="2013917"/>
          </a:xfrm>
        </p:grpSpPr>
        <p:sp>
          <p:nvSpPr>
            <p:cNvPr id="146" name="Oval"/>
            <p:cNvSpPr/>
            <p:nvPr/>
          </p:nvSpPr>
          <p:spPr>
            <a:xfrm>
              <a:off x="0" y="-2"/>
              <a:ext cx="3048000" cy="2013919"/>
            </a:xfrm>
            <a:prstGeom prst="ellipse">
              <a:avLst/>
            </a:prstGeom>
            <a:solidFill>
              <a:srgbClr val="0039A6"/>
            </a:solidFill>
            <a:ln w="25400" cap="flat">
              <a:solidFill>
                <a:srgbClr val="3A5E8A"/>
              </a:solidFill>
              <a:prstDash val="solid"/>
              <a:round/>
            </a:ln>
            <a:effectLst/>
          </p:spPr>
          <p:txBody>
            <a:bodyPr wrap="square" lIns="45718" tIns="45718" rIns="45718" bIns="45718" numCol="1" anchor="ctr">
              <a:noAutofit/>
            </a:bodyPr>
            <a:lstStyle/>
            <a:p>
              <a:pPr>
                <a:defRPr>
                  <a:solidFill>
                    <a:srgbClr val="FFFFFF"/>
                  </a:solidFill>
                  <a:latin typeface="+mn-lt"/>
                  <a:ea typeface="+mn-ea"/>
                  <a:cs typeface="+mn-cs"/>
                  <a:sym typeface="Calibri"/>
                </a:defRPr>
              </a:pPr>
              <a:endParaRPr dirty="0"/>
            </a:p>
          </p:txBody>
        </p:sp>
        <p:sp>
          <p:nvSpPr>
            <p:cNvPr id="147" name="Needs and Vulnerabilities…"/>
            <p:cNvSpPr txBox="1"/>
            <p:nvPr/>
          </p:nvSpPr>
          <p:spPr>
            <a:xfrm>
              <a:off x="446368" y="148439"/>
              <a:ext cx="2155264" cy="17170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ctr">
                <a:spcBef>
                  <a:spcPts val="600"/>
                </a:spcBef>
                <a:defRPr sz="2000" b="1" u="sng">
                  <a:solidFill>
                    <a:srgbClr val="FFFFFF"/>
                  </a:solidFill>
                  <a:latin typeface="+mn-lt"/>
                  <a:ea typeface="+mn-ea"/>
                  <a:cs typeface="+mn-cs"/>
                  <a:sym typeface="Calibri"/>
                </a:defRPr>
              </a:pPr>
              <a:r>
                <a:rPr dirty="0"/>
                <a:t>Needs and Vulnerabilities </a:t>
              </a:r>
            </a:p>
            <a:p>
              <a:pPr marL="285750" indent="-285750">
                <a:spcBef>
                  <a:spcPts val="600"/>
                </a:spcBef>
                <a:buSzPct val="100000"/>
                <a:buFont typeface="Arial"/>
                <a:buChar char="•"/>
                <a:defRPr sz="1600">
                  <a:solidFill>
                    <a:srgbClr val="FFFFFF"/>
                  </a:solidFill>
                  <a:latin typeface="+mn-lt"/>
                  <a:ea typeface="+mn-ea"/>
                  <a:cs typeface="+mn-cs"/>
                  <a:sym typeface="Calibri"/>
                </a:defRPr>
              </a:pPr>
              <a:r>
                <a:rPr dirty="0"/>
                <a:t>Inter sectorial needs</a:t>
              </a:r>
            </a:p>
            <a:p>
              <a:pPr marL="285750" indent="-285750">
                <a:buSzPct val="100000"/>
                <a:buFont typeface="Arial"/>
                <a:buChar char="•"/>
                <a:defRPr sz="1600">
                  <a:solidFill>
                    <a:srgbClr val="FFFFFF"/>
                  </a:solidFill>
                  <a:latin typeface="+mn-lt"/>
                  <a:ea typeface="+mn-ea"/>
                  <a:cs typeface="+mn-cs"/>
                  <a:sym typeface="Calibri"/>
                </a:defRPr>
              </a:pPr>
              <a:r>
                <a:rPr dirty="0"/>
                <a:t>GBV/protection indicators</a:t>
              </a:r>
            </a:p>
          </p:txBody>
        </p:sp>
      </p:grpSp>
      <p:grpSp>
        <p:nvGrpSpPr>
          <p:cNvPr id="151" name="Oval 37"/>
          <p:cNvGrpSpPr/>
          <p:nvPr/>
        </p:nvGrpSpPr>
        <p:grpSpPr>
          <a:xfrm>
            <a:off x="5257800" y="3791614"/>
            <a:ext cx="3048000" cy="2013919"/>
            <a:chOff x="0" y="-1"/>
            <a:chExt cx="3048000" cy="2013917"/>
          </a:xfrm>
        </p:grpSpPr>
        <p:sp>
          <p:nvSpPr>
            <p:cNvPr id="149" name="Oval"/>
            <p:cNvSpPr/>
            <p:nvPr/>
          </p:nvSpPr>
          <p:spPr>
            <a:xfrm>
              <a:off x="0" y="-2"/>
              <a:ext cx="3048000" cy="2013919"/>
            </a:xfrm>
            <a:prstGeom prst="ellipse">
              <a:avLst/>
            </a:prstGeom>
            <a:solidFill>
              <a:srgbClr val="0039A6"/>
            </a:solidFill>
            <a:ln w="25400" cap="flat">
              <a:solidFill>
                <a:srgbClr val="3A5E8A"/>
              </a:solidFill>
              <a:prstDash val="solid"/>
              <a:round/>
            </a:ln>
            <a:effectLst/>
          </p:spPr>
          <p:txBody>
            <a:bodyPr wrap="square" lIns="45718" tIns="45718" rIns="45718" bIns="45718" numCol="1" anchor="ctr">
              <a:noAutofit/>
            </a:bodyPr>
            <a:lstStyle/>
            <a:p>
              <a:pPr>
                <a:spcBef>
                  <a:spcPts val="600"/>
                </a:spcBef>
                <a:defRPr sz="2000">
                  <a:solidFill>
                    <a:srgbClr val="FFFFFF"/>
                  </a:solidFill>
                  <a:latin typeface="+mn-lt"/>
                  <a:ea typeface="+mn-ea"/>
                  <a:cs typeface="+mn-cs"/>
                  <a:sym typeface="Calibri"/>
                </a:defRPr>
              </a:pPr>
              <a:endParaRPr dirty="0"/>
            </a:p>
          </p:txBody>
        </p:sp>
        <p:sp>
          <p:nvSpPr>
            <p:cNvPr id="150" name="Conditions…"/>
            <p:cNvSpPr txBox="1"/>
            <p:nvPr/>
          </p:nvSpPr>
          <p:spPr>
            <a:xfrm>
              <a:off x="446368" y="440537"/>
              <a:ext cx="2155264" cy="11328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ctr">
                <a:spcBef>
                  <a:spcPts val="600"/>
                </a:spcBef>
                <a:defRPr sz="2400" b="1" u="sng">
                  <a:solidFill>
                    <a:srgbClr val="FFFFFF"/>
                  </a:solidFill>
                  <a:latin typeface="+mn-lt"/>
                  <a:ea typeface="+mn-ea"/>
                  <a:cs typeface="+mn-cs"/>
                  <a:sym typeface="Calibri"/>
                </a:defRPr>
              </a:pPr>
              <a:r>
                <a:rPr dirty="0"/>
                <a:t>Conditions</a:t>
              </a:r>
            </a:p>
            <a:p>
              <a:pPr marL="285750" indent="-285750">
                <a:spcBef>
                  <a:spcPts val="600"/>
                </a:spcBef>
                <a:buSzPct val="100000"/>
                <a:buFont typeface="Arial"/>
                <a:buChar char="•"/>
                <a:defRPr>
                  <a:solidFill>
                    <a:srgbClr val="FFFFFF"/>
                  </a:solidFill>
                  <a:latin typeface="+mn-lt"/>
                  <a:ea typeface="+mn-ea"/>
                  <a:cs typeface="+mn-cs"/>
                  <a:sym typeface="Calibri"/>
                </a:defRPr>
              </a:pPr>
              <a:r>
                <a:rPr dirty="0"/>
                <a:t>Infrastructure </a:t>
              </a:r>
            </a:p>
            <a:p>
              <a:pPr marL="285750" indent="-285750">
                <a:spcBef>
                  <a:spcPts val="600"/>
                </a:spcBef>
                <a:buSzPct val="100000"/>
                <a:buFont typeface="Arial"/>
                <a:buChar char="•"/>
                <a:defRPr>
                  <a:solidFill>
                    <a:srgbClr val="FFFFFF"/>
                  </a:solidFill>
                  <a:latin typeface="+mn-lt"/>
                  <a:ea typeface="+mn-ea"/>
                  <a:cs typeface="+mn-cs"/>
                  <a:sym typeface="Calibri"/>
                </a:defRPr>
              </a:pPr>
              <a:r>
                <a:rPr dirty="0"/>
                <a:t>Livelihoods</a:t>
              </a:r>
            </a:p>
          </p:txBody>
        </p:sp>
      </p:grpSp>
      <p:pic>
        <p:nvPicPr>
          <p:cNvPr id="152" name="Picture 39" descr="Picture 39"/>
          <p:cNvPicPr>
            <a:picLocks noChangeAspect="1"/>
          </p:cNvPicPr>
          <p:nvPr/>
        </p:nvPicPr>
        <p:blipFill>
          <a:blip r:embed="rId3">
            <a:extLst/>
          </a:blip>
          <a:stretch>
            <a:fillRect/>
          </a:stretch>
        </p:blipFill>
        <p:spPr>
          <a:xfrm>
            <a:off x="4114800" y="3960283"/>
            <a:ext cx="304800" cy="304802"/>
          </a:xfrm>
          <a:prstGeom prst="rect">
            <a:avLst/>
          </a:prstGeom>
          <a:ln w="12700">
            <a:miter lim="400000"/>
          </a:ln>
        </p:spPr>
      </p:pic>
      <p:pic>
        <p:nvPicPr>
          <p:cNvPr id="153" name="Picture 40" descr="Picture 40"/>
          <p:cNvPicPr>
            <a:picLocks noChangeAspect="1"/>
          </p:cNvPicPr>
          <p:nvPr/>
        </p:nvPicPr>
        <p:blipFill>
          <a:blip r:embed="rId4">
            <a:extLst/>
          </a:blip>
          <a:stretch>
            <a:fillRect/>
          </a:stretch>
        </p:blipFill>
        <p:spPr>
          <a:xfrm>
            <a:off x="4427589" y="2133600"/>
            <a:ext cx="437798" cy="437798"/>
          </a:xfrm>
          <a:prstGeom prst="rect">
            <a:avLst/>
          </a:prstGeom>
          <a:ln w="12700">
            <a:miter lim="400000"/>
          </a:ln>
        </p:spPr>
      </p:pic>
      <p:pic>
        <p:nvPicPr>
          <p:cNvPr id="154" name="Picture 41" descr="Picture 4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51366" y="5762635"/>
            <a:ext cx="412867" cy="355361"/>
          </a:xfrm>
          <a:prstGeom prst="rect">
            <a:avLst/>
          </a:prstGeom>
          <a:ln w="12700">
            <a:miter lim="400000"/>
          </a:ln>
        </p:spPr>
      </p:pic>
      <p:grpSp>
        <p:nvGrpSpPr>
          <p:cNvPr id="159" name="Group 43"/>
          <p:cNvGrpSpPr/>
          <p:nvPr/>
        </p:nvGrpSpPr>
        <p:grpSpPr>
          <a:xfrm>
            <a:off x="7543800" y="161707"/>
            <a:ext cx="1600200" cy="981819"/>
            <a:chOff x="0" y="0"/>
            <a:chExt cx="1600200" cy="981818"/>
          </a:xfrm>
        </p:grpSpPr>
        <p:sp>
          <p:nvSpPr>
            <p:cNvPr id="155" name="TextBox 9"/>
            <p:cNvSpPr txBox="1"/>
            <p:nvPr/>
          </p:nvSpPr>
          <p:spPr>
            <a:xfrm>
              <a:off x="0" y="458580"/>
              <a:ext cx="1600200" cy="523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500" spc="100">
                  <a:solidFill>
                    <a:srgbClr val="0039A6"/>
                  </a:solidFill>
                  <a:latin typeface="Tw Cen MT"/>
                  <a:ea typeface="Tw Cen MT"/>
                  <a:cs typeface="Tw Cen MT"/>
                  <a:sym typeface="Tw Cen MT"/>
                </a:defRPr>
              </a:pPr>
              <a:r>
                <a:rPr dirty="0"/>
                <a:t>Global Training</a:t>
              </a:r>
            </a:p>
            <a:p>
              <a:pPr algn="ctr" defTabSz="457200">
                <a:defRPr sz="1600">
                  <a:solidFill>
                    <a:srgbClr val="0039A6"/>
                  </a:solidFill>
                  <a:latin typeface="Tw Cen MT"/>
                  <a:ea typeface="Tw Cen MT"/>
                  <a:cs typeface="Tw Cen MT"/>
                  <a:sym typeface="Tw Cen MT"/>
                </a:defRPr>
              </a:pPr>
              <a:r>
                <a:rPr dirty="0"/>
                <a:t>2017</a:t>
              </a:r>
            </a:p>
          </p:txBody>
        </p:sp>
        <p:grpSp>
          <p:nvGrpSpPr>
            <p:cNvPr id="158" name="Picture 45"/>
            <p:cNvGrpSpPr/>
            <p:nvPr/>
          </p:nvGrpSpPr>
          <p:grpSpPr>
            <a:xfrm>
              <a:off x="111600" y="0"/>
              <a:ext cx="1329989" cy="458583"/>
              <a:chOff x="0" y="0"/>
              <a:chExt cx="1329987" cy="458582"/>
            </a:xfrm>
          </p:grpSpPr>
          <p:sp>
            <p:nvSpPr>
              <p:cNvPr id="156"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57" name="image2.png" descr="image2.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 y="-1"/>
                <a:ext cx="1329989" cy="458584"/>
              </a:xfrm>
              <a:prstGeom prst="rect">
                <a:avLst/>
              </a:prstGeom>
              <a:ln w="12700" cap="flat">
                <a:noFill/>
                <a:miter lim="400000"/>
              </a:ln>
              <a:effectLst/>
            </p:spPr>
          </p:pic>
        </p:gr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iterate>
                                    <p:tmAbs val="0"/>
                                  </p:iterate>
                                  <p:childTnLst>
                                    <p:set>
                                      <p:cBhvr>
                                        <p:cTn id="6" fill="hold"/>
                                        <p:tgtEl>
                                          <p:spTgt spid="135"/>
                                        </p:tgtEl>
                                        <p:attrNameLst>
                                          <p:attrName>style.visibility</p:attrName>
                                        </p:attrNameLst>
                                      </p:cBhvr>
                                      <p:to>
                                        <p:strVal val="visible"/>
                                      </p:to>
                                    </p:set>
                                    <p:anim calcmode="lin" valueType="num">
                                      <p:cBhvr>
                                        <p:cTn id="7" dur="1000" fill="hold"/>
                                        <p:tgtEl>
                                          <p:spTgt spid="135"/>
                                        </p:tgtEl>
                                        <p:attrNameLst>
                                          <p:attrName>ppt_x</p:attrName>
                                        </p:attrNameLst>
                                      </p:cBhvr>
                                      <p:tavLst>
                                        <p:tav tm="0">
                                          <p:val>
                                            <p:strVal val="#ppt_x"/>
                                          </p:val>
                                        </p:tav>
                                        <p:tav tm="100000">
                                          <p:val>
                                            <p:strVal val="#ppt_x"/>
                                          </p:val>
                                        </p:tav>
                                      </p:tavLst>
                                    </p:anim>
                                    <p:anim calcmode="lin" valueType="num">
                                      <p:cBhvr>
                                        <p:cTn id="8" dur="1000" fill="hold"/>
                                        <p:tgtEl>
                                          <p:spTgt spid="13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2" nodeType="afterEffect">
                                  <p:stCondLst>
                                    <p:cond delay="0"/>
                                  </p:stCondLst>
                                  <p:iterate>
                                    <p:tmAbs val="0"/>
                                  </p:iterate>
                                  <p:childTnLst>
                                    <p:set>
                                      <p:cBhvr>
                                        <p:cTn id="11" fill="hold"/>
                                        <p:tgtEl>
                                          <p:spTgt spid="153"/>
                                        </p:tgtEl>
                                        <p:attrNameLst>
                                          <p:attrName>style.visibility</p:attrName>
                                        </p:attrNameLst>
                                      </p:cBhvr>
                                      <p:to>
                                        <p:strVal val="visible"/>
                                      </p:to>
                                    </p:set>
                                    <p:anim calcmode="lin" valueType="num">
                                      <p:cBhvr>
                                        <p:cTn id="12" dur="1000" fill="hold"/>
                                        <p:tgtEl>
                                          <p:spTgt spid="153"/>
                                        </p:tgtEl>
                                        <p:attrNameLst>
                                          <p:attrName>ppt_x</p:attrName>
                                        </p:attrNameLst>
                                      </p:cBhvr>
                                      <p:tavLst>
                                        <p:tav tm="0">
                                          <p:val>
                                            <p:strVal val="#ppt_x"/>
                                          </p:val>
                                        </p:tav>
                                        <p:tav tm="100000">
                                          <p:val>
                                            <p:strVal val="#ppt_x"/>
                                          </p:val>
                                        </p:tav>
                                      </p:tavLst>
                                    </p:anim>
                                    <p:anim calcmode="lin" valueType="num">
                                      <p:cBhvr>
                                        <p:cTn id="13" dur="1000" fill="hold"/>
                                        <p:tgtEl>
                                          <p:spTgt spid="15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3" nodeType="clickEffect">
                                  <p:stCondLst>
                                    <p:cond delay="0"/>
                                  </p:stCondLst>
                                  <p:iterate>
                                    <p:tmAbs val="0"/>
                                  </p:iterate>
                                  <p:childTnLst>
                                    <p:set>
                                      <p:cBhvr>
                                        <p:cTn id="17" fill="hold"/>
                                        <p:tgtEl>
                                          <p:spTgt spid="140"/>
                                        </p:tgtEl>
                                        <p:attrNameLst>
                                          <p:attrName>style.visibility</p:attrName>
                                        </p:attrNameLst>
                                      </p:cBhvr>
                                      <p:to>
                                        <p:strVal val="visible"/>
                                      </p:to>
                                    </p:set>
                                    <p:anim calcmode="lin" valueType="num">
                                      <p:cBhvr>
                                        <p:cTn id="18" dur="1000" fill="hold"/>
                                        <p:tgtEl>
                                          <p:spTgt spid="140"/>
                                        </p:tgtEl>
                                        <p:attrNameLst>
                                          <p:attrName>ppt_x</p:attrName>
                                        </p:attrNameLst>
                                      </p:cBhvr>
                                      <p:tavLst>
                                        <p:tav tm="0">
                                          <p:val>
                                            <p:strVal val="#ppt_x"/>
                                          </p:val>
                                        </p:tav>
                                        <p:tav tm="100000">
                                          <p:val>
                                            <p:strVal val="#ppt_x"/>
                                          </p:val>
                                        </p:tav>
                                      </p:tavLst>
                                    </p:anim>
                                    <p:anim calcmode="lin" valueType="num">
                                      <p:cBhvr>
                                        <p:cTn id="19" dur="1000" fill="hold"/>
                                        <p:tgtEl>
                                          <p:spTgt spid="140"/>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grpId="4" nodeType="afterEffect">
                                  <p:stCondLst>
                                    <p:cond delay="0"/>
                                  </p:stCondLst>
                                  <p:iterate>
                                    <p:tmAbs val="0"/>
                                  </p:iterate>
                                  <p:childTnLst>
                                    <p:set>
                                      <p:cBhvr>
                                        <p:cTn id="22" fill="hold"/>
                                        <p:tgtEl>
                                          <p:spTgt spid="152"/>
                                        </p:tgtEl>
                                        <p:attrNameLst>
                                          <p:attrName>style.visibility</p:attrName>
                                        </p:attrNameLst>
                                      </p:cBhvr>
                                      <p:to>
                                        <p:strVal val="visible"/>
                                      </p:to>
                                    </p:set>
                                    <p:anim calcmode="lin" valueType="num">
                                      <p:cBhvr>
                                        <p:cTn id="23" dur="1000" fill="hold"/>
                                        <p:tgtEl>
                                          <p:spTgt spid="152"/>
                                        </p:tgtEl>
                                        <p:attrNameLst>
                                          <p:attrName>ppt_x</p:attrName>
                                        </p:attrNameLst>
                                      </p:cBhvr>
                                      <p:tavLst>
                                        <p:tav tm="0">
                                          <p:val>
                                            <p:strVal val="#ppt_x"/>
                                          </p:val>
                                        </p:tav>
                                        <p:tav tm="100000">
                                          <p:val>
                                            <p:strVal val="#ppt_x"/>
                                          </p:val>
                                        </p:tav>
                                      </p:tavLst>
                                    </p:anim>
                                    <p:anim calcmode="lin" valueType="num">
                                      <p:cBhvr>
                                        <p:cTn id="24" dur="1000" fill="hold"/>
                                        <p:tgtEl>
                                          <p:spTgt spid="15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5" nodeType="clickEffect">
                                  <p:stCondLst>
                                    <p:cond delay="0"/>
                                  </p:stCondLst>
                                  <p:iterate>
                                    <p:tmAbs val="0"/>
                                  </p:iterate>
                                  <p:childTnLst>
                                    <p:set>
                                      <p:cBhvr>
                                        <p:cTn id="28" fill="hold"/>
                                        <p:tgtEl>
                                          <p:spTgt spid="145"/>
                                        </p:tgtEl>
                                        <p:attrNameLst>
                                          <p:attrName>style.visibility</p:attrName>
                                        </p:attrNameLst>
                                      </p:cBhvr>
                                      <p:to>
                                        <p:strVal val="visible"/>
                                      </p:to>
                                    </p:set>
                                    <p:anim calcmode="lin" valueType="num">
                                      <p:cBhvr>
                                        <p:cTn id="29" dur="1000" fill="hold"/>
                                        <p:tgtEl>
                                          <p:spTgt spid="145"/>
                                        </p:tgtEl>
                                        <p:attrNameLst>
                                          <p:attrName>ppt_x</p:attrName>
                                        </p:attrNameLst>
                                      </p:cBhvr>
                                      <p:tavLst>
                                        <p:tav tm="0">
                                          <p:val>
                                            <p:strVal val="#ppt_x"/>
                                          </p:val>
                                        </p:tav>
                                        <p:tav tm="100000">
                                          <p:val>
                                            <p:strVal val="#ppt_x"/>
                                          </p:val>
                                        </p:tav>
                                      </p:tavLst>
                                    </p:anim>
                                    <p:anim calcmode="lin" valueType="num">
                                      <p:cBhvr>
                                        <p:cTn id="30" dur="1000" fill="hold"/>
                                        <p:tgtEl>
                                          <p:spTgt spid="145"/>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2" presetClass="entr" presetSubtype="4" fill="hold" grpId="6" nodeType="afterEffect">
                                  <p:stCondLst>
                                    <p:cond delay="0"/>
                                  </p:stCondLst>
                                  <p:iterate>
                                    <p:tmAbs val="0"/>
                                  </p:iterate>
                                  <p:childTnLst>
                                    <p:set>
                                      <p:cBhvr>
                                        <p:cTn id="33" fill="hold"/>
                                        <p:tgtEl>
                                          <p:spTgt spid="154"/>
                                        </p:tgtEl>
                                        <p:attrNameLst>
                                          <p:attrName>style.visibility</p:attrName>
                                        </p:attrNameLst>
                                      </p:cBhvr>
                                      <p:to>
                                        <p:strVal val="visible"/>
                                      </p:to>
                                    </p:set>
                                    <p:anim calcmode="lin" valueType="num">
                                      <p:cBhvr>
                                        <p:cTn id="34" dur="1000" fill="hold"/>
                                        <p:tgtEl>
                                          <p:spTgt spid="154"/>
                                        </p:tgtEl>
                                        <p:attrNameLst>
                                          <p:attrName>ppt_x</p:attrName>
                                        </p:attrNameLst>
                                      </p:cBhvr>
                                      <p:tavLst>
                                        <p:tav tm="0">
                                          <p:val>
                                            <p:strVal val="#ppt_x"/>
                                          </p:val>
                                        </p:tav>
                                        <p:tav tm="100000">
                                          <p:val>
                                            <p:strVal val="#ppt_x"/>
                                          </p:val>
                                        </p:tav>
                                      </p:tavLst>
                                    </p:anim>
                                    <p:anim calcmode="lin" valueType="num">
                                      <p:cBhvr>
                                        <p:cTn id="35" dur="1000" fill="hold"/>
                                        <p:tgtEl>
                                          <p:spTgt spid="15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fill="hold" grpId="7" nodeType="clickEffect">
                                  <p:stCondLst>
                                    <p:cond delay="0"/>
                                  </p:stCondLst>
                                  <p:iterate>
                                    <p:tmAbs val="0"/>
                                  </p:iterate>
                                  <p:childTnLst>
                                    <p:set>
                                      <p:cBhvr>
                                        <p:cTn id="39" fill="hold"/>
                                        <p:tgtEl>
                                          <p:spTgt spid="148"/>
                                        </p:tgtEl>
                                        <p:attrNameLst>
                                          <p:attrName>style.visibility</p:attrName>
                                        </p:attrNameLst>
                                      </p:cBhvr>
                                      <p:to>
                                        <p:strVal val="visible"/>
                                      </p:to>
                                    </p:set>
                                    <p:animEffect transition="in" filter="dissolve">
                                      <p:cBhvr>
                                        <p:cTn id="40" dur="500"/>
                                        <p:tgtEl>
                                          <p:spTgt spid="148"/>
                                        </p:tgtEl>
                                      </p:cBhvr>
                                    </p:animEffect>
                                  </p:childTnLst>
                                </p:cTn>
                              </p:par>
                            </p:childTnLst>
                          </p:cTn>
                        </p:par>
                        <p:par>
                          <p:cTn id="41" fill="hold">
                            <p:stCondLst>
                              <p:cond delay="500"/>
                            </p:stCondLst>
                            <p:childTnLst>
                              <p:par>
                                <p:cTn id="42" presetID="9" presetClass="entr" fill="hold" grpId="8" nodeType="afterEffect">
                                  <p:stCondLst>
                                    <p:cond delay="0"/>
                                  </p:stCondLst>
                                  <p:iterate>
                                    <p:tmAbs val="0"/>
                                  </p:iterate>
                                  <p:childTnLst>
                                    <p:set>
                                      <p:cBhvr>
                                        <p:cTn id="43" fill="hold"/>
                                        <p:tgtEl>
                                          <p:spTgt spid="151"/>
                                        </p:tgtEl>
                                        <p:attrNameLst>
                                          <p:attrName>style.visibility</p:attrName>
                                        </p:attrNameLst>
                                      </p:cBhvr>
                                      <p:to>
                                        <p:strVal val="visible"/>
                                      </p:to>
                                    </p:set>
                                    <p:animEffect transition="in" filter="dissolve">
                                      <p:cBhvr>
                                        <p:cTn id="44"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1" animBg="1" advAuto="0"/>
      <p:bldP spid="140" grpId="3" animBg="1" advAuto="0"/>
      <p:bldP spid="145" grpId="5" animBg="1" advAuto="0"/>
      <p:bldP spid="148" grpId="7" animBg="1" advAuto="0"/>
      <p:bldP spid="151" grpId="8" animBg="1" advAuto="0"/>
      <p:bldP spid="152" grpId="4" animBg="1" advAuto="0"/>
      <p:bldP spid="153" grpId="2" animBg="1" advAuto="0"/>
      <p:bldP spid="154" grpId="6"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Mobility Tracking</a:t>
            </a:r>
            <a:endParaRPr lang="en-US" dirty="0"/>
          </a:p>
        </p:txBody>
      </p:sp>
      <p:sp>
        <p:nvSpPr>
          <p:cNvPr id="3" name="Text Placeholder 2"/>
          <p:cNvSpPr>
            <a:spLocks noGrp="1"/>
          </p:cNvSpPr>
          <p:nvPr>
            <p:ph type="body" idx="1"/>
          </p:nvPr>
        </p:nvSpPr>
        <p:spPr/>
        <p:txBody>
          <a:bodyPr>
            <a:normAutofit fontScale="77500" lnSpcReduction="20000"/>
          </a:bodyPr>
          <a:lstStyle/>
          <a:p>
            <a:r>
              <a:rPr lang="en-US" b="1" dirty="0" smtClean="0">
                <a:solidFill>
                  <a:srgbClr val="FF0000"/>
                </a:solidFill>
              </a:rPr>
              <a:t>Objective: </a:t>
            </a:r>
            <a:r>
              <a:rPr lang="en-US" dirty="0"/>
              <a:t>To derive </a:t>
            </a:r>
            <a:r>
              <a:rPr lang="en-US" dirty="0" smtClean="0"/>
              <a:t>quantitative estimates </a:t>
            </a:r>
            <a:r>
              <a:rPr lang="en-US" dirty="0"/>
              <a:t>of the presence of a population category or categories in a defined area to support advocacy and inform operational planning and response</a:t>
            </a:r>
            <a:r>
              <a:rPr lang="en-US" dirty="0" smtClean="0"/>
              <a:t>.</a:t>
            </a:r>
          </a:p>
          <a:p>
            <a:r>
              <a:rPr lang="en-US" b="1" dirty="0" smtClean="0">
                <a:solidFill>
                  <a:srgbClr val="FF0000"/>
                </a:solidFill>
              </a:rPr>
              <a:t>Context: </a:t>
            </a:r>
            <a:r>
              <a:rPr lang="en-US" dirty="0"/>
              <a:t>Implemented in contexts with full or limited </a:t>
            </a:r>
            <a:r>
              <a:rPr lang="en-US" dirty="0" smtClean="0"/>
              <a:t>access and Can </a:t>
            </a:r>
            <a:r>
              <a:rPr lang="en-US" dirty="0"/>
              <a:t>be  repeated at a set frequency (monthly, bi- monthly, weekly, daily) to capture mobility dynamics over time and refine accuracy or precision of data</a:t>
            </a:r>
            <a:r>
              <a:rPr lang="en-US" dirty="0" smtClean="0"/>
              <a:t>.</a:t>
            </a:r>
          </a:p>
          <a:p>
            <a:r>
              <a:rPr lang="en-US" b="1" dirty="0">
                <a:solidFill>
                  <a:srgbClr val="FF0000"/>
                </a:solidFill>
              </a:rPr>
              <a:t>Tools: </a:t>
            </a:r>
            <a:r>
              <a:rPr lang="en-US" dirty="0"/>
              <a:t>Baseline area assessments; Baseline location assessments; Site assessments; Emergency </a:t>
            </a:r>
            <a:r>
              <a:rPr lang="en-US" dirty="0" smtClean="0"/>
              <a:t>tracking</a:t>
            </a:r>
          </a:p>
          <a:p>
            <a:r>
              <a:rPr lang="en-US" b="1" dirty="0" smtClean="0">
                <a:solidFill>
                  <a:srgbClr val="FF0000"/>
                </a:solidFill>
              </a:rPr>
              <a:t>Methods: </a:t>
            </a:r>
            <a:r>
              <a:rPr lang="en-US" dirty="0"/>
              <a:t>Key </a:t>
            </a:r>
            <a:r>
              <a:rPr lang="en-US" dirty="0" smtClean="0"/>
              <a:t>informant interviews</a:t>
            </a:r>
            <a:r>
              <a:rPr lang="en-US" dirty="0"/>
              <a:t>, direct observation, focus group </a:t>
            </a:r>
            <a:r>
              <a:rPr lang="en-US" dirty="0" smtClean="0"/>
              <a:t>discussions</a:t>
            </a:r>
          </a:p>
        </p:txBody>
      </p:sp>
    </p:spTree>
    <p:extLst>
      <p:ext uri="{BB962C8B-B14F-4D97-AF65-F5344CB8AC3E}">
        <p14:creationId xmlns:p14="http://schemas.microsoft.com/office/powerpoint/2010/main" val="275375053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6" y="1304288"/>
            <a:ext cx="7287520" cy="4409583"/>
            <a:chOff x="0" y="0"/>
            <a:chExt cx="7287519" cy="4409581"/>
          </a:xfrm>
        </p:grpSpPr>
        <p:pic>
          <p:nvPicPr>
            <p:cNvPr id="171" name="Content Placeholder 5" descr="Content Placeholder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2" name="Oval 1"/>
          <p:cNvSpPr/>
          <p:nvPr/>
        </p:nvSpPr>
        <p:spPr>
          <a:xfrm>
            <a:off x="533400" y="1831509"/>
            <a:ext cx="2514600" cy="469556"/>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6" y="1307087"/>
            <a:ext cx="7287520" cy="4409583"/>
            <a:chOff x="0" y="0"/>
            <a:chExt cx="7287519" cy="4409581"/>
          </a:xfrm>
        </p:grpSpPr>
        <p:pic>
          <p:nvPicPr>
            <p:cNvPr id="171" name="Content Placeholder 5" descr="Content Placeholder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2" name="Oval 1"/>
          <p:cNvSpPr/>
          <p:nvPr/>
        </p:nvSpPr>
        <p:spPr>
          <a:xfrm>
            <a:off x="466926" y="2133600"/>
            <a:ext cx="2895600" cy="304800"/>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284667438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6" y="1304288"/>
            <a:ext cx="7287520" cy="4409583"/>
            <a:chOff x="0" y="0"/>
            <a:chExt cx="7287519" cy="4409581"/>
          </a:xfrm>
        </p:grpSpPr>
        <p:pic>
          <p:nvPicPr>
            <p:cNvPr id="171" name="Content Placeholder 5" descr="Content Placeholder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2" name="Oval 1"/>
          <p:cNvSpPr/>
          <p:nvPr/>
        </p:nvSpPr>
        <p:spPr>
          <a:xfrm>
            <a:off x="466926" y="2301065"/>
            <a:ext cx="2885874" cy="289735"/>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407717434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Picture 12" descr="Picture 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2"/>
            <a:ext cx="9144001" cy="6858003"/>
          </a:xfrm>
          <a:prstGeom prst="rect">
            <a:avLst/>
          </a:prstGeom>
          <a:ln w="12700">
            <a:miter lim="400000"/>
          </a:ln>
        </p:spPr>
      </p:pic>
      <p:sp>
        <p:nvSpPr>
          <p:cNvPr id="164" name="Slide Number Placeholder 3"/>
          <p:cNvSpPr txBox="1">
            <a:spLocks noGrp="1"/>
          </p:cNvSpPr>
          <p:nvPr>
            <p:ph type="sldNum" sz="quarter" idx="4294967295"/>
          </p:nvPr>
        </p:nvSpPr>
        <p:spPr>
          <a:xfrm>
            <a:off x="6781800" y="6400800"/>
            <a:ext cx="230270" cy="33273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8</a:t>
            </a:fld>
            <a:endParaRPr dirty="0"/>
          </a:p>
        </p:txBody>
      </p:sp>
      <p:sp>
        <p:nvSpPr>
          <p:cNvPr id="165" name="Title 1"/>
          <p:cNvSpPr txBox="1"/>
          <p:nvPr/>
        </p:nvSpPr>
        <p:spPr>
          <a:xfrm>
            <a:off x="386820" y="622923"/>
            <a:ext cx="5175780" cy="520077"/>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lvl1pPr defTabSz="896111">
              <a:spcBef>
                <a:spcPts val="500"/>
              </a:spcBef>
              <a:defRPr sz="2400">
                <a:solidFill>
                  <a:srgbClr val="0039A6"/>
                </a:solidFill>
                <a:latin typeface="Gill Sans MT"/>
                <a:ea typeface="Gill Sans MT"/>
                <a:cs typeface="Gill Sans MT"/>
                <a:sym typeface="Gill Sans MT"/>
              </a:defRPr>
            </a:lvl1pPr>
          </a:lstStyle>
          <a:p>
            <a:r>
              <a:rPr dirty="0"/>
              <a:t>DATA IS COLLECTED THROUGH…</a:t>
            </a:r>
          </a:p>
        </p:txBody>
      </p:sp>
      <p:grpSp>
        <p:nvGrpSpPr>
          <p:cNvPr id="170" name="Group 7"/>
          <p:cNvGrpSpPr/>
          <p:nvPr/>
        </p:nvGrpSpPr>
        <p:grpSpPr>
          <a:xfrm>
            <a:off x="7543800" y="161706"/>
            <a:ext cx="1681479" cy="978978"/>
            <a:chOff x="0" y="0"/>
            <a:chExt cx="1681478" cy="978976"/>
          </a:xfrm>
        </p:grpSpPr>
        <p:sp>
          <p:nvSpPr>
            <p:cNvPr id="166" name="TextBox 9"/>
            <p:cNvSpPr txBox="1"/>
            <p:nvPr/>
          </p:nvSpPr>
          <p:spPr>
            <a:xfrm>
              <a:off x="0" y="430338"/>
              <a:ext cx="1681479" cy="5486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t">
              <a:spAutoFit/>
            </a:bodyPr>
            <a:lstStyle/>
            <a:p>
              <a:pPr defTabSz="457200">
                <a:defRPr sz="1600" spc="60">
                  <a:solidFill>
                    <a:srgbClr val="0039A6"/>
                  </a:solidFill>
                  <a:latin typeface="Tw Cen MT"/>
                  <a:ea typeface="Tw Cen MT"/>
                  <a:cs typeface="Tw Cen MT"/>
                  <a:sym typeface="Tw Cen MT"/>
                </a:defRPr>
              </a:pPr>
              <a:r>
                <a:rPr dirty="0"/>
                <a:t>Global Training</a:t>
              </a:r>
            </a:p>
            <a:p>
              <a:pPr algn="ctr" defTabSz="457200">
                <a:defRPr sz="1600" spc="590">
                  <a:solidFill>
                    <a:srgbClr val="0039A6"/>
                  </a:solidFill>
                  <a:latin typeface="Tw Cen MT"/>
                  <a:ea typeface="Tw Cen MT"/>
                  <a:cs typeface="Tw Cen MT"/>
                  <a:sym typeface="Tw Cen MT"/>
                </a:defRPr>
              </a:pPr>
              <a:r>
                <a:rPr dirty="0"/>
                <a:t>2017</a:t>
              </a:r>
            </a:p>
          </p:txBody>
        </p:sp>
        <p:grpSp>
          <p:nvGrpSpPr>
            <p:cNvPr id="169" name="Picture 9"/>
            <p:cNvGrpSpPr/>
            <p:nvPr/>
          </p:nvGrpSpPr>
          <p:grpSpPr>
            <a:xfrm>
              <a:off x="111601" y="-1"/>
              <a:ext cx="1329987" cy="458584"/>
              <a:chOff x="0" y="0"/>
              <a:chExt cx="1329986" cy="458582"/>
            </a:xfrm>
          </p:grpSpPr>
          <p:sp>
            <p:nvSpPr>
              <p:cNvPr id="167" name="Rectangle"/>
              <p:cNvSpPr/>
              <p:nvPr/>
            </p:nvSpPr>
            <p:spPr>
              <a:xfrm>
                <a:off x="-1" y="-1"/>
                <a:ext cx="1329988" cy="458583"/>
              </a:xfrm>
              <a:prstGeom prst="rect">
                <a:avLst/>
              </a:prstGeom>
              <a:solidFill>
                <a:srgbClr val="000000">
                  <a:alpha val="0"/>
                </a:srgbClr>
              </a:solidFill>
              <a:ln w="12700" cap="flat">
                <a:noFill/>
                <a:miter lim="400000"/>
              </a:ln>
              <a:effectLst/>
            </p:spPr>
            <p:txBody>
              <a:bodyPr wrap="square" lIns="45718" tIns="45718" rIns="45718" bIns="45718" numCol="1" anchor="ctr">
                <a:noAutofit/>
              </a:bodyPr>
              <a:lstStyle/>
              <a:p>
                <a:pPr>
                  <a:defRPr>
                    <a:latin typeface="Tw Cen MT"/>
                    <a:ea typeface="Tw Cen MT"/>
                    <a:cs typeface="Tw Cen MT"/>
                    <a:sym typeface="Tw Cen MT"/>
                  </a:defRPr>
                </a:pPr>
                <a:endParaRPr dirty="0"/>
              </a:p>
            </p:txBody>
          </p:sp>
          <p:pic>
            <p:nvPicPr>
              <p:cNvPr id="168" name="image2.png" descr="image2.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
                <a:ext cx="1329987" cy="458584"/>
              </a:xfrm>
              <a:prstGeom prst="rect">
                <a:avLst/>
              </a:prstGeom>
              <a:ln w="12700" cap="flat">
                <a:noFill/>
                <a:miter lim="400000"/>
              </a:ln>
              <a:effectLst/>
            </p:spPr>
          </p:pic>
        </p:grpSp>
      </p:grpSp>
      <p:grpSp>
        <p:nvGrpSpPr>
          <p:cNvPr id="175" name="Group 11"/>
          <p:cNvGrpSpPr/>
          <p:nvPr/>
        </p:nvGrpSpPr>
        <p:grpSpPr>
          <a:xfrm>
            <a:off x="466927" y="1306386"/>
            <a:ext cx="7287520" cy="4409583"/>
            <a:chOff x="0" y="0"/>
            <a:chExt cx="7287519" cy="4409581"/>
          </a:xfrm>
        </p:grpSpPr>
        <p:pic>
          <p:nvPicPr>
            <p:cNvPr id="171" name="Content Placeholder 5" descr="Content Placeholder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
              <a:ext cx="7287520" cy="4409583"/>
            </a:xfrm>
            <a:prstGeom prst="rect">
              <a:avLst/>
            </a:prstGeom>
            <a:ln w="12700" cap="flat">
              <a:noFill/>
              <a:miter lim="400000"/>
            </a:ln>
            <a:effectLst/>
          </p:spPr>
        </p:pic>
        <p:grpSp>
          <p:nvGrpSpPr>
            <p:cNvPr id="174" name="Rounded Rectangle 14"/>
            <p:cNvGrpSpPr/>
            <p:nvPr/>
          </p:nvGrpSpPr>
          <p:grpSpPr>
            <a:xfrm>
              <a:off x="4526627" y="527221"/>
              <a:ext cx="2675241" cy="939117"/>
              <a:chOff x="0" y="0"/>
              <a:chExt cx="2675240" cy="939116"/>
            </a:xfrm>
          </p:grpSpPr>
          <p:sp>
            <p:nvSpPr>
              <p:cNvPr id="172" name="Rounded Rectangle"/>
              <p:cNvSpPr/>
              <p:nvPr/>
            </p:nvSpPr>
            <p:spPr>
              <a:xfrm>
                <a:off x="0" y="0"/>
                <a:ext cx="2675241" cy="939117"/>
              </a:xfrm>
              <a:prstGeom prst="roundRect">
                <a:avLst>
                  <a:gd name="adj" fmla="val 16667"/>
                </a:avLst>
              </a:prstGeom>
              <a:solidFill>
                <a:srgbClr val="FFFFFF"/>
              </a:solidFill>
              <a:ln w="25400" cap="flat">
                <a:solidFill>
                  <a:srgbClr val="FFFFFF"/>
                </a:solidFill>
                <a:prstDash val="solid"/>
                <a:round/>
              </a:ln>
              <a:effectLst/>
            </p:spPr>
            <p:txBody>
              <a:bodyPr wrap="square" lIns="45718" tIns="45718" rIns="45718" bIns="45718" numCol="1" anchor="ctr">
                <a:noAutofit/>
              </a:bodyPr>
              <a:lstStyle/>
              <a:p>
                <a:pPr algn="r">
                  <a:defRPr>
                    <a:solidFill>
                      <a:srgbClr val="FFFFFF"/>
                    </a:solidFill>
                    <a:latin typeface="Tw Cen MT"/>
                    <a:ea typeface="Tw Cen MT"/>
                    <a:cs typeface="Tw Cen MT"/>
                    <a:sym typeface="Tw Cen MT"/>
                  </a:defRPr>
                </a:pPr>
                <a:endParaRPr dirty="0"/>
              </a:p>
            </p:txBody>
          </p:sp>
          <p:sp>
            <p:nvSpPr>
              <p:cNvPr id="173" name="Mobility Area Assessment Flow Monitoring Registry Flow Monitoring survey"/>
              <p:cNvSpPr txBox="1"/>
              <p:nvPr/>
            </p:nvSpPr>
            <p:spPr>
              <a:xfrm>
                <a:off x="45843" y="80936"/>
                <a:ext cx="2583553" cy="7772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8" tIns="45718" rIns="45718" bIns="45718" numCol="1" anchor="ctr">
                <a:spAutoFit/>
              </a:bodyPr>
              <a:lstStyle/>
              <a:p>
                <a:pPr algn="r">
                  <a:defRPr sz="1600">
                    <a:solidFill>
                      <a:srgbClr val="0D0D0D"/>
                    </a:solidFill>
                    <a:latin typeface="Tw Cen MT"/>
                    <a:ea typeface="Tw Cen MT"/>
                    <a:cs typeface="Tw Cen MT"/>
                    <a:sym typeface="Tw Cen MT"/>
                  </a:defRPr>
                </a:pPr>
                <a:r>
                  <a:rPr dirty="0"/>
                  <a:t>Mobility Area Assessment</a:t>
                </a:r>
                <a:br>
                  <a:rPr dirty="0"/>
                </a:br>
                <a:r>
                  <a:rPr dirty="0"/>
                  <a:t>Flow Monitoring Registry</a:t>
                </a:r>
                <a:br>
                  <a:rPr dirty="0"/>
                </a:br>
                <a:r>
                  <a:rPr dirty="0"/>
                  <a:t>Flow Monitoring survey</a:t>
                </a:r>
              </a:p>
            </p:txBody>
          </p:sp>
        </p:grpSp>
      </p:grpSp>
      <p:sp>
        <p:nvSpPr>
          <p:cNvPr id="2" name="Oval 1"/>
          <p:cNvSpPr/>
          <p:nvPr/>
        </p:nvSpPr>
        <p:spPr>
          <a:xfrm>
            <a:off x="364449" y="2663434"/>
            <a:ext cx="2962074" cy="434515"/>
          </a:xfrm>
          <a:prstGeom prst="ellipse">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j-lt"/>
              <a:ea typeface="+mj-ea"/>
              <a:cs typeface="+mj-cs"/>
              <a:sym typeface="Helvetica"/>
            </a:endParaRPr>
          </a:p>
        </p:txBody>
      </p:sp>
    </p:spTree>
    <p:extLst>
      <p:ext uri="{BB962C8B-B14F-4D97-AF65-F5344CB8AC3E}">
        <p14:creationId xmlns:p14="http://schemas.microsoft.com/office/powerpoint/2010/main" val="240373356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Monitoring </a:t>
            </a:r>
            <a:endParaRPr lang="en-US" dirty="0"/>
          </a:p>
        </p:txBody>
      </p:sp>
      <p:sp>
        <p:nvSpPr>
          <p:cNvPr id="3" name="Text Placeholder 2"/>
          <p:cNvSpPr>
            <a:spLocks noGrp="1"/>
          </p:cNvSpPr>
          <p:nvPr>
            <p:ph type="body" idx="1"/>
          </p:nvPr>
        </p:nvSpPr>
        <p:spPr/>
        <p:txBody>
          <a:bodyPr>
            <a:normAutofit fontScale="77500" lnSpcReduction="20000"/>
          </a:bodyPr>
          <a:lstStyle/>
          <a:p>
            <a:r>
              <a:rPr lang="en-US" b="1" dirty="0" smtClean="0">
                <a:solidFill>
                  <a:srgbClr val="FF0000"/>
                </a:solidFill>
              </a:rPr>
              <a:t>Objective: </a:t>
            </a:r>
            <a:r>
              <a:rPr lang="en-US" dirty="0"/>
              <a:t>To derive </a:t>
            </a:r>
            <a:r>
              <a:rPr lang="en-US" dirty="0" smtClean="0"/>
              <a:t>quantitative estimates </a:t>
            </a:r>
            <a:r>
              <a:rPr lang="en-US" dirty="0"/>
              <a:t>of the flow of individuals through a defined location, and to collect qualitative information about populations on the move</a:t>
            </a:r>
            <a:r>
              <a:rPr lang="en-US" dirty="0" smtClean="0"/>
              <a:t>.</a:t>
            </a:r>
          </a:p>
          <a:p>
            <a:r>
              <a:rPr lang="en-US" b="1" dirty="0" smtClean="0">
                <a:solidFill>
                  <a:srgbClr val="FF0000"/>
                </a:solidFill>
              </a:rPr>
              <a:t>Context: </a:t>
            </a:r>
            <a:r>
              <a:rPr lang="en-US" dirty="0" smtClean="0"/>
              <a:t>Implemented </a:t>
            </a:r>
            <a:r>
              <a:rPr lang="en-US" dirty="0"/>
              <a:t>in contexts with full or limited </a:t>
            </a:r>
            <a:r>
              <a:rPr lang="en-US" dirty="0" smtClean="0"/>
              <a:t>access.  Flow </a:t>
            </a:r>
            <a:r>
              <a:rPr lang="en-US" dirty="0"/>
              <a:t>monitoring registry should be implemented as often as possible (preferably 7 days a week and 24 hours a day) to ensure accuracy of the data collected</a:t>
            </a:r>
            <a:r>
              <a:rPr lang="en-US" dirty="0" smtClean="0"/>
              <a:t>.</a:t>
            </a:r>
          </a:p>
          <a:p>
            <a:r>
              <a:rPr lang="en-US" b="1" dirty="0" smtClean="0">
                <a:solidFill>
                  <a:srgbClr val="FF0000"/>
                </a:solidFill>
              </a:rPr>
              <a:t>Tools: </a:t>
            </a:r>
            <a:r>
              <a:rPr lang="en-US" dirty="0" smtClean="0"/>
              <a:t>Baseline: assessment </a:t>
            </a:r>
            <a:r>
              <a:rPr lang="en-US" dirty="0"/>
              <a:t>for flow monitoring (country level); Baseline assessment of flow monitoring points (local level</a:t>
            </a:r>
            <a:r>
              <a:rPr lang="en-US" dirty="0" smtClean="0"/>
              <a:t>); Flow </a:t>
            </a:r>
            <a:r>
              <a:rPr lang="en-US" dirty="0"/>
              <a:t>monitoring </a:t>
            </a:r>
            <a:r>
              <a:rPr lang="en-US" dirty="0" smtClean="0"/>
              <a:t>registry</a:t>
            </a:r>
          </a:p>
          <a:p>
            <a:r>
              <a:rPr lang="en-US" b="1" dirty="0" smtClean="0">
                <a:solidFill>
                  <a:srgbClr val="FF0000"/>
                </a:solidFill>
              </a:rPr>
              <a:t>Methods: </a:t>
            </a:r>
            <a:r>
              <a:rPr lang="en-US" dirty="0"/>
              <a:t>Key </a:t>
            </a:r>
            <a:r>
              <a:rPr lang="en-US" dirty="0" smtClean="0"/>
              <a:t>informant interviews</a:t>
            </a:r>
            <a:r>
              <a:rPr lang="en-US" dirty="0"/>
              <a:t>, household or individual interviews, participatory mapping, direct observation</a:t>
            </a:r>
          </a:p>
        </p:txBody>
      </p:sp>
    </p:spTree>
    <p:extLst>
      <p:ext uri="{BB962C8B-B14F-4D97-AF65-F5344CB8AC3E}">
        <p14:creationId xmlns:p14="http://schemas.microsoft.com/office/powerpoint/2010/main" val="537818960"/>
      </p:ext>
    </p:extLst>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171</TotalTime>
  <Words>1387</Words>
  <Application>Microsoft Office PowerPoint</Application>
  <PresentationFormat>On-screen Show (4:3)</PresentationFormat>
  <Paragraphs>202</Paragraphs>
  <Slides>21</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Arial Narrow</vt:lpstr>
      <vt:lpstr>Calibri</vt:lpstr>
      <vt:lpstr>Gill Sans MT</vt:lpstr>
      <vt:lpstr>Helvetica</vt:lpstr>
      <vt:lpstr>Tw Cen MT</vt:lpstr>
      <vt:lpstr>Office Theme</vt:lpstr>
      <vt:lpstr>Introduction  to DTM</vt:lpstr>
      <vt:lpstr>Definition of DTM</vt:lpstr>
      <vt:lpstr>DATA IS COLLECTED ON…</vt:lpstr>
      <vt:lpstr>Mobility Tracking</vt:lpstr>
      <vt:lpstr>PowerPoint Presentation</vt:lpstr>
      <vt:lpstr>PowerPoint Presentation</vt:lpstr>
      <vt:lpstr>PowerPoint Presentation</vt:lpstr>
      <vt:lpstr>PowerPoint Presentation</vt:lpstr>
      <vt:lpstr>Flow Monitoring </vt:lpstr>
      <vt:lpstr>PowerPoint Presentation</vt:lpstr>
      <vt:lpstr>PowerPoint Presentation</vt:lpstr>
      <vt:lpstr>Registration </vt:lpstr>
      <vt:lpstr>PowerPoint Presentation</vt:lpstr>
      <vt:lpstr>Survey</vt:lpstr>
      <vt:lpstr>PowerPoint Presentation</vt:lpstr>
      <vt:lpstr>Examples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DTM</dc:title>
  <dc:creator>lt_mueller</dc:creator>
  <cp:lastModifiedBy>GOBENA Beakal</cp:lastModifiedBy>
  <cp:revision>17</cp:revision>
  <dcterms:modified xsi:type="dcterms:W3CDTF">2018-04-30T13:50:36Z</dcterms:modified>
</cp:coreProperties>
</file>