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385" r:id="rId2"/>
    <p:sldId id="264" r:id="rId3"/>
    <p:sldId id="445" r:id="rId4"/>
    <p:sldId id="376" r:id="rId5"/>
    <p:sldId id="386" r:id="rId6"/>
    <p:sldId id="869" r:id="rId7"/>
    <p:sldId id="870" r:id="rId8"/>
    <p:sldId id="886" r:id="rId9"/>
    <p:sldId id="958" r:id="rId10"/>
    <p:sldId id="446" r:id="rId11"/>
    <p:sldId id="294"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48" r:id="rId29"/>
    <p:sldId id="404" r:id="rId30"/>
    <p:sldId id="299" r:id="rId31"/>
    <p:sldId id="300" r:id="rId32"/>
    <p:sldId id="406" r:id="rId33"/>
    <p:sldId id="407" r:id="rId34"/>
    <p:sldId id="408" r:id="rId35"/>
    <p:sldId id="409" r:id="rId36"/>
    <p:sldId id="410" r:id="rId37"/>
    <p:sldId id="411" r:id="rId38"/>
    <p:sldId id="412" r:id="rId39"/>
    <p:sldId id="413" r:id="rId40"/>
    <p:sldId id="414" r:id="rId41"/>
    <p:sldId id="303" r:id="rId42"/>
    <p:sldId id="415" r:id="rId43"/>
    <p:sldId id="416" r:id="rId44"/>
    <p:sldId id="417" r:id="rId45"/>
    <p:sldId id="449"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50" r:id="rId59"/>
    <p:sldId id="431" r:id="rId60"/>
    <p:sldId id="433" r:id="rId61"/>
    <p:sldId id="451" r:id="rId62"/>
    <p:sldId id="440" r:id="rId63"/>
    <p:sldId id="441" r:id="rId64"/>
    <p:sldId id="442" r:id="rId65"/>
    <p:sldId id="443" r:id="rId66"/>
    <p:sldId id="444" r:id="rId67"/>
    <p:sldId id="344" r:id="rId68"/>
  </p:sldIdLst>
  <p:sldSz cx="12192000" cy="6858000"/>
  <p:notesSz cx="6858000" cy="9144000"/>
  <p:defaultText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D42A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p:restoredTop sz="64304" autoAdjust="0"/>
  </p:normalViewPr>
  <p:slideViewPr>
    <p:cSldViewPr snapToGrid="0" snapToObjects="1">
      <p:cViewPr varScale="1">
        <p:scale>
          <a:sx n="40" d="100"/>
          <a:sy n="40" d="100"/>
        </p:scale>
        <p:origin x="1568" y="48"/>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788BBF-EBBB-7E4A-ADB4-6975507283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a:extLst>
              <a:ext uri="{FF2B5EF4-FFF2-40B4-BE49-F238E27FC236}">
                <a16:creationId xmlns:a16="http://schemas.microsoft.com/office/drawing/2014/main" id="{D1A58983-BD10-584B-8D7A-C00167B51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038D7-044D-5F4F-AD24-C3027BE522B1}" type="datetimeFigureOut">
              <a:rPr lang="en-EC" smtClean="0"/>
              <a:t>05/29/2023</a:t>
            </a:fld>
            <a:endParaRPr lang="en-EC"/>
          </a:p>
        </p:txBody>
      </p:sp>
      <p:sp>
        <p:nvSpPr>
          <p:cNvPr id="4" name="Footer Placeholder 3">
            <a:extLst>
              <a:ext uri="{FF2B5EF4-FFF2-40B4-BE49-F238E27FC236}">
                <a16:creationId xmlns:a16="http://schemas.microsoft.com/office/drawing/2014/main" id="{54B1CBC8-CE62-5344-9DCD-88B931FC4A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5" name="Slide Number Placeholder 4">
            <a:extLst>
              <a:ext uri="{FF2B5EF4-FFF2-40B4-BE49-F238E27FC236}">
                <a16:creationId xmlns:a16="http://schemas.microsoft.com/office/drawing/2014/main" id="{1C704860-608E-DC43-983F-268D863802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788E94-60C7-F04A-84B3-BF1357F8F5E6}" type="slidenum">
              <a:rPr lang="en-EC" smtClean="0"/>
              <a:t>‹#›</a:t>
            </a:fld>
            <a:endParaRPr lang="en-EC"/>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6707D-3F8D-514B-B802-62044ECAD1E7}" type="datetimeFigureOut">
              <a:rPr lang="es-ES_tradnl" smtClean="0"/>
              <a:t>29/05/2023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9776C-7B2D-5F4A-95E9-599E988B48E6}" type="slidenum">
              <a:rPr lang="es-ES_tradnl" smtClean="0"/>
              <a:t>‹#›</a:t>
            </a:fld>
            <a:endParaRPr lang="es-ES_tradnl"/>
          </a:p>
        </p:txBody>
      </p:sp>
    </p:spTree>
    <p:extLst>
      <p:ext uri="{BB962C8B-B14F-4D97-AF65-F5344CB8AC3E}">
        <p14:creationId xmlns:p14="http://schemas.microsoft.com/office/powerpoint/2010/main" val="208480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1</a:t>
            </a:fld>
            <a:endParaRPr lang="es-ES_tradnl"/>
          </a:p>
        </p:txBody>
      </p:sp>
    </p:spTree>
    <p:extLst>
      <p:ext uri="{BB962C8B-B14F-4D97-AF65-F5344CB8AC3E}">
        <p14:creationId xmlns:p14="http://schemas.microsoft.com/office/powerpoint/2010/main" val="319834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48</a:t>
            </a:fld>
            <a:endParaRPr lang="es-ES_tradnl"/>
          </a:p>
        </p:txBody>
      </p:sp>
    </p:spTree>
    <p:extLst>
      <p:ext uri="{BB962C8B-B14F-4D97-AF65-F5344CB8AC3E}">
        <p14:creationId xmlns:p14="http://schemas.microsoft.com/office/powerpoint/2010/main" val="219201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49</a:t>
            </a:fld>
            <a:endParaRPr lang="es-ES_tradnl"/>
          </a:p>
        </p:txBody>
      </p:sp>
    </p:spTree>
    <p:extLst>
      <p:ext uri="{BB962C8B-B14F-4D97-AF65-F5344CB8AC3E}">
        <p14:creationId xmlns:p14="http://schemas.microsoft.com/office/powerpoint/2010/main" val="307953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kern="1200" dirty="0">
                <a:solidFill>
                  <a:schemeClr val="tx1"/>
                </a:solidFill>
                <a:effectLst/>
                <a:latin typeface="+mn-lt"/>
                <a:ea typeface="+mn-ea"/>
                <a:cs typeface="+mn-cs"/>
              </a:rPr>
              <a:t>5 Gender equality</a:t>
            </a:r>
          </a:p>
          <a:p>
            <a:r>
              <a:rPr lang="en-US" sz="1400" b="1" i="0" kern="1200" dirty="0">
                <a:solidFill>
                  <a:schemeClr val="tx1"/>
                </a:solidFill>
                <a:effectLst/>
                <a:latin typeface="+mn-lt"/>
                <a:ea typeface="+mn-ea"/>
                <a:cs typeface="+mn-cs"/>
              </a:rPr>
              <a:t>5.2</a:t>
            </a:r>
            <a:r>
              <a:rPr lang="en-US" sz="1400" b="0" i="0" kern="1200" dirty="0">
                <a:solidFill>
                  <a:schemeClr val="tx1"/>
                </a:solidFill>
                <a:effectLst/>
                <a:latin typeface="+mn-lt"/>
                <a:ea typeface="+mn-ea"/>
                <a:cs typeface="+mn-cs"/>
              </a:rPr>
              <a:t> Eliminate all forms of violence against all women and girls in the public and private spheres, including trafficking and sexual and other types of exploitation</a:t>
            </a:r>
          </a:p>
          <a:p>
            <a:endParaRPr lang="en-US" sz="1600" b="0" i="0" kern="1200" dirty="0">
              <a:solidFill>
                <a:schemeClr val="tx1"/>
              </a:solidFill>
              <a:effectLst/>
              <a:latin typeface="+mn-lt"/>
              <a:ea typeface="+mn-ea"/>
              <a:cs typeface="+mn-cs"/>
            </a:endParaRPr>
          </a:p>
          <a:p>
            <a:pPr marL="0" algn="l" defTabSz="914400" rtl="0" eaLnBrk="1" latinLnBrk="0" hangingPunct="1"/>
            <a:r>
              <a:rPr lang="en-US" sz="1600" b="1" i="0" kern="1200" dirty="0">
                <a:solidFill>
                  <a:schemeClr val="tx1"/>
                </a:solidFill>
                <a:effectLst/>
                <a:latin typeface="+mn-lt"/>
                <a:ea typeface="+mn-ea"/>
                <a:cs typeface="+mn-cs"/>
              </a:rPr>
              <a:t>8. Decent work and economic growth</a:t>
            </a:r>
          </a:p>
          <a:p>
            <a:r>
              <a:rPr lang="en-US" sz="1600" b="1" i="0" kern="1200" dirty="0">
                <a:solidFill>
                  <a:schemeClr val="tx1"/>
                </a:solidFill>
                <a:effectLst/>
                <a:latin typeface="+mn-lt"/>
                <a:ea typeface="+mn-ea"/>
                <a:cs typeface="+mn-cs"/>
              </a:rPr>
              <a:t>8.7 </a:t>
            </a:r>
            <a:r>
              <a:rPr lang="en-US" sz="1600" b="0" i="0" kern="1200" dirty="0">
                <a:solidFill>
                  <a:schemeClr val="tx1"/>
                </a:solidFill>
                <a:effectLst/>
                <a:latin typeface="+mn-lt"/>
                <a:ea typeface="+mn-ea"/>
                <a:cs typeface="+mn-cs"/>
              </a:rPr>
              <a:t>Take immediate and effective measures to eradicate forced labour, end modern slavery and human trafficking and secure the prohibition and elimination of the worst forms of child labour, including recruitment and use of child soldiers, and by 2025 end child labour in all its forms</a:t>
            </a:r>
          </a:p>
          <a:p>
            <a:endParaRPr lang="en-US"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chemeClr val="tx1"/>
                </a:solidFill>
                <a:effectLst/>
                <a:latin typeface="+mn-lt"/>
                <a:ea typeface="+mn-ea"/>
                <a:cs typeface="+mn-cs"/>
              </a:rPr>
              <a:t>Goal 16: Promote just, peaceful and inclusive societies</a:t>
            </a:r>
          </a:p>
          <a:p>
            <a:r>
              <a:rPr lang="en-US" sz="2800" b="1" i="0" kern="1200" dirty="0">
                <a:solidFill>
                  <a:schemeClr val="tx1"/>
                </a:solidFill>
                <a:effectLst/>
                <a:latin typeface="+mn-lt"/>
                <a:ea typeface="+mn-ea"/>
                <a:cs typeface="+mn-cs"/>
              </a:rPr>
              <a:t>16.2 </a:t>
            </a:r>
            <a:r>
              <a:rPr lang="en-US" sz="2800" b="0" i="0" kern="1200" dirty="0">
                <a:solidFill>
                  <a:schemeClr val="tx1"/>
                </a:solidFill>
                <a:effectLst/>
                <a:latin typeface="+mn-lt"/>
                <a:ea typeface="+mn-ea"/>
                <a:cs typeface="+mn-cs"/>
              </a:rPr>
              <a:t>End abuse, exploitation, trafficking and all forms of violence against and torture of children</a:t>
            </a:r>
          </a:p>
        </p:txBody>
      </p:sp>
      <p:sp>
        <p:nvSpPr>
          <p:cNvPr id="4" name="Slide Number Placeholder 3"/>
          <p:cNvSpPr>
            <a:spLocks noGrp="1"/>
          </p:cNvSpPr>
          <p:nvPr>
            <p:ph type="sldNum" sz="quarter" idx="5"/>
          </p:nvPr>
        </p:nvSpPr>
        <p:spPr/>
        <p:txBody>
          <a:bodyPr/>
          <a:lstStyle/>
          <a:p>
            <a:fld id="{5D79776C-7B2D-5F4A-95E9-599E988B48E6}" type="slidenum">
              <a:rPr lang="es-ES_tradnl" smtClean="0"/>
              <a:t>50</a:t>
            </a:fld>
            <a:endParaRPr lang="es-ES_tradnl"/>
          </a:p>
        </p:txBody>
      </p:sp>
    </p:spTree>
    <p:extLst>
      <p:ext uri="{BB962C8B-B14F-4D97-AF65-F5344CB8AC3E}">
        <p14:creationId xmlns:p14="http://schemas.microsoft.com/office/powerpoint/2010/main" val="208876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51</a:t>
            </a:fld>
            <a:endParaRPr lang="es-ES_tradnl"/>
          </a:p>
        </p:txBody>
      </p:sp>
    </p:spTree>
    <p:extLst>
      <p:ext uri="{BB962C8B-B14F-4D97-AF65-F5344CB8AC3E}">
        <p14:creationId xmlns:p14="http://schemas.microsoft.com/office/powerpoint/2010/main" val="60826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52</a:t>
            </a:fld>
            <a:endParaRPr lang="es-ES_tradnl"/>
          </a:p>
        </p:txBody>
      </p:sp>
    </p:spTree>
    <p:extLst>
      <p:ext uri="{BB962C8B-B14F-4D97-AF65-F5344CB8AC3E}">
        <p14:creationId xmlns:p14="http://schemas.microsoft.com/office/powerpoint/2010/main" val="375302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53</a:t>
            </a:fld>
            <a:endParaRPr lang="es-ES_tradnl"/>
          </a:p>
        </p:txBody>
      </p:sp>
    </p:spTree>
    <p:extLst>
      <p:ext uri="{BB962C8B-B14F-4D97-AF65-F5344CB8AC3E}">
        <p14:creationId xmlns:p14="http://schemas.microsoft.com/office/powerpoint/2010/main" val="14734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a:t>This</a:t>
            </a:r>
            <a:r>
              <a:rPr lang="es-ES_tradnl" dirty="0"/>
              <a:t> </a:t>
            </a:r>
            <a:r>
              <a:rPr lang="es-ES_tradnl" dirty="0" err="1"/>
              <a:t>is</a:t>
            </a:r>
            <a:r>
              <a:rPr lang="es-ES_tradnl" dirty="0"/>
              <a:t> a </a:t>
            </a:r>
            <a:r>
              <a:rPr lang="es-ES_tradnl" dirty="0" err="1"/>
              <a:t>collaborative</a:t>
            </a:r>
            <a:r>
              <a:rPr lang="es-ES_tradnl" dirty="0"/>
              <a:t> </a:t>
            </a:r>
            <a:r>
              <a:rPr lang="es-ES_tradnl" dirty="0" err="1"/>
              <a:t>process</a:t>
            </a:r>
            <a:r>
              <a:rPr lang="es-ES_tradnl" dirty="0"/>
              <a:t> in </a:t>
            </a:r>
            <a:r>
              <a:rPr lang="es-ES_tradnl" dirty="0" err="1"/>
              <a:t>which</a:t>
            </a:r>
            <a:r>
              <a:rPr lang="es-ES_tradnl" dirty="0"/>
              <a:t> </a:t>
            </a:r>
            <a:r>
              <a:rPr lang="es-ES_tradnl" dirty="0" err="1"/>
              <a:t>all</a:t>
            </a:r>
            <a:r>
              <a:rPr lang="es-ES_tradnl" dirty="0"/>
              <a:t> </a:t>
            </a:r>
            <a:r>
              <a:rPr lang="es-ES_tradnl" dirty="0" err="1"/>
              <a:t>clusters</a:t>
            </a:r>
            <a:r>
              <a:rPr lang="es-ES_tradnl" dirty="0"/>
              <a:t> and </a:t>
            </a:r>
            <a:r>
              <a:rPr lang="es-ES_tradnl" dirty="0" err="1"/>
              <a:t>actors</a:t>
            </a:r>
            <a:r>
              <a:rPr lang="es-ES_tradnl" dirty="0"/>
              <a:t> </a:t>
            </a:r>
            <a:r>
              <a:rPr lang="es-ES_tradnl" dirty="0" err="1"/>
              <a:t>participate</a:t>
            </a:r>
            <a:r>
              <a:rPr lang="es-ES_tradnl" dirty="0"/>
              <a:t>. </a:t>
            </a:r>
            <a:r>
              <a:rPr lang="es-ES_tradnl" dirty="0" err="1"/>
              <a:t>The</a:t>
            </a:r>
            <a:r>
              <a:rPr lang="es-ES_tradnl" dirty="0"/>
              <a:t> </a:t>
            </a:r>
            <a:r>
              <a:rPr lang="es-ES_tradnl" dirty="0" err="1"/>
              <a:t>typical</a:t>
            </a:r>
            <a:r>
              <a:rPr lang="es-ES_tradnl" dirty="0"/>
              <a:t> </a:t>
            </a:r>
            <a:r>
              <a:rPr lang="es-ES_tradnl" dirty="0" err="1"/>
              <a:t>documents</a:t>
            </a:r>
            <a:r>
              <a:rPr lang="es-ES_tradnl" dirty="0"/>
              <a:t> </a:t>
            </a:r>
            <a:r>
              <a:rPr lang="es-ES_tradnl" dirty="0" err="1"/>
              <a:t>produced</a:t>
            </a:r>
            <a:r>
              <a:rPr lang="es-ES_tradnl" dirty="0"/>
              <a:t> </a:t>
            </a:r>
            <a:r>
              <a:rPr lang="es-ES_tradnl" dirty="0" err="1"/>
              <a:t>by</a:t>
            </a:r>
            <a:r>
              <a:rPr lang="es-ES_tradnl" dirty="0"/>
              <a:t> </a:t>
            </a:r>
            <a:r>
              <a:rPr lang="es-ES_tradnl" dirty="0" err="1"/>
              <a:t>such</a:t>
            </a:r>
            <a:r>
              <a:rPr lang="es-ES_tradnl" dirty="0"/>
              <a:t> a </a:t>
            </a:r>
            <a:r>
              <a:rPr lang="es-ES_tradnl" dirty="0" err="1"/>
              <a:t>process</a:t>
            </a:r>
            <a:r>
              <a:rPr lang="es-ES_tradnl" dirty="0"/>
              <a:t> are </a:t>
            </a:r>
            <a:r>
              <a:rPr lang="es-ES_tradnl" dirty="0" err="1"/>
              <a:t>the</a:t>
            </a:r>
            <a:r>
              <a:rPr lang="es-ES_tradnl" dirty="0"/>
              <a:t> </a:t>
            </a:r>
            <a:r>
              <a:rPr lang="es-ES_tradnl" dirty="0" err="1"/>
              <a:t>yearly</a:t>
            </a:r>
            <a:r>
              <a:rPr lang="es-ES_tradnl" dirty="0"/>
              <a:t> </a:t>
            </a:r>
            <a:r>
              <a:rPr lang="es-ES_tradnl" dirty="0" err="1"/>
              <a:t>humanitarian</a:t>
            </a:r>
            <a:r>
              <a:rPr lang="es-ES_tradnl" dirty="0"/>
              <a:t> </a:t>
            </a:r>
            <a:r>
              <a:rPr lang="es-ES_tradnl" dirty="0" err="1"/>
              <a:t>needs</a:t>
            </a:r>
            <a:r>
              <a:rPr lang="es-ES_tradnl" dirty="0"/>
              <a:t> </a:t>
            </a:r>
            <a:r>
              <a:rPr lang="es-ES_tradnl" dirty="0" err="1"/>
              <a:t>overview</a:t>
            </a:r>
            <a:r>
              <a:rPr lang="es-ES_tradnl" dirty="0"/>
              <a:t> (HNO) and </a:t>
            </a:r>
            <a:r>
              <a:rPr lang="es-ES_tradnl" dirty="0" err="1"/>
              <a:t>the</a:t>
            </a:r>
            <a:r>
              <a:rPr lang="es-ES_tradnl" dirty="0"/>
              <a:t> </a:t>
            </a:r>
            <a:r>
              <a:rPr lang="es-ES_tradnl" dirty="0" err="1"/>
              <a:t>yearly</a:t>
            </a:r>
            <a:r>
              <a:rPr lang="es-ES_tradnl" dirty="0"/>
              <a:t> </a:t>
            </a:r>
            <a:r>
              <a:rPr lang="es-ES_tradnl" dirty="0" err="1"/>
              <a:t>humanitarian</a:t>
            </a:r>
            <a:r>
              <a:rPr lang="es-ES_tradnl" dirty="0"/>
              <a:t> response plan (HRP). </a:t>
            </a:r>
            <a:r>
              <a:rPr lang="es-ES_tradnl" dirty="0" err="1"/>
              <a:t>Depending</a:t>
            </a:r>
            <a:r>
              <a:rPr lang="es-ES_tradnl" dirty="0"/>
              <a:t> </a:t>
            </a:r>
            <a:r>
              <a:rPr lang="es-ES_tradnl" dirty="0" err="1"/>
              <a:t>on</a:t>
            </a:r>
            <a:r>
              <a:rPr lang="es-ES_tradnl" dirty="0"/>
              <a:t> </a:t>
            </a:r>
            <a:r>
              <a:rPr lang="es-ES_tradnl" dirty="0" err="1"/>
              <a:t>the</a:t>
            </a:r>
            <a:r>
              <a:rPr lang="es-ES_tradnl" dirty="0"/>
              <a:t> </a:t>
            </a:r>
            <a:r>
              <a:rPr lang="es-ES_tradnl" dirty="0" err="1"/>
              <a:t>context</a:t>
            </a:r>
            <a:r>
              <a:rPr lang="es-ES_tradnl" dirty="0"/>
              <a:t> and </a:t>
            </a:r>
            <a:r>
              <a:rPr lang="es-ES_tradnl" dirty="0" err="1"/>
              <a:t>the</a:t>
            </a:r>
            <a:r>
              <a:rPr lang="es-ES_tradnl" dirty="0"/>
              <a:t> </a:t>
            </a:r>
            <a:r>
              <a:rPr lang="es-ES_tradnl" dirty="0" err="1"/>
              <a:t>humanitarian</a:t>
            </a:r>
            <a:r>
              <a:rPr lang="es-ES_tradnl" dirty="0"/>
              <a:t> </a:t>
            </a:r>
            <a:r>
              <a:rPr lang="es-ES_tradnl" dirty="0" err="1"/>
              <a:t>coordination</a:t>
            </a:r>
            <a:r>
              <a:rPr lang="es-ES_tradnl" dirty="0"/>
              <a:t> </a:t>
            </a:r>
            <a:r>
              <a:rPr lang="es-ES_tradnl" dirty="0" err="1"/>
              <a:t>structure</a:t>
            </a:r>
            <a:r>
              <a:rPr lang="es-ES_tradnl" dirty="0"/>
              <a:t> in place, </a:t>
            </a:r>
            <a:r>
              <a:rPr lang="es-ES_tradnl" dirty="0" err="1"/>
              <a:t>this</a:t>
            </a:r>
            <a:r>
              <a:rPr lang="es-ES_tradnl" dirty="0"/>
              <a:t> can be OCHA-led, </a:t>
            </a:r>
            <a:r>
              <a:rPr lang="es-ES_tradnl" dirty="0" err="1"/>
              <a:t>which</a:t>
            </a:r>
            <a:r>
              <a:rPr lang="es-ES_tradnl" dirty="0"/>
              <a:t> produces </a:t>
            </a:r>
            <a:r>
              <a:rPr lang="es-ES_tradnl" dirty="0" err="1"/>
              <a:t>the</a:t>
            </a:r>
            <a:r>
              <a:rPr lang="es-ES_tradnl" dirty="0"/>
              <a:t> HNO and HRP; UNHCR-led in case of </a:t>
            </a:r>
            <a:r>
              <a:rPr lang="es-ES_tradnl" dirty="0" err="1"/>
              <a:t>refugee</a:t>
            </a:r>
            <a:r>
              <a:rPr lang="es-ES_tradnl" dirty="0"/>
              <a:t> responses, </a:t>
            </a:r>
            <a:r>
              <a:rPr lang="es-ES_tradnl" dirty="0" err="1"/>
              <a:t>which</a:t>
            </a:r>
            <a:r>
              <a:rPr lang="es-ES_tradnl" dirty="0"/>
              <a:t> </a:t>
            </a:r>
            <a:r>
              <a:rPr lang="es-ES_tradnl" dirty="0" err="1"/>
              <a:t>would</a:t>
            </a:r>
            <a:r>
              <a:rPr lang="es-ES_tradnl" dirty="0"/>
              <a:t> produce a </a:t>
            </a:r>
            <a:r>
              <a:rPr lang="es-ES_tradnl" dirty="0" err="1"/>
              <a:t>refugee</a:t>
            </a:r>
            <a:r>
              <a:rPr lang="es-ES_tradnl" dirty="0"/>
              <a:t> response plan (RRP); </a:t>
            </a:r>
            <a:r>
              <a:rPr lang="es-ES_tradnl" dirty="0" err="1"/>
              <a:t>or</a:t>
            </a:r>
            <a:r>
              <a:rPr lang="es-ES_tradnl" dirty="0"/>
              <a:t> </a:t>
            </a:r>
            <a:r>
              <a:rPr lang="es-ES_tradnl" dirty="0" err="1"/>
              <a:t>co</a:t>
            </a:r>
            <a:r>
              <a:rPr lang="es-ES_tradnl" dirty="0"/>
              <a:t>-led </a:t>
            </a:r>
            <a:r>
              <a:rPr lang="es-ES_tradnl" dirty="0" err="1"/>
              <a:t>by</a:t>
            </a:r>
            <a:r>
              <a:rPr lang="es-ES_tradnl" dirty="0"/>
              <a:t> more </a:t>
            </a:r>
            <a:r>
              <a:rPr lang="es-ES_tradnl" dirty="0" err="1"/>
              <a:t>than</a:t>
            </a:r>
            <a:r>
              <a:rPr lang="es-ES_tradnl" dirty="0"/>
              <a:t> </a:t>
            </a:r>
            <a:r>
              <a:rPr lang="es-ES_tradnl" dirty="0" err="1"/>
              <a:t>one</a:t>
            </a:r>
            <a:r>
              <a:rPr lang="es-ES_tradnl" dirty="0"/>
              <a:t> actor </a:t>
            </a:r>
            <a:r>
              <a:rPr lang="es-ES_tradnl" dirty="0" err="1"/>
              <a:t>or</a:t>
            </a:r>
            <a:r>
              <a:rPr lang="es-ES_tradnl" dirty="0"/>
              <a:t> </a:t>
            </a:r>
            <a:r>
              <a:rPr lang="es-ES_tradnl" dirty="0" err="1"/>
              <a:t>by</a:t>
            </a:r>
            <a:r>
              <a:rPr lang="es-ES_tradnl" dirty="0"/>
              <a:t> </a:t>
            </a:r>
            <a:r>
              <a:rPr lang="es-ES_tradnl" dirty="0" err="1"/>
              <a:t>an</a:t>
            </a:r>
            <a:r>
              <a:rPr lang="es-ES_tradnl" dirty="0"/>
              <a:t> inter-</a:t>
            </a:r>
            <a:r>
              <a:rPr lang="es-ES_tradnl" dirty="0" err="1"/>
              <a:t>cluster</a:t>
            </a:r>
            <a:r>
              <a:rPr lang="es-ES_tradnl" dirty="0"/>
              <a:t> </a:t>
            </a:r>
            <a:r>
              <a:rPr lang="es-ES_tradnl" dirty="0" err="1"/>
              <a:t>coordination</a:t>
            </a:r>
            <a:r>
              <a:rPr lang="es-ES_tradnl" dirty="0"/>
              <a:t> </a:t>
            </a:r>
            <a:r>
              <a:rPr lang="es-ES_tradnl" dirty="0" err="1"/>
              <a:t>group</a:t>
            </a:r>
            <a:r>
              <a:rPr lang="es-ES_tradnl" dirty="0"/>
              <a:t> (ICCG). </a:t>
            </a:r>
            <a:r>
              <a:rPr lang="es-ES_tradnl" dirty="0" err="1"/>
              <a:t>Irrespective</a:t>
            </a:r>
            <a:r>
              <a:rPr lang="es-ES_tradnl" dirty="0"/>
              <a:t> of </a:t>
            </a:r>
            <a:r>
              <a:rPr lang="es-ES_tradnl" dirty="0" err="1"/>
              <a:t>the</a:t>
            </a:r>
            <a:r>
              <a:rPr lang="es-ES_tradnl" dirty="0"/>
              <a:t> </a:t>
            </a:r>
            <a:r>
              <a:rPr lang="es-ES_tradnl" dirty="0" err="1"/>
              <a:t>various</a:t>
            </a:r>
            <a:r>
              <a:rPr lang="es-ES_tradnl" dirty="0"/>
              <a:t> </a:t>
            </a:r>
            <a:r>
              <a:rPr lang="es-ES_tradnl" dirty="0" err="1"/>
              <a:t>delineations</a:t>
            </a:r>
            <a:r>
              <a:rPr lang="es-ES_tradnl" dirty="0"/>
              <a:t> </a:t>
            </a:r>
            <a:r>
              <a:rPr lang="es-ES_tradnl" dirty="0" err="1"/>
              <a:t>that</a:t>
            </a:r>
            <a:r>
              <a:rPr lang="es-ES_tradnl" dirty="0"/>
              <a:t> </a:t>
            </a:r>
            <a:r>
              <a:rPr lang="es-ES_tradnl" dirty="0" err="1"/>
              <a:t>the</a:t>
            </a:r>
            <a:r>
              <a:rPr lang="es-ES_tradnl" dirty="0"/>
              <a:t> </a:t>
            </a:r>
            <a:r>
              <a:rPr lang="es-ES_tradnl" dirty="0" err="1"/>
              <a:t>humanitarian</a:t>
            </a:r>
            <a:r>
              <a:rPr lang="es-ES_tradnl" dirty="0"/>
              <a:t> response </a:t>
            </a:r>
            <a:r>
              <a:rPr lang="es-ES_tradnl" dirty="0" err="1"/>
              <a:t>coordination</a:t>
            </a:r>
            <a:r>
              <a:rPr lang="es-ES_tradnl" dirty="0"/>
              <a:t> </a:t>
            </a:r>
            <a:r>
              <a:rPr lang="es-ES_tradnl" dirty="0" err="1"/>
              <a:t>architecture</a:t>
            </a:r>
            <a:r>
              <a:rPr lang="es-ES_tradnl" dirty="0"/>
              <a:t> </a:t>
            </a:r>
            <a:r>
              <a:rPr lang="es-ES_tradnl" dirty="0" err="1"/>
              <a:t>may</a:t>
            </a:r>
            <a:r>
              <a:rPr lang="es-ES_tradnl" dirty="0"/>
              <a:t> </a:t>
            </a:r>
            <a:r>
              <a:rPr lang="es-ES_tradnl" dirty="0" err="1"/>
              <a:t>have</a:t>
            </a:r>
            <a:r>
              <a:rPr lang="es-ES_tradnl" dirty="0"/>
              <a:t>, a </a:t>
            </a:r>
            <a:r>
              <a:rPr lang="es-ES_tradnl" dirty="0" err="1"/>
              <a:t>needs</a:t>
            </a:r>
            <a:r>
              <a:rPr lang="es-ES_tradnl" dirty="0"/>
              <a:t> </a:t>
            </a:r>
            <a:r>
              <a:rPr lang="es-ES_tradnl" dirty="0" err="1"/>
              <a:t>analysis</a:t>
            </a:r>
            <a:r>
              <a:rPr lang="es-ES_tradnl" dirty="0"/>
              <a:t> and </a:t>
            </a:r>
            <a:r>
              <a:rPr lang="es-ES_tradnl" dirty="0" err="1"/>
              <a:t>strategic</a:t>
            </a:r>
            <a:r>
              <a:rPr lang="es-ES_tradnl" dirty="0"/>
              <a:t> </a:t>
            </a:r>
            <a:r>
              <a:rPr lang="es-ES_tradnl" dirty="0" err="1"/>
              <a:t>planning</a:t>
            </a:r>
            <a:r>
              <a:rPr lang="es-ES_tradnl" dirty="0"/>
              <a:t> </a:t>
            </a:r>
            <a:r>
              <a:rPr lang="es-ES_tradnl" dirty="0" err="1"/>
              <a:t>process</a:t>
            </a:r>
            <a:r>
              <a:rPr lang="es-ES_tradnl" dirty="0"/>
              <a:t> </a:t>
            </a:r>
            <a:r>
              <a:rPr lang="es-ES_tradnl" dirty="0" err="1"/>
              <a:t>based</a:t>
            </a:r>
            <a:r>
              <a:rPr lang="es-ES_tradnl" dirty="0"/>
              <a:t> </a:t>
            </a:r>
            <a:r>
              <a:rPr lang="es-ES_tradnl" dirty="0" err="1"/>
              <a:t>on</a:t>
            </a:r>
            <a:r>
              <a:rPr lang="es-ES_tradnl" dirty="0"/>
              <a:t> </a:t>
            </a:r>
            <a:r>
              <a:rPr lang="es-ES_tradnl" dirty="0" err="1"/>
              <a:t>the</a:t>
            </a:r>
            <a:r>
              <a:rPr lang="es-ES_tradnl" dirty="0"/>
              <a:t> HRP/RRP </a:t>
            </a:r>
            <a:r>
              <a:rPr lang="es-ES_tradnl" dirty="0" err="1"/>
              <a:t>blueprint</a:t>
            </a:r>
            <a:r>
              <a:rPr lang="es-ES_tradnl" dirty="0"/>
              <a:t> </a:t>
            </a:r>
            <a:r>
              <a:rPr lang="es-ES_tradnl" dirty="0" err="1"/>
              <a:t>normally</a:t>
            </a:r>
            <a:r>
              <a:rPr lang="es-ES_tradnl" dirty="0"/>
              <a:t> </a:t>
            </a:r>
            <a:r>
              <a:rPr lang="es-ES_tradnl" dirty="0" err="1"/>
              <a:t>takes</a:t>
            </a:r>
            <a:r>
              <a:rPr lang="es-ES_tradnl" dirty="0"/>
              <a:t> place at </a:t>
            </a:r>
            <a:r>
              <a:rPr lang="es-ES_tradnl" dirty="0" err="1"/>
              <a:t>least</a:t>
            </a:r>
            <a:r>
              <a:rPr lang="es-ES_tradnl" dirty="0"/>
              <a:t> once a </a:t>
            </a:r>
            <a:r>
              <a:rPr lang="es-ES_tradnl" dirty="0" err="1"/>
              <a:t>year</a:t>
            </a:r>
            <a:r>
              <a:rPr lang="es-ES_tradnl" dirty="0"/>
              <a:t>, at </a:t>
            </a:r>
            <a:r>
              <a:rPr lang="es-ES_tradnl" dirty="0" err="1"/>
              <a:t>the</a:t>
            </a:r>
            <a:r>
              <a:rPr lang="es-ES_tradnl" dirty="0"/>
              <a:t> local, country </a:t>
            </a:r>
            <a:r>
              <a:rPr lang="es-ES_tradnl" dirty="0" err="1"/>
              <a:t>or</a:t>
            </a:r>
            <a:r>
              <a:rPr lang="es-ES_tradnl" dirty="0"/>
              <a:t> regional </a:t>
            </a:r>
            <a:r>
              <a:rPr lang="es-ES_tradnl" dirty="0" err="1"/>
              <a:t>level</a:t>
            </a:r>
            <a:r>
              <a:rPr lang="es-ES_tradnl" dirty="0"/>
              <a:t>. </a:t>
            </a:r>
          </a:p>
          <a:p>
            <a:endParaRPr lang="es-ES_tradnl" dirty="0"/>
          </a:p>
          <a:p>
            <a:r>
              <a:rPr lang="es-ES_tradnl" dirty="0" err="1"/>
              <a:t>The</a:t>
            </a:r>
            <a:r>
              <a:rPr lang="es-ES_tradnl" dirty="0"/>
              <a:t> HNO and HRP are </a:t>
            </a:r>
            <a:r>
              <a:rPr lang="es-ES_tradnl" dirty="0" err="1"/>
              <a:t>typically</a:t>
            </a:r>
            <a:r>
              <a:rPr lang="es-ES_tradnl" dirty="0"/>
              <a:t> </a:t>
            </a:r>
            <a:r>
              <a:rPr lang="es-ES_tradnl" dirty="0" err="1"/>
              <a:t>produced</a:t>
            </a:r>
            <a:r>
              <a:rPr lang="es-ES_tradnl" dirty="0"/>
              <a:t> once a </a:t>
            </a:r>
            <a:r>
              <a:rPr lang="es-ES_tradnl" dirty="0" err="1"/>
              <a:t>year</a:t>
            </a:r>
            <a:r>
              <a:rPr lang="es-ES_tradnl" dirty="0"/>
              <a:t>, </a:t>
            </a:r>
            <a:r>
              <a:rPr lang="es-ES_tradnl" dirty="0" err="1"/>
              <a:t>but</a:t>
            </a:r>
            <a:r>
              <a:rPr lang="es-ES_tradnl" dirty="0"/>
              <a:t> </a:t>
            </a:r>
            <a:r>
              <a:rPr lang="es-ES_tradnl" dirty="0" err="1"/>
              <a:t>the</a:t>
            </a:r>
            <a:r>
              <a:rPr lang="es-ES_tradnl" dirty="0"/>
              <a:t> </a:t>
            </a:r>
            <a:r>
              <a:rPr lang="es-ES_tradnl" dirty="0" err="1"/>
              <a:t>schedule</a:t>
            </a:r>
            <a:r>
              <a:rPr lang="es-ES_tradnl" dirty="0"/>
              <a:t> </a:t>
            </a:r>
            <a:r>
              <a:rPr lang="es-ES_tradnl" dirty="0" err="1"/>
              <a:t>might</a:t>
            </a:r>
            <a:r>
              <a:rPr lang="es-ES_tradnl" dirty="0"/>
              <a:t> </a:t>
            </a:r>
            <a:r>
              <a:rPr lang="es-ES_tradnl" dirty="0" err="1"/>
              <a:t>vary</a:t>
            </a:r>
            <a:r>
              <a:rPr lang="es-ES_tradnl" dirty="0"/>
              <a:t>. </a:t>
            </a:r>
            <a:r>
              <a:rPr lang="es-ES_tradnl" dirty="0" err="1"/>
              <a:t>Additionally</a:t>
            </a:r>
            <a:r>
              <a:rPr lang="es-ES_tradnl" dirty="0"/>
              <a:t>, </a:t>
            </a:r>
            <a:r>
              <a:rPr lang="es-ES_tradnl" dirty="0" err="1"/>
              <a:t>depending</a:t>
            </a:r>
            <a:r>
              <a:rPr lang="es-ES_tradnl" dirty="0"/>
              <a:t> </a:t>
            </a:r>
            <a:r>
              <a:rPr lang="es-ES_tradnl" dirty="0" err="1"/>
              <a:t>on</a:t>
            </a:r>
            <a:r>
              <a:rPr lang="es-ES_tradnl" dirty="0"/>
              <a:t> </a:t>
            </a:r>
            <a:r>
              <a:rPr lang="es-ES_tradnl" dirty="0" err="1"/>
              <a:t>the</a:t>
            </a:r>
            <a:r>
              <a:rPr lang="es-ES_tradnl" dirty="0"/>
              <a:t> </a:t>
            </a:r>
            <a:r>
              <a:rPr lang="es-ES_tradnl" dirty="0" err="1"/>
              <a:t>context</a:t>
            </a:r>
            <a:r>
              <a:rPr lang="es-ES_tradnl" dirty="0"/>
              <a:t>, similar </a:t>
            </a:r>
            <a:r>
              <a:rPr lang="es-ES_tradnl" dirty="0" err="1"/>
              <a:t>collective</a:t>
            </a:r>
            <a:r>
              <a:rPr lang="es-ES_tradnl" dirty="0"/>
              <a:t> </a:t>
            </a:r>
            <a:r>
              <a:rPr lang="es-ES_tradnl" dirty="0" err="1"/>
              <a:t>exercises</a:t>
            </a:r>
            <a:r>
              <a:rPr lang="es-ES_tradnl" dirty="0"/>
              <a:t> </a:t>
            </a:r>
            <a:r>
              <a:rPr lang="es-ES_tradnl" dirty="0" err="1"/>
              <a:t>might</a:t>
            </a:r>
            <a:r>
              <a:rPr lang="es-ES_tradnl" dirty="0"/>
              <a:t> </a:t>
            </a:r>
            <a:r>
              <a:rPr lang="es-ES_tradnl" dirty="0" err="1"/>
              <a:t>take</a:t>
            </a:r>
            <a:r>
              <a:rPr lang="es-ES_tradnl" dirty="0"/>
              <a:t> place to </a:t>
            </a:r>
            <a:r>
              <a:rPr lang="es-ES_tradnl" dirty="0" err="1"/>
              <a:t>support</a:t>
            </a:r>
            <a:r>
              <a:rPr lang="es-ES_tradnl" dirty="0"/>
              <a:t> flash appeals </a:t>
            </a:r>
            <a:r>
              <a:rPr lang="es-ES_tradnl" dirty="0" err="1"/>
              <a:t>following</a:t>
            </a:r>
            <a:r>
              <a:rPr lang="es-ES_tradnl" dirty="0"/>
              <a:t> </a:t>
            </a:r>
            <a:r>
              <a:rPr lang="es-ES_tradnl" dirty="0" err="1"/>
              <a:t>sudden-onset</a:t>
            </a:r>
            <a:r>
              <a:rPr lang="es-ES_tradnl" dirty="0"/>
              <a:t> crises.</a:t>
            </a:r>
          </a:p>
        </p:txBody>
      </p:sp>
      <p:sp>
        <p:nvSpPr>
          <p:cNvPr id="4" name="Slide Number Placeholder 3"/>
          <p:cNvSpPr>
            <a:spLocks noGrp="1"/>
          </p:cNvSpPr>
          <p:nvPr>
            <p:ph type="sldNum" sz="quarter" idx="5"/>
          </p:nvPr>
        </p:nvSpPr>
        <p:spPr/>
        <p:txBody>
          <a:bodyPr/>
          <a:lstStyle/>
          <a:p>
            <a:fld id="{5D79776C-7B2D-5F4A-95E9-599E988B48E6}" type="slidenum">
              <a:rPr lang="es-ES_tradnl" smtClean="0"/>
              <a:t>54</a:t>
            </a:fld>
            <a:endParaRPr lang="es-ES_tradnl"/>
          </a:p>
        </p:txBody>
      </p:sp>
    </p:spTree>
    <p:extLst>
      <p:ext uri="{BB962C8B-B14F-4D97-AF65-F5344CB8AC3E}">
        <p14:creationId xmlns:p14="http://schemas.microsoft.com/office/powerpoint/2010/main" val="102685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55</a:t>
            </a:fld>
            <a:endParaRPr lang="es-ES_tradnl"/>
          </a:p>
        </p:txBody>
      </p:sp>
    </p:spTree>
    <p:extLst>
      <p:ext uri="{BB962C8B-B14F-4D97-AF65-F5344CB8AC3E}">
        <p14:creationId xmlns:p14="http://schemas.microsoft.com/office/powerpoint/2010/main" val="248866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56</a:t>
            </a:fld>
            <a:endParaRPr lang="es-ES_tradnl"/>
          </a:p>
        </p:txBody>
      </p:sp>
    </p:spTree>
    <p:extLst>
      <p:ext uri="{BB962C8B-B14F-4D97-AF65-F5344CB8AC3E}">
        <p14:creationId xmlns:p14="http://schemas.microsoft.com/office/powerpoint/2010/main" val="3775361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57</a:t>
            </a:fld>
            <a:endParaRPr lang="es-ES_tradnl"/>
          </a:p>
        </p:txBody>
      </p:sp>
    </p:spTree>
    <p:extLst>
      <p:ext uri="{BB962C8B-B14F-4D97-AF65-F5344CB8AC3E}">
        <p14:creationId xmlns:p14="http://schemas.microsoft.com/office/powerpoint/2010/main" val="153010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3</a:t>
            </a:fld>
            <a:endParaRPr lang="es-ES_tradnl"/>
          </a:p>
        </p:txBody>
      </p:sp>
    </p:spTree>
    <p:extLst>
      <p:ext uri="{BB962C8B-B14F-4D97-AF65-F5344CB8AC3E}">
        <p14:creationId xmlns:p14="http://schemas.microsoft.com/office/powerpoint/2010/main" val="388353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58</a:t>
            </a:fld>
            <a:endParaRPr lang="es-ES_tradnl"/>
          </a:p>
        </p:txBody>
      </p:sp>
    </p:spTree>
    <p:extLst>
      <p:ext uri="{BB962C8B-B14F-4D97-AF65-F5344CB8AC3E}">
        <p14:creationId xmlns:p14="http://schemas.microsoft.com/office/powerpoint/2010/main" val="243987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59</a:t>
            </a:fld>
            <a:endParaRPr lang="es-ES_tradnl"/>
          </a:p>
        </p:txBody>
      </p:sp>
    </p:spTree>
    <p:extLst>
      <p:ext uri="{BB962C8B-B14F-4D97-AF65-F5344CB8AC3E}">
        <p14:creationId xmlns:p14="http://schemas.microsoft.com/office/powerpoint/2010/main" val="272436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60</a:t>
            </a:fld>
            <a:endParaRPr lang="es-ES_tradnl"/>
          </a:p>
        </p:txBody>
      </p:sp>
    </p:spTree>
    <p:extLst>
      <p:ext uri="{BB962C8B-B14F-4D97-AF65-F5344CB8AC3E}">
        <p14:creationId xmlns:p14="http://schemas.microsoft.com/office/powerpoint/2010/main" val="53583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61</a:t>
            </a:fld>
            <a:endParaRPr lang="es-ES_tradnl"/>
          </a:p>
        </p:txBody>
      </p:sp>
    </p:spTree>
    <p:extLst>
      <p:ext uri="{BB962C8B-B14F-4D97-AF65-F5344CB8AC3E}">
        <p14:creationId xmlns:p14="http://schemas.microsoft.com/office/powerpoint/2010/main" val="340112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62</a:t>
            </a:fld>
            <a:endParaRPr lang="es-ES_tradnl"/>
          </a:p>
        </p:txBody>
      </p:sp>
    </p:spTree>
    <p:extLst>
      <p:ext uri="{BB962C8B-B14F-4D97-AF65-F5344CB8AC3E}">
        <p14:creationId xmlns:p14="http://schemas.microsoft.com/office/powerpoint/2010/main" val="360761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63</a:t>
            </a:fld>
            <a:endParaRPr lang="es-ES_tradnl"/>
          </a:p>
        </p:txBody>
      </p:sp>
    </p:spTree>
    <p:extLst>
      <p:ext uri="{BB962C8B-B14F-4D97-AF65-F5344CB8AC3E}">
        <p14:creationId xmlns:p14="http://schemas.microsoft.com/office/powerpoint/2010/main" val="147460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64</a:t>
            </a:fld>
            <a:endParaRPr lang="es-ES_tradnl"/>
          </a:p>
        </p:txBody>
      </p:sp>
    </p:spTree>
    <p:extLst>
      <p:ext uri="{BB962C8B-B14F-4D97-AF65-F5344CB8AC3E}">
        <p14:creationId xmlns:p14="http://schemas.microsoft.com/office/powerpoint/2010/main" val="396031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65</a:t>
            </a:fld>
            <a:endParaRPr lang="es-ES_tradnl"/>
          </a:p>
        </p:txBody>
      </p:sp>
    </p:spTree>
    <p:extLst>
      <p:ext uri="{BB962C8B-B14F-4D97-AF65-F5344CB8AC3E}">
        <p14:creationId xmlns:p14="http://schemas.microsoft.com/office/powerpoint/2010/main" val="181188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66</a:t>
            </a:fld>
            <a:endParaRPr lang="es-ES_tradnl"/>
          </a:p>
        </p:txBody>
      </p:sp>
    </p:spTree>
    <p:extLst>
      <p:ext uri="{BB962C8B-B14F-4D97-AF65-F5344CB8AC3E}">
        <p14:creationId xmlns:p14="http://schemas.microsoft.com/office/powerpoint/2010/main" val="94136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Some</a:t>
            </a:r>
            <a:r>
              <a:rPr lang="fr-FR" dirty="0"/>
              <a:t> sources </a:t>
            </a:r>
            <a:r>
              <a:rPr lang="fr-FR" dirty="0" err="1"/>
              <a:t>prefer</a:t>
            </a:r>
            <a:r>
              <a:rPr lang="fr-FR" dirty="0"/>
              <a:t> the use of the </a:t>
            </a:r>
            <a:r>
              <a:rPr lang="fr-FR" dirty="0" err="1"/>
              <a:t>term</a:t>
            </a:r>
            <a:r>
              <a:rPr lang="fr-FR" dirty="0"/>
              <a:t> “</a:t>
            </a:r>
            <a:r>
              <a:rPr lang="fr-FR" dirty="0" err="1"/>
              <a:t>trafficking</a:t>
            </a:r>
            <a:r>
              <a:rPr lang="fr-FR" dirty="0"/>
              <a:t> </a:t>
            </a:r>
            <a:r>
              <a:rPr lang="fr-FR" dirty="0" err="1"/>
              <a:t>survivor</a:t>
            </a:r>
            <a:r>
              <a:rPr lang="fr-FR" dirty="0"/>
              <a:t>” to </a:t>
            </a:r>
            <a:r>
              <a:rPr lang="fr-FR" dirty="0" err="1"/>
              <a:t>that</a:t>
            </a:r>
            <a:r>
              <a:rPr lang="fr-FR" dirty="0"/>
              <a:t> of “</a:t>
            </a:r>
            <a:r>
              <a:rPr lang="fr-FR" dirty="0" err="1"/>
              <a:t>victim</a:t>
            </a:r>
            <a:r>
              <a:rPr lang="fr-FR" dirty="0"/>
              <a:t> of </a:t>
            </a:r>
            <a:r>
              <a:rPr lang="fr-FR" dirty="0" err="1"/>
              <a:t>trafficking</a:t>
            </a:r>
            <a:r>
              <a:rPr lang="fr-FR" dirty="0"/>
              <a:t>”. </a:t>
            </a:r>
            <a:r>
              <a:rPr lang="fr-FR" dirty="0" err="1"/>
              <a:t>While</a:t>
            </a:r>
            <a:r>
              <a:rPr lang="fr-FR" dirty="0"/>
              <a:t> the intention to stress the </a:t>
            </a:r>
            <a:r>
              <a:rPr lang="fr-FR" dirty="0" err="1"/>
              <a:t>resilience</a:t>
            </a:r>
            <a:r>
              <a:rPr lang="fr-FR" dirty="0"/>
              <a:t> of the </a:t>
            </a:r>
            <a:r>
              <a:rPr lang="fr-FR" dirty="0" err="1"/>
              <a:t>individual</a:t>
            </a:r>
            <a:r>
              <a:rPr lang="fr-FR" dirty="0"/>
              <a:t> </a:t>
            </a:r>
            <a:r>
              <a:rPr lang="fr-FR" dirty="0" err="1"/>
              <a:t>is</a:t>
            </a:r>
            <a:r>
              <a:rPr lang="fr-FR" dirty="0"/>
              <a:t> </a:t>
            </a:r>
            <a:r>
              <a:rPr lang="fr-FR" dirty="0" err="1"/>
              <a:t>well</a:t>
            </a:r>
            <a:r>
              <a:rPr lang="fr-FR" dirty="0"/>
              <a:t> </a:t>
            </a:r>
            <a:r>
              <a:rPr lang="fr-FR" dirty="0" err="1"/>
              <a:t>acknowledged</a:t>
            </a:r>
            <a:r>
              <a:rPr lang="fr-FR" dirty="0"/>
              <a:t>, in </a:t>
            </a:r>
            <a:r>
              <a:rPr lang="fr-FR" dirty="0" err="1"/>
              <a:t>this</a:t>
            </a:r>
            <a:r>
              <a:rPr lang="fr-FR" dirty="0"/>
              <a:t> guide the use of </a:t>
            </a:r>
            <a:r>
              <a:rPr lang="fr-FR" dirty="0" err="1"/>
              <a:t>VoT</a:t>
            </a:r>
            <a:r>
              <a:rPr lang="fr-FR" dirty="0"/>
              <a:t> </a:t>
            </a:r>
            <a:r>
              <a:rPr lang="fr-FR" dirty="0" err="1"/>
              <a:t>is</a:t>
            </a:r>
            <a:r>
              <a:rPr lang="fr-FR" dirty="0"/>
              <a:t> </a:t>
            </a:r>
            <a:r>
              <a:rPr lang="fr-FR" dirty="0" err="1"/>
              <a:t>preferred</a:t>
            </a:r>
            <a:r>
              <a:rPr lang="fr-FR" dirty="0"/>
              <a:t> and </a:t>
            </a:r>
            <a:r>
              <a:rPr lang="fr-FR" dirty="0" err="1"/>
              <a:t>motivated</a:t>
            </a:r>
            <a:r>
              <a:rPr lang="fr-FR" dirty="0"/>
              <a:t> by </a:t>
            </a:r>
            <a:r>
              <a:rPr lang="fr-FR" dirty="0" err="1"/>
              <a:t>two</a:t>
            </a:r>
            <a:r>
              <a:rPr lang="fr-FR" dirty="0"/>
              <a:t> </a:t>
            </a:r>
            <a:r>
              <a:rPr lang="fr-FR" dirty="0" err="1"/>
              <a:t>reasons</a:t>
            </a:r>
            <a:r>
              <a:rPr lang="fr-FR" dirty="0"/>
              <a:t>. First, the stress </a:t>
            </a:r>
            <a:r>
              <a:rPr lang="fr-FR" dirty="0" err="1"/>
              <a:t>is</a:t>
            </a:r>
            <a:r>
              <a:rPr lang="fr-FR" dirty="0"/>
              <a:t> on the </a:t>
            </a:r>
            <a:r>
              <a:rPr lang="fr-FR" dirty="0" err="1"/>
              <a:t>individual</a:t>
            </a:r>
            <a:r>
              <a:rPr lang="fr-FR" dirty="0"/>
              <a:t> </a:t>
            </a:r>
            <a:r>
              <a:rPr lang="fr-FR" dirty="0" err="1"/>
              <a:t>experience</a:t>
            </a:r>
            <a:r>
              <a:rPr lang="fr-FR" dirty="0"/>
              <a:t> of </a:t>
            </a:r>
            <a:r>
              <a:rPr lang="fr-FR" dirty="0" err="1"/>
              <a:t>being</a:t>
            </a:r>
            <a:r>
              <a:rPr lang="fr-FR" dirty="0"/>
              <a:t> a </a:t>
            </a:r>
            <a:r>
              <a:rPr lang="fr-FR" dirty="0" err="1"/>
              <a:t>victim</a:t>
            </a:r>
            <a:r>
              <a:rPr lang="fr-FR" dirty="0"/>
              <a:t> of crime. Second, </a:t>
            </a:r>
            <a:r>
              <a:rPr lang="fr-FR" dirty="0" err="1"/>
              <a:t>this</a:t>
            </a:r>
            <a:r>
              <a:rPr lang="fr-FR" dirty="0"/>
              <a:t> guide </a:t>
            </a:r>
            <a:r>
              <a:rPr lang="fr-FR" dirty="0" err="1"/>
              <a:t>suggests</a:t>
            </a:r>
            <a:r>
              <a:rPr lang="fr-FR" dirty="0"/>
              <a:t> a </a:t>
            </a:r>
            <a:r>
              <a:rPr lang="fr-FR" dirty="0" err="1"/>
              <a:t>variety</a:t>
            </a:r>
            <a:r>
              <a:rPr lang="fr-FR" dirty="0"/>
              <a:t> of </a:t>
            </a:r>
            <a:r>
              <a:rPr lang="fr-FR" dirty="0" err="1"/>
              <a:t>research</a:t>
            </a:r>
            <a:r>
              <a:rPr lang="fr-FR" dirty="0"/>
              <a:t> </a:t>
            </a:r>
            <a:r>
              <a:rPr lang="fr-FR" dirty="0" err="1"/>
              <a:t>approaches</a:t>
            </a:r>
            <a:r>
              <a:rPr lang="fr-FR" dirty="0"/>
              <a:t> to </a:t>
            </a:r>
            <a:r>
              <a:rPr lang="fr-FR" dirty="0" err="1"/>
              <a:t>understand</a:t>
            </a:r>
            <a:r>
              <a:rPr lang="fr-FR" dirty="0"/>
              <a:t> </a:t>
            </a:r>
            <a:r>
              <a:rPr lang="fr-FR" dirty="0" err="1"/>
              <a:t>trafficking</a:t>
            </a:r>
            <a:r>
              <a:rPr lang="fr-FR" dirty="0"/>
              <a:t> patterns, trends, and </a:t>
            </a:r>
            <a:r>
              <a:rPr lang="fr-FR" dirty="0" err="1"/>
              <a:t>risks</a:t>
            </a:r>
            <a:r>
              <a:rPr lang="fr-FR" dirty="0"/>
              <a:t>, </a:t>
            </a:r>
            <a:r>
              <a:rPr lang="fr-FR" dirty="0" err="1"/>
              <a:t>hence</a:t>
            </a:r>
            <a:r>
              <a:rPr lang="fr-FR" dirty="0"/>
              <a:t> </a:t>
            </a:r>
            <a:r>
              <a:rPr lang="fr-FR" dirty="0" err="1"/>
              <a:t>including</a:t>
            </a:r>
            <a:r>
              <a:rPr lang="fr-FR" dirty="0"/>
              <a:t> </a:t>
            </a:r>
            <a:r>
              <a:rPr lang="fr-FR" dirty="0" err="1"/>
              <a:t>undetected</a:t>
            </a:r>
            <a:r>
              <a:rPr lang="fr-FR" dirty="0"/>
              <a:t> cases.</a:t>
            </a:r>
          </a:p>
        </p:txBody>
      </p:sp>
      <p:sp>
        <p:nvSpPr>
          <p:cNvPr id="4" name="Slide Number Placeholder 3"/>
          <p:cNvSpPr>
            <a:spLocks noGrp="1"/>
          </p:cNvSpPr>
          <p:nvPr>
            <p:ph type="sldNum" sz="quarter" idx="5"/>
          </p:nvPr>
        </p:nvSpPr>
        <p:spPr/>
        <p:txBody>
          <a:bodyPr/>
          <a:lstStyle/>
          <a:p>
            <a:fld id="{5D79776C-7B2D-5F4A-95E9-599E988B48E6}" type="slidenum">
              <a:rPr lang="es-ES_tradnl" smtClean="0"/>
              <a:t>26</a:t>
            </a:fld>
            <a:endParaRPr lang="es-ES_tradnl"/>
          </a:p>
        </p:txBody>
      </p:sp>
    </p:spTree>
    <p:extLst>
      <p:ext uri="{BB962C8B-B14F-4D97-AF65-F5344CB8AC3E}">
        <p14:creationId xmlns:p14="http://schemas.microsoft.com/office/powerpoint/2010/main" val="133927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In </a:t>
            </a:r>
            <a:r>
              <a:rPr lang="es-ES_tradnl" dirty="0" err="1"/>
              <a:t>contexts</a:t>
            </a:r>
            <a:r>
              <a:rPr lang="es-ES_tradnl" dirty="0"/>
              <a:t> of crisis, </a:t>
            </a:r>
            <a:r>
              <a:rPr lang="es-ES_tradnl" dirty="0" err="1"/>
              <a:t>it</a:t>
            </a:r>
            <a:r>
              <a:rPr lang="es-ES_tradnl" dirty="0"/>
              <a:t> </a:t>
            </a:r>
            <a:r>
              <a:rPr lang="es-ES_tradnl" dirty="0" err="1"/>
              <a:t>is</a:t>
            </a:r>
            <a:r>
              <a:rPr lang="es-ES_tradnl" dirty="0"/>
              <a:t> </a:t>
            </a:r>
            <a:r>
              <a:rPr lang="es-ES_tradnl" dirty="0" err="1"/>
              <a:t>not</a:t>
            </a:r>
            <a:r>
              <a:rPr lang="es-ES_tradnl" dirty="0"/>
              <a:t> </a:t>
            </a:r>
            <a:r>
              <a:rPr lang="es-ES_tradnl" dirty="0" err="1"/>
              <a:t>unusual</a:t>
            </a:r>
            <a:r>
              <a:rPr lang="es-ES_tradnl" dirty="0"/>
              <a:t> </a:t>
            </a:r>
            <a:r>
              <a:rPr lang="es-ES_tradnl" dirty="0" err="1"/>
              <a:t>that</a:t>
            </a:r>
            <a:r>
              <a:rPr lang="es-ES_tradnl" dirty="0"/>
              <a:t> </a:t>
            </a:r>
            <a:r>
              <a:rPr lang="es-ES_tradnl" dirty="0" err="1"/>
              <a:t>movements</a:t>
            </a:r>
            <a:r>
              <a:rPr lang="es-ES_tradnl" dirty="0"/>
              <a:t> </a:t>
            </a:r>
            <a:r>
              <a:rPr lang="es-ES_tradnl" dirty="0" err="1"/>
              <a:t>within</a:t>
            </a:r>
            <a:r>
              <a:rPr lang="es-ES_tradnl" dirty="0"/>
              <a:t> </a:t>
            </a:r>
            <a:r>
              <a:rPr lang="es-ES_tradnl" dirty="0" err="1"/>
              <a:t>the</a:t>
            </a:r>
            <a:r>
              <a:rPr lang="es-ES_tradnl" dirty="0"/>
              <a:t> </a:t>
            </a:r>
            <a:r>
              <a:rPr lang="es-ES_tradnl" dirty="0" err="1"/>
              <a:t>national</a:t>
            </a:r>
            <a:r>
              <a:rPr lang="es-ES_tradnl" dirty="0"/>
              <a:t> </a:t>
            </a:r>
            <a:r>
              <a:rPr lang="es-ES_tradnl" dirty="0" err="1"/>
              <a:t>border</a:t>
            </a:r>
            <a:r>
              <a:rPr lang="es-ES_tradnl" dirty="0"/>
              <a:t> </a:t>
            </a:r>
            <a:r>
              <a:rPr lang="es-ES_tradnl" dirty="0" err="1"/>
              <a:t>might</a:t>
            </a:r>
            <a:r>
              <a:rPr lang="es-ES_tradnl" dirty="0"/>
              <a:t> </a:t>
            </a:r>
            <a:r>
              <a:rPr lang="es-ES_tradnl" dirty="0" err="1"/>
              <a:t>not</a:t>
            </a:r>
            <a:r>
              <a:rPr lang="es-ES_tradnl" dirty="0"/>
              <a:t> be </a:t>
            </a:r>
            <a:r>
              <a:rPr lang="es-ES_tradnl" dirty="0" err="1"/>
              <a:t>allowed</a:t>
            </a:r>
            <a:r>
              <a:rPr lang="es-ES_tradnl" dirty="0"/>
              <a:t> – </a:t>
            </a:r>
            <a:r>
              <a:rPr lang="es-ES_tradnl" dirty="0" err="1"/>
              <a:t>specific</a:t>
            </a:r>
            <a:r>
              <a:rPr lang="es-ES_tradnl" dirty="0"/>
              <a:t> </a:t>
            </a:r>
            <a:r>
              <a:rPr lang="es-ES_tradnl" dirty="0" err="1"/>
              <a:t>permissions</a:t>
            </a:r>
            <a:r>
              <a:rPr lang="es-ES_tradnl" dirty="0"/>
              <a:t> </a:t>
            </a:r>
            <a:r>
              <a:rPr lang="es-ES_tradnl" dirty="0" err="1"/>
              <a:t>or</a:t>
            </a:r>
            <a:r>
              <a:rPr lang="es-ES_tradnl" dirty="0"/>
              <a:t> </a:t>
            </a:r>
            <a:r>
              <a:rPr lang="es-ES_tradnl" dirty="0" err="1"/>
              <a:t>documents</a:t>
            </a:r>
            <a:r>
              <a:rPr lang="es-ES_tradnl" dirty="0"/>
              <a:t> </a:t>
            </a:r>
            <a:r>
              <a:rPr lang="es-ES_tradnl" dirty="0" err="1"/>
              <a:t>might</a:t>
            </a:r>
            <a:r>
              <a:rPr lang="es-ES_tradnl" dirty="0"/>
              <a:t> be </a:t>
            </a:r>
            <a:r>
              <a:rPr lang="es-ES_tradnl" dirty="0" err="1"/>
              <a:t>requested</a:t>
            </a:r>
            <a:r>
              <a:rPr lang="es-ES_tradnl" dirty="0"/>
              <a:t> to </a:t>
            </a:r>
            <a:r>
              <a:rPr lang="es-ES_tradnl" dirty="0" err="1"/>
              <a:t>move</a:t>
            </a:r>
            <a:r>
              <a:rPr lang="es-ES_tradnl" dirty="0"/>
              <a:t> </a:t>
            </a:r>
            <a:r>
              <a:rPr lang="es-ES_tradnl" dirty="0" err="1"/>
              <a:t>from</a:t>
            </a:r>
            <a:r>
              <a:rPr lang="es-ES_tradnl" dirty="0"/>
              <a:t> </a:t>
            </a:r>
            <a:r>
              <a:rPr lang="es-ES_tradnl" dirty="0" err="1"/>
              <a:t>one</a:t>
            </a:r>
            <a:r>
              <a:rPr lang="es-ES_tradnl" dirty="0"/>
              <a:t> </a:t>
            </a:r>
            <a:r>
              <a:rPr lang="es-ES_tradnl" dirty="0" err="1"/>
              <a:t>region</a:t>
            </a:r>
            <a:r>
              <a:rPr lang="es-ES_tradnl" dirty="0"/>
              <a:t> to </a:t>
            </a:r>
            <a:r>
              <a:rPr lang="es-ES_tradnl" dirty="0" err="1"/>
              <a:t>another</a:t>
            </a:r>
            <a:r>
              <a:rPr lang="es-ES_tradnl" dirty="0"/>
              <a:t> and </a:t>
            </a:r>
            <a:r>
              <a:rPr lang="es-ES_tradnl" dirty="0" err="1"/>
              <a:t>movements</a:t>
            </a:r>
            <a:r>
              <a:rPr lang="es-ES_tradnl" dirty="0"/>
              <a:t> </a:t>
            </a:r>
            <a:r>
              <a:rPr lang="es-ES_tradnl" dirty="0" err="1"/>
              <a:t>could</a:t>
            </a:r>
            <a:r>
              <a:rPr lang="es-ES_tradnl" dirty="0"/>
              <a:t> be </a:t>
            </a:r>
            <a:r>
              <a:rPr lang="es-ES_tradnl" dirty="0" err="1"/>
              <a:t>hindered</a:t>
            </a:r>
            <a:r>
              <a:rPr lang="es-ES_tradnl" dirty="0"/>
              <a:t> </a:t>
            </a:r>
            <a:r>
              <a:rPr lang="es-ES_tradnl" dirty="0" err="1"/>
              <a:t>or</a:t>
            </a:r>
            <a:r>
              <a:rPr lang="es-ES_tradnl" dirty="0"/>
              <a:t> </a:t>
            </a:r>
            <a:r>
              <a:rPr lang="es-ES_tradnl" dirty="0" err="1"/>
              <a:t>controlled</a:t>
            </a:r>
            <a:r>
              <a:rPr lang="es-ES_tradnl" dirty="0"/>
              <a:t> </a:t>
            </a:r>
            <a:r>
              <a:rPr lang="es-ES_tradnl" dirty="0" err="1"/>
              <a:t>for</a:t>
            </a:r>
            <a:r>
              <a:rPr lang="es-ES_tradnl" dirty="0"/>
              <a:t> </a:t>
            </a:r>
            <a:r>
              <a:rPr lang="es-ES_tradnl" dirty="0" err="1"/>
              <a:t>specific</a:t>
            </a:r>
            <a:r>
              <a:rPr lang="es-ES_tradnl" dirty="0"/>
              <a:t> </a:t>
            </a:r>
            <a:r>
              <a:rPr lang="es-ES_tradnl" dirty="0" err="1"/>
              <a:t>groups</a:t>
            </a:r>
            <a:r>
              <a:rPr lang="es-ES_tradnl" dirty="0"/>
              <a:t> (i.e. </a:t>
            </a:r>
            <a:r>
              <a:rPr lang="es-ES_tradnl" dirty="0" err="1"/>
              <a:t>IDPs</a:t>
            </a:r>
            <a:r>
              <a:rPr lang="es-ES_tradnl" dirty="0"/>
              <a:t>, </a:t>
            </a:r>
            <a:r>
              <a:rPr lang="es-ES_tradnl" dirty="0" err="1"/>
              <a:t>ethnic</a:t>
            </a:r>
            <a:r>
              <a:rPr lang="es-ES_tradnl" dirty="0"/>
              <a:t> </a:t>
            </a:r>
            <a:r>
              <a:rPr lang="es-ES_tradnl" dirty="0" err="1"/>
              <a:t>minorities</a:t>
            </a:r>
            <a:r>
              <a:rPr lang="es-ES_tradnl" dirty="0"/>
              <a:t>, </a:t>
            </a:r>
            <a:r>
              <a:rPr lang="es-ES_tradnl" dirty="0" err="1"/>
              <a:t>or</a:t>
            </a:r>
            <a:r>
              <a:rPr lang="es-ES_tradnl" dirty="0"/>
              <a:t> </a:t>
            </a:r>
            <a:r>
              <a:rPr lang="es-ES_tradnl" dirty="0" err="1"/>
              <a:t>refugees</a:t>
            </a:r>
            <a:r>
              <a:rPr lang="es-ES_tradnl" dirty="0"/>
              <a:t> </a:t>
            </a:r>
            <a:r>
              <a:rPr lang="es-ES_tradnl" dirty="0" err="1"/>
              <a:t>allowed</a:t>
            </a:r>
            <a:r>
              <a:rPr lang="es-ES_tradnl" dirty="0"/>
              <a:t> to </a:t>
            </a:r>
            <a:r>
              <a:rPr lang="es-ES_tradnl" dirty="0" err="1"/>
              <a:t>settle</a:t>
            </a:r>
            <a:r>
              <a:rPr lang="es-ES_tradnl" dirty="0"/>
              <a:t> </a:t>
            </a:r>
            <a:r>
              <a:rPr lang="es-ES_tradnl" dirty="0" err="1"/>
              <a:t>only</a:t>
            </a:r>
            <a:r>
              <a:rPr lang="es-ES_tradnl" dirty="0"/>
              <a:t> in </a:t>
            </a:r>
            <a:r>
              <a:rPr lang="es-ES_tradnl" dirty="0" err="1"/>
              <a:t>specific</a:t>
            </a:r>
            <a:r>
              <a:rPr lang="es-ES_tradnl" dirty="0"/>
              <a:t> </a:t>
            </a:r>
            <a:r>
              <a:rPr lang="es-ES_tradnl" dirty="0" err="1"/>
              <a:t>areas</a:t>
            </a:r>
            <a:r>
              <a:rPr lang="es-ES_tradnl" dirty="0"/>
              <a:t>). </a:t>
            </a:r>
            <a:r>
              <a:rPr lang="es-ES_tradnl" dirty="0" err="1"/>
              <a:t>While</a:t>
            </a:r>
            <a:r>
              <a:rPr lang="es-ES_tradnl" dirty="0"/>
              <a:t> </a:t>
            </a:r>
            <a:r>
              <a:rPr lang="es-ES_tradnl" dirty="0" err="1"/>
              <a:t>perhaps</a:t>
            </a:r>
            <a:r>
              <a:rPr lang="es-ES_tradnl" dirty="0"/>
              <a:t> </a:t>
            </a:r>
            <a:r>
              <a:rPr lang="es-ES_tradnl" dirty="0" err="1"/>
              <a:t>not</a:t>
            </a:r>
            <a:r>
              <a:rPr lang="es-ES_tradnl" dirty="0"/>
              <a:t> </a:t>
            </a:r>
            <a:r>
              <a:rPr lang="es-ES_tradnl" dirty="0" err="1"/>
              <a:t>captured</a:t>
            </a:r>
            <a:r>
              <a:rPr lang="es-ES_tradnl" dirty="0"/>
              <a:t> in </a:t>
            </a:r>
            <a:r>
              <a:rPr lang="es-ES_tradnl" dirty="0" err="1"/>
              <a:t>international</a:t>
            </a:r>
            <a:r>
              <a:rPr lang="es-ES_tradnl" dirty="0"/>
              <a:t> </a:t>
            </a:r>
            <a:r>
              <a:rPr lang="es-ES_tradnl" dirty="0" err="1"/>
              <a:t>conventions</a:t>
            </a:r>
            <a:r>
              <a:rPr lang="es-ES_tradnl" dirty="0"/>
              <a:t> </a:t>
            </a:r>
            <a:r>
              <a:rPr lang="es-ES_tradnl" dirty="0" err="1"/>
              <a:t>on</a:t>
            </a:r>
            <a:r>
              <a:rPr lang="es-ES_tradnl" dirty="0"/>
              <a:t> </a:t>
            </a:r>
            <a:r>
              <a:rPr lang="es-ES_tradnl" dirty="0" err="1"/>
              <a:t>smuggling</a:t>
            </a:r>
            <a:r>
              <a:rPr lang="es-ES_tradnl" dirty="0"/>
              <a:t>, in </a:t>
            </a:r>
            <a:r>
              <a:rPr lang="es-ES_tradnl" dirty="0" err="1"/>
              <a:t>these</a:t>
            </a:r>
            <a:r>
              <a:rPr lang="es-ES_tradnl" dirty="0"/>
              <a:t> </a:t>
            </a:r>
            <a:r>
              <a:rPr lang="es-ES_tradnl" dirty="0" err="1"/>
              <a:t>contexts</a:t>
            </a:r>
            <a:r>
              <a:rPr lang="es-ES_tradnl" dirty="0"/>
              <a:t>, </a:t>
            </a:r>
            <a:r>
              <a:rPr lang="es-ES_tradnl" dirty="0" err="1"/>
              <a:t>it</a:t>
            </a:r>
            <a:r>
              <a:rPr lang="es-ES_tradnl" dirty="0"/>
              <a:t> </a:t>
            </a:r>
            <a:r>
              <a:rPr lang="es-ES_tradnl" dirty="0" err="1"/>
              <a:t>is</a:t>
            </a:r>
            <a:r>
              <a:rPr lang="es-ES_tradnl" dirty="0"/>
              <a:t> </a:t>
            </a:r>
            <a:r>
              <a:rPr lang="es-ES_tradnl" dirty="0" err="1"/>
              <a:t>important</a:t>
            </a:r>
            <a:r>
              <a:rPr lang="es-ES_tradnl" dirty="0"/>
              <a:t> to </a:t>
            </a:r>
            <a:r>
              <a:rPr lang="es-ES_tradnl" dirty="0" err="1"/>
              <a:t>also</a:t>
            </a:r>
            <a:r>
              <a:rPr lang="es-ES_tradnl" dirty="0"/>
              <a:t> </a:t>
            </a:r>
            <a:r>
              <a:rPr lang="es-ES_tradnl" dirty="0" err="1"/>
              <a:t>consider</a:t>
            </a:r>
            <a:r>
              <a:rPr lang="es-ES_tradnl" dirty="0"/>
              <a:t> </a:t>
            </a:r>
            <a:r>
              <a:rPr lang="es-ES_tradnl" dirty="0" err="1"/>
              <a:t>intranational</a:t>
            </a:r>
            <a:r>
              <a:rPr lang="es-ES_tradnl" dirty="0"/>
              <a:t> </a:t>
            </a:r>
            <a:r>
              <a:rPr lang="es-ES_tradnl" dirty="0" err="1"/>
              <a:t>smuggling</a:t>
            </a:r>
            <a:r>
              <a:rPr lang="es-ES_tradnl" dirty="0"/>
              <a:t> in </a:t>
            </a:r>
            <a:r>
              <a:rPr lang="es-ES_tradnl" dirty="0" err="1"/>
              <a:t>relation</a:t>
            </a:r>
            <a:r>
              <a:rPr lang="es-ES_tradnl" dirty="0"/>
              <a:t> to </a:t>
            </a:r>
            <a:r>
              <a:rPr lang="es-ES_tradnl" dirty="0" err="1"/>
              <a:t>trafficking</a:t>
            </a:r>
            <a:r>
              <a:rPr lang="es-ES_tradnl" dirty="0"/>
              <a:t>. </a:t>
            </a:r>
            <a:r>
              <a:rPr lang="es-ES_tradnl" dirty="0" err="1"/>
              <a:t>Hindered</a:t>
            </a:r>
            <a:r>
              <a:rPr lang="es-ES_tradnl" dirty="0"/>
              <a:t> </a:t>
            </a:r>
            <a:r>
              <a:rPr lang="es-ES_tradnl" dirty="0" err="1"/>
              <a:t>freedom</a:t>
            </a:r>
            <a:r>
              <a:rPr lang="es-ES_tradnl" dirty="0"/>
              <a:t> of </a:t>
            </a:r>
            <a:r>
              <a:rPr lang="es-ES_tradnl" dirty="0" err="1"/>
              <a:t>movement</a:t>
            </a:r>
            <a:r>
              <a:rPr lang="es-ES_tradnl" dirty="0"/>
              <a:t>, </a:t>
            </a:r>
            <a:r>
              <a:rPr lang="es-ES_tradnl" dirty="0" err="1"/>
              <a:t>even</a:t>
            </a:r>
            <a:r>
              <a:rPr lang="es-ES_tradnl" dirty="0"/>
              <a:t> </a:t>
            </a:r>
            <a:r>
              <a:rPr lang="es-ES_tradnl" dirty="0" err="1"/>
              <a:t>within</a:t>
            </a:r>
            <a:r>
              <a:rPr lang="es-ES_tradnl" dirty="0"/>
              <a:t> </a:t>
            </a:r>
            <a:r>
              <a:rPr lang="es-ES_tradnl" dirty="0" err="1"/>
              <a:t>the</a:t>
            </a:r>
            <a:r>
              <a:rPr lang="es-ES_tradnl" dirty="0"/>
              <a:t> </a:t>
            </a:r>
            <a:r>
              <a:rPr lang="es-ES_tradnl" dirty="0" err="1"/>
              <a:t>national</a:t>
            </a:r>
            <a:r>
              <a:rPr lang="es-ES_tradnl" dirty="0"/>
              <a:t> </a:t>
            </a:r>
            <a:r>
              <a:rPr lang="es-ES_tradnl" dirty="0" err="1"/>
              <a:t>border</a:t>
            </a:r>
            <a:r>
              <a:rPr lang="es-ES_tradnl" dirty="0"/>
              <a:t>, can be a driver </a:t>
            </a:r>
            <a:r>
              <a:rPr lang="es-ES_tradnl" dirty="0" err="1"/>
              <a:t>for</a:t>
            </a:r>
            <a:r>
              <a:rPr lang="es-ES_tradnl" dirty="0"/>
              <a:t> </a:t>
            </a:r>
            <a:r>
              <a:rPr lang="es-ES_tradnl" dirty="0" err="1"/>
              <a:t>smuggling</a:t>
            </a:r>
            <a:r>
              <a:rPr lang="es-ES_tradnl" dirty="0"/>
              <a:t> and </a:t>
            </a:r>
            <a:r>
              <a:rPr lang="es-ES_tradnl" dirty="0" err="1"/>
              <a:t>create</a:t>
            </a:r>
            <a:r>
              <a:rPr lang="es-ES_tradnl" dirty="0"/>
              <a:t> favorable </a:t>
            </a:r>
            <a:r>
              <a:rPr lang="es-ES_tradnl" dirty="0" err="1"/>
              <a:t>conditions</a:t>
            </a:r>
            <a:r>
              <a:rPr lang="es-ES_tradnl" dirty="0"/>
              <a:t> </a:t>
            </a:r>
            <a:r>
              <a:rPr lang="es-ES_tradnl" dirty="0" err="1"/>
              <a:t>for</a:t>
            </a:r>
            <a:r>
              <a:rPr lang="es-ES_tradnl" dirty="0"/>
              <a:t> </a:t>
            </a:r>
            <a:r>
              <a:rPr lang="es-ES_tradnl" dirty="0" err="1"/>
              <a:t>trafficking</a:t>
            </a:r>
            <a:r>
              <a:rPr lang="es-ES_tradnl" dirty="0"/>
              <a:t>.</a:t>
            </a:r>
          </a:p>
        </p:txBody>
      </p:sp>
      <p:sp>
        <p:nvSpPr>
          <p:cNvPr id="4" name="Slide Number Placeholder 3"/>
          <p:cNvSpPr>
            <a:spLocks noGrp="1"/>
          </p:cNvSpPr>
          <p:nvPr>
            <p:ph type="sldNum" sz="quarter" idx="5"/>
          </p:nvPr>
        </p:nvSpPr>
        <p:spPr/>
        <p:txBody>
          <a:bodyPr/>
          <a:lstStyle/>
          <a:p>
            <a:fld id="{5D79776C-7B2D-5F4A-95E9-599E988B48E6}" type="slidenum">
              <a:rPr lang="es-ES_tradnl" smtClean="0"/>
              <a:t>27</a:t>
            </a:fld>
            <a:endParaRPr lang="es-ES_tradnl"/>
          </a:p>
        </p:txBody>
      </p:sp>
    </p:spTree>
    <p:extLst>
      <p:ext uri="{BB962C8B-B14F-4D97-AF65-F5344CB8AC3E}">
        <p14:creationId xmlns:p14="http://schemas.microsoft.com/office/powerpoint/2010/main" val="48196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28</a:t>
            </a:fld>
            <a:endParaRPr lang="es-ES_tradnl"/>
          </a:p>
        </p:txBody>
      </p:sp>
    </p:spTree>
    <p:extLst>
      <p:ext uri="{BB962C8B-B14F-4D97-AF65-F5344CB8AC3E}">
        <p14:creationId xmlns:p14="http://schemas.microsoft.com/office/powerpoint/2010/main" val="331854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a:t>Will</a:t>
            </a:r>
            <a:r>
              <a:rPr lang="es-ES_tradnl" dirty="0"/>
              <a:t> </a:t>
            </a:r>
            <a:r>
              <a:rPr lang="es-ES_tradnl" dirty="0" err="1"/>
              <a:t>make</a:t>
            </a:r>
            <a:r>
              <a:rPr lang="es-ES_tradnl" dirty="0"/>
              <a:t> </a:t>
            </a:r>
            <a:r>
              <a:rPr lang="es-ES_tradnl" dirty="0" err="1"/>
              <a:t>sure</a:t>
            </a:r>
            <a:r>
              <a:rPr lang="es-ES_tradnl" dirty="0"/>
              <a:t> </a:t>
            </a:r>
            <a:r>
              <a:rPr lang="es-ES_tradnl" dirty="0" err="1"/>
              <a:t>the</a:t>
            </a:r>
            <a:r>
              <a:rPr lang="es-ES_tradnl" dirty="0"/>
              <a:t> DTM </a:t>
            </a:r>
            <a:r>
              <a:rPr lang="es-ES_tradnl" dirty="0" err="1"/>
              <a:t>Reporting</a:t>
            </a:r>
            <a:r>
              <a:rPr lang="es-ES_tradnl" dirty="0"/>
              <a:t> </a:t>
            </a:r>
            <a:r>
              <a:rPr lang="es-ES_tradnl" dirty="0" err="1"/>
              <a:t>standards</a:t>
            </a:r>
            <a:r>
              <a:rPr lang="es-ES_tradnl" dirty="0"/>
              <a:t> are </a:t>
            </a:r>
            <a:r>
              <a:rPr lang="es-ES_tradnl" dirty="0" err="1"/>
              <a:t>referenced</a:t>
            </a:r>
            <a:r>
              <a:rPr lang="es-ES_tradnl" dirty="0"/>
              <a:t>.</a:t>
            </a:r>
          </a:p>
        </p:txBody>
      </p:sp>
      <p:sp>
        <p:nvSpPr>
          <p:cNvPr id="4" name="Slide Number Placeholder 3"/>
          <p:cNvSpPr>
            <a:spLocks noGrp="1"/>
          </p:cNvSpPr>
          <p:nvPr>
            <p:ph type="sldNum" sz="quarter" idx="5"/>
          </p:nvPr>
        </p:nvSpPr>
        <p:spPr/>
        <p:txBody>
          <a:bodyPr/>
          <a:lstStyle/>
          <a:p>
            <a:fld id="{5D79776C-7B2D-5F4A-95E9-599E988B48E6}" type="slidenum">
              <a:rPr lang="es-ES_tradnl" smtClean="0"/>
              <a:t>29</a:t>
            </a:fld>
            <a:endParaRPr lang="es-ES_tradnl"/>
          </a:p>
        </p:txBody>
      </p:sp>
    </p:spTree>
    <p:extLst>
      <p:ext uri="{BB962C8B-B14F-4D97-AF65-F5344CB8AC3E}">
        <p14:creationId xmlns:p14="http://schemas.microsoft.com/office/powerpoint/2010/main" val="41231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41</a:t>
            </a:fld>
            <a:endParaRPr lang="es-ES_tradnl"/>
          </a:p>
        </p:txBody>
      </p:sp>
    </p:spTree>
    <p:extLst>
      <p:ext uri="{BB962C8B-B14F-4D97-AF65-F5344CB8AC3E}">
        <p14:creationId xmlns:p14="http://schemas.microsoft.com/office/powerpoint/2010/main" val="526772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44</a:t>
            </a:fld>
            <a:endParaRPr lang="es-ES_tradnl"/>
          </a:p>
        </p:txBody>
      </p:sp>
    </p:spTree>
    <p:extLst>
      <p:ext uri="{BB962C8B-B14F-4D97-AF65-F5344CB8AC3E}">
        <p14:creationId xmlns:p14="http://schemas.microsoft.com/office/powerpoint/2010/main" val="395483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5D79776C-7B2D-5F4A-95E9-599E988B48E6}" type="slidenum">
              <a:rPr lang="es-ES_tradnl" smtClean="0"/>
              <a:t>45</a:t>
            </a:fld>
            <a:endParaRPr lang="es-ES_tradnl"/>
          </a:p>
        </p:txBody>
      </p:sp>
    </p:spTree>
    <p:extLst>
      <p:ext uri="{BB962C8B-B14F-4D97-AF65-F5344CB8AC3E}">
        <p14:creationId xmlns:p14="http://schemas.microsoft.com/office/powerpoint/2010/main" val="1646169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078D9-7509-C14D-95C6-65CD2463669C}"/>
              </a:ext>
            </a:extLst>
          </p:cNvPr>
          <p:cNvPicPr>
            <a:picLocks noChangeAspect="1"/>
          </p:cNvPicPr>
          <p:nvPr userDrawn="1"/>
        </p:nvPicPr>
        <p:blipFill>
          <a:blip r:embed="rId3"/>
          <a:srcRect/>
          <a:stretch/>
        </p:blipFill>
        <p:spPr>
          <a:xfrm>
            <a:off x="0" y="0"/>
            <a:ext cx="12191999" cy="6864626"/>
          </a:xfrm>
          <a:prstGeom prst="rect">
            <a:avLst/>
          </a:prstGeom>
        </p:spPr>
      </p:pic>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1" y="0"/>
            <a:ext cx="12191999" cy="6858000"/>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27" name="Content Placeholder 26">
            <a:extLst>
              <a:ext uri="{FF2B5EF4-FFF2-40B4-BE49-F238E27FC236}">
                <a16:creationId xmlns:a16="http://schemas.microsoft.com/office/drawing/2014/main" id="{60D2AB8E-E00E-5349-8E57-2522CA27588A}"/>
              </a:ext>
            </a:extLst>
          </p:cNvPr>
          <p:cNvSpPr>
            <a:spLocks noGrp="1"/>
          </p:cNvSpPr>
          <p:nvPr>
            <p:ph sz="quarter" idx="15"/>
          </p:nvPr>
        </p:nvSpPr>
        <p:spPr>
          <a:xfrm>
            <a:off x="396615" y="2933456"/>
            <a:ext cx="5434265" cy="1268430"/>
          </a:xfrm>
        </p:spPr>
        <p:txBody>
          <a:bodyPr/>
          <a:lstStyle>
            <a:lvl1pPr algn="l">
              <a:buFont typeface="Arial" panose="020B0604020202020204" pitchFamily="34" charset="0"/>
              <a:buNone/>
              <a:defRPr sz="3800" b="0" i="0">
                <a:solidFill>
                  <a:schemeClr val="accent5"/>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8" name="Content Placeholder 26">
            <a:extLst>
              <a:ext uri="{FF2B5EF4-FFF2-40B4-BE49-F238E27FC236}">
                <a16:creationId xmlns:a16="http://schemas.microsoft.com/office/drawing/2014/main" id="{1DA9C8B1-05F5-D94D-A135-F967D5CB785D}"/>
              </a:ext>
            </a:extLst>
          </p:cNvPr>
          <p:cNvSpPr>
            <a:spLocks noGrp="1"/>
          </p:cNvSpPr>
          <p:nvPr>
            <p:ph sz="quarter" idx="16"/>
          </p:nvPr>
        </p:nvSpPr>
        <p:spPr>
          <a:xfrm>
            <a:off x="6473371" y="4845216"/>
            <a:ext cx="5221279" cy="496041"/>
          </a:xfrm>
          <a:effectLst>
            <a:outerShdw blurRad="50800" dist="38100" dir="2700000" algn="tl" rotWithShape="0">
              <a:prstClr val="black">
                <a:alpha val="40000"/>
              </a:prstClr>
            </a:outerShdw>
          </a:effectLst>
        </p:spPr>
        <p:txBody>
          <a:bodyPr anchor="ctr">
            <a:normAutofit/>
          </a:bodyPr>
          <a:lstStyle>
            <a:lvl1pPr algn="r">
              <a:buFont typeface="Arial" panose="020B0604020202020204" pitchFamily="34" charset="0"/>
              <a:buNone/>
              <a:defRPr sz="28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9" name="Content Placeholder 26">
            <a:extLst>
              <a:ext uri="{FF2B5EF4-FFF2-40B4-BE49-F238E27FC236}">
                <a16:creationId xmlns:a16="http://schemas.microsoft.com/office/drawing/2014/main" id="{79EFF70D-C167-0C4E-B182-46834A6E7AAC}"/>
              </a:ext>
            </a:extLst>
          </p:cNvPr>
          <p:cNvSpPr>
            <a:spLocks noGrp="1"/>
          </p:cNvSpPr>
          <p:nvPr>
            <p:ph sz="quarter" idx="17"/>
          </p:nvPr>
        </p:nvSpPr>
        <p:spPr>
          <a:xfrm>
            <a:off x="6473371" y="5367730"/>
            <a:ext cx="5221279" cy="365125"/>
          </a:xfrm>
          <a:effectLst>
            <a:outerShdw blurRad="50800" dist="38100" dir="2700000" algn="tl" rotWithShape="0">
              <a:prstClr val="black">
                <a:alpha val="40000"/>
              </a:prstClr>
            </a:outerShdw>
          </a:effectLst>
        </p:spPr>
        <p:txBody>
          <a:bodyPr anchor="ctr">
            <a:normAutofit/>
          </a:bodyPr>
          <a:lstStyle>
            <a:lvl1pPr algn="r">
              <a:buFont typeface="Arial" panose="020B0604020202020204" pitchFamily="34" charset="0"/>
              <a:buNone/>
              <a:defRPr sz="24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30" name="Content Placeholder 26">
            <a:extLst>
              <a:ext uri="{FF2B5EF4-FFF2-40B4-BE49-F238E27FC236}">
                <a16:creationId xmlns:a16="http://schemas.microsoft.com/office/drawing/2014/main" id="{B0BE0C07-9CC9-4948-9CBF-CD6AA6CED72A}"/>
              </a:ext>
            </a:extLst>
          </p:cNvPr>
          <p:cNvSpPr>
            <a:spLocks noGrp="1"/>
          </p:cNvSpPr>
          <p:nvPr>
            <p:ph sz="quarter" idx="18"/>
          </p:nvPr>
        </p:nvSpPr>
        <p:spPr>
          <a:xfrm>
            <a:off x="6473371" y="5759616"/>
            <a:ext cx="5221279" cy="365125"/>
          </a:xfrm>
          <a:effectLst>
            <a:outerShdw blurRad="50800" dist="38100" dir="2700000" algn="tl" rotWithShape="0">
              <a:prstClr val="black">
                <a:alpha val="40000"/>
              </a:prstClr>
            </a:outerShdw>
          </a:effectLst>
        </p:spPr>
        <p:txBody>
          <a:bodyPr anchor="ctr">
            <a:noAutofit/>
          </a:bodyPr>
          <a:lstStyle>
            <a:lvl1pPr algn="r">
              <a:buFont typeface="Arial" panose="020B0604020202020204" pitchFamily="34" charset="0"/>
              <a:buNone/>
              <a:defRPr sz="1800" b="0" i="0">
                <a:solidFill>
                  <a:schemeClr val="bg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692017"/>
            <a:ext cx="5434265" cy="1964098"/>
          </a:xfrm>
        </p:spPr>
        <p:txBody>
          <a:bodyPr anchor="b">
            <a:normAutofit/>
          </a:bodyPr>
          <a:lstStyle>
            <a:lvl1pPr algn="l">
              <a:defRPr sz="7000" b="0"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pic>
        <p:nvPicPr>
          <p:cNvPr id="16" name="Picture 15">
            <a:extLst>
              <a:ext uri="{FF2B5EF4-FFF2-40B4-BE49-F238E27FC236}">
                <a16:creationId xmlns:a16="http://schemas.microsoft.com/office/drawing/2014/main" id="{35EE70E6-753C-8844-A57B-F909420EA922}"/>
              </a:ext>
            </a:extLst>
          </p:cNvPr>
          <p:cNvPicPr>
            <a:picLocks noChangeAspect="1"/>
          </p:cNvPicPr>
          <p:nvPr userDrawn="1"/>
        </p:nvPicPr>
        <p:blipFill>
          <a:blip r:embed="rId4"/>
          <a:srcRect/>
          <a:stretch/>
        </p:blipFill>
        <p:spPr>
          <a:xfrm>
            <a:off x="413783" y="5429905"/>
            <a:ext cx="1858061" cy="707050"/>
          </a:xfrm>
          <a:prstGeom prst="rect">
            <a:avLst/>
          </a:prstGeom>
        </p:spPr>
      </p:pic>
    </p:spTree>
    <p:extLst>
      <p:ext uri="{BB962C8B-B14F-4D97-AF65-F5344CB8AC3E}">
        <p14:creationId xmlns:p14="http://schemas.microsoft.com/office/powerpoint/2010/main" val="202638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BD510A-55DC-FC40-B84E-839AED6BF67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C5346878-3596-9640-A6CC-C2B1877F421B}"/>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586409"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983CCAEF-E07D-1045-A4C2-93A350B5914E}"/>
              </a:ext>
            </a:extLst>
          </p:cNvPr>
          <p:cNvSpPr>
            <a:spLocks noGrp="1"/>
          </p:cNvSpPr>
          <p:nvPr>
            <p:ph type="title"/>
          </p:nvPr>
        </p:nvSpPr>
        <p:spPr>
          <a:xfrm>
            <a:off x="586410" y="117072"/>
            <a:ext cx="8915399"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86350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5A6DD1-B1B3-5042-82D0-30A17E6E8790}"/>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DC4A9D6C-BD0F-7E4B-980C-73B2724FD6FB}"/>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6096000"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D85DCAE7-3936-7547-8130-48499D2BD834}"/>
              </a:ext>
            </a:extLst>
          </p:cNvPr>
          <p:cNvSpPr>
            <a:spLocks noGrp="1"/>
          </p:cNvSpPr>
          <p:nvPr>
            <p:ph type="title"/>
          </p:nvPr>
        </p:nvSpPr>
        <p:spPr>
          <a:xfrm>
            <a:off x="586410" y="117072"/>
            <a:ext cx="8994912"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1899312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A54B68-B180-F047-A6A7-91C209D3CF6E}"/>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BD79E698-D220-5D48-AAF1-CC8367C6393C}"/>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9" name="Title 1">
            <a:extLst>
              <a:ext uri="{FF2B5EF4-FFF2-40B4-BE49-F238E27FC236}">
                <a16:creationId xmlns:a16="http://schemas.microsoft.com/office/drawing/2014/main" id="{70D3F906-FDB7-8144-A07C-EA954D48E341}"/>
              </a:ext>
            </a:extLst>
          </p:cNvPr>
          <p:cNvSpPr>
            <a:spLocks noGrp="1"/>
          </p:cNvSpPr>
          <p:nvPr>
            <p:ph type="title"/>
          </p:nvPr>
        </p:nvSpPr>
        <p:spPr>
          <a:xfrm>
            <a:off x="586410" y="117072"/>
            <a:ext cx="8968407"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62093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346DD5-9D5E-4E48-AC2D-2D968994D3FB}"/>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0F817433-7F5F-B140-8317-90781FAFDC5A}"/>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1" name="Content Placeholder 26">
            <a:extLst>
              <a:ext uri="{FF2B5EF4-FFF2-40B4-BE49-F238E27FC236}">
                <a16:creationId xmlns:a16="http://schemas.microsoft.com/office/drawing/2014/main" id="{020F5CE9-F46B-C747-A3EC-4A4FA5F73016}"/>
              </a:ext>
            </a:extLst>
          </p:cNvPr>
          <p:cNvSpPr>
            <a:spLocks noGrp="1"/>
          </p:cNvSpPr>
          <p:nvPr>
            <p:ph sz="quarter" idx="16"/>
          </p:nvPr>
        </p:nvSpPr>
        <p:spPr>
          <a:xfrm>
            <a:off x="586409" y="1115046"/>
            <a:ext cx="10981477" cy="496041"/>
          </a:xfrm>
          <a:effectLst/>
        </p:spPr>
        <p:txBody>
          <a:bodyPr>
            <a:noAutofit/>
          </a:bodyPr>
          <a:lstStyle>
            <a:lvl1pPr algn="l">
              <a:buFont typeface="Arial" panose="020B0604020202020204" pitchFamily="34" charset="0"/>
              <a:buNone/>
              <a:defRPr sz="4000" b="0" i="0">
                <a:solidFill>
                  <a:schemeClr val="accent6"/>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4" name="Title 1">
            <a:extLst>
              <a:ext uri="{FF2B5EF4-FFF2-40B4-BE49-F238E27FC236}">
                <a16:creationId xmlns:a16="http://schemas.microsoft.com/office/drawing/2014/main" id="{C27A75BA-4426-7B4A-A2C7-4834FCA05243}"/>
              </a:ext>
            </a:extLst>
          </p:cNvPr>
          <p:cNvSpPr>
            <a:spLocks noGrp="1"/>
          </p:cNvSpPr>
          <p:nvPr>
            <p:ph type="title"/>
          </p:nvPr>
        </p:nvSpPr>
        <p:spPr>
          <a:xfrm>
            <a:off x="586410" y="117072"/>
            <a:ext cx="8955155"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155934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6B68A5-6320-DC45-BADB-85A4B618BC24}"/>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999BF04E-744E-0646-959C-04D91A7FB9AF}"/>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Content Placeholder 2">
            <a:extLst>
              <a:ext uri="{FF2B5EF4-FFF2-40B4-BE49-F238E27FC236}">
                <a16:creationId xmlns:a16="http://schemas.microsoft.com/office/drawing/2014/main" id="{B50CFBA4-65F2-5E45-9ECC-375F5AE5237F}"/>
              </a:ext>
            </a:extLst>
          </p:cNvPr>
          <p:cNvSpPr>
            <a:spLocks noGrp="1"/>
          </p:cNvSpPr>
          <p:nvPr>
            <p:ph idx="1"/>
          </p:nvPr>
        </p:nvSpPr>
        <p:spPr>
          <a:xfrm>
            <a:off x="586409" y="2595505"/>
            <a:ext cx="11039534" cy="358145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12" name="Content Placeholder 26">
            <a:extLst>
              <a:ext uri="{FF2B5EF4-FFF2-40B4-BE49-F238E27FC236}">
                <a16:creationId xmlns:a16="http://schemas.microsoft.com/office/drawing/2014/main" id="{5BE9394A-3276-C547-97F2-3EC7DE9B7DFB}"/>
              </a:ext>
            </a:extLst>
          </p:cNvPr>
          <p:cNvSpPr>
            <a:spLocks noGrp="1"/>
          </p:cNvSpPr>
          <p:nvPr>
            <p:ph sz="quarter" idx="16"/>
          </p:nvPr>
        </p:nvSpPr>
        <p:spPr>
          <a:xfrm>
            <a:off x="586409" y="1115046"/>
            <a:ext cx="11039534" cy="496041"/>
          </a:xfrm>
          <a:effectLst/>
        </p:spPr>
        <p:txBody>
          <a:bodyPr>
            <a:noAutofit/>
          </a:bodyPr>
          <a:lstStyle>
            <a:lvl1pPr algn="l">
              <a:buFont typeface="Arial" panose="020B0604020202020204" pitchFamily="34" charset="0"/>
              <a:buNone/>
              <a:defRPr sz="4000" b="0" i="0">
                <a:solidFill>
                  <a:schemeClr val="accent6"/>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Title 1">
            <a:extLst>
              <a:ext uri="{FF2B5EF4-FFF2-40B4-BE49-F238E27FC236}">
                <a16:creationId xmlns:a16="http://schemas.microsoft.com/office/drawing/2014/main" id="{45099E75-03FF-DE40-93EC-2E56CC49E61C}"/>
              </a:ext>
            </a:extLst>
          </p:cNvPr>
          <p:cNvSpPr>
            <a:spLocks noGrp="1"/>
          </p:cNvSpPr>
          <p:nvPr>
            <p:ph type="title"/>
          </p:nvPr>
        </p:nvSpPr>
        <p:spPr>
          <a:xfrm>
            <a:off x="586410" y="117072"/>
            <a:ext cx="8981660"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14" name="Content Placeholder 26">
            <a:extLst>
              <a:ext uri="{FF2B5EF4-FFF2-40B4-BE49-F238E27FC236}">
                <a16:creationId xmlns:a16="http://schemas.microsoft.com/office/drawing/2014/main" id="{6949823B-BECE-7647-9E66-D4FE4314F07F}"/>
              </a:ext>
            </a:extLst>
          </p:cNvPr>
          <p:cNvSpPr>
            <a:spLocks noGrp="1"/>
          </p:cNvSpPr>
          <p:nvPr>
            <p:ph sz="quarter" idx="17"/>
          </p:nvPr>
        </p:nvSpPr>
        <p:spPr>
          <a:xfrm>
            <a:off x="586409" y="1855275"/>
            <a:ext cx="11039534" cy="496041"/>
          </a:xfrm>
          <a:effectLst/>
        </p:spPr>
        <p:txBody>
          <a:bodyPr>
            <a:noAutofit/>
          </a:bodyPr>
          <a:lstStyle>
            <a:lvl1pPr algn="l">
              <a:buFont typeface="Arial" panose="020B0604020202020204" pitchFamily="34" charset="0"/>
              <a:buNone/>
              <a:defRPr sz="3000" b="0" i="0">
                <a:solidFill>
                  <a:schemeClr val="tx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05896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A20196-E923-9F42-9B38-838951E2BA09}"/>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1793496D-FCAC-B64A-B06D-0EBAEE3EEAA6}"/>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EE0710B2-5C5E-0944-A803-84F901F5737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C621BD60-F64F-D941-B97E-449482901CC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4E52CAD-EF91-AE4F-A5B6-D06C4D0F70E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9" name="Subtitle 2">
            <a:extLst>
              <a:ext uri="{FF2B5EF4-FFF2-40B4-BE49-F238E27FC236}">
                <a16:creationId xmlns:a16="http://schemas.microsoft.com/office/drawing/2014/main" id="{7BEA34B4-61FD-9446-92AD-E7BC4E1689E8}"/>
              </a:ext>
            </a:extLst>
          </p:cNvPr>
          <p:cNvSpPr>
            <a:spLocks noGrp="1"/>
          </p:cNvSpPr>
          <p:nvPr>
            <p:ph type="subTitle" idx="1"/>
          </p:nvPr>
        </p:nvSpPr>
        <p:spPr>
          <a:xfrm>
            <a:off x="1524000" y="3719286"/>
            <a:ext cx="9144000" cy="1828800"/>
          </a:xfrm>
        </p:spPr>
        <p:txBody>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11" name="Title 1">
            <a:extLst>
              <a:ext uri="{FF2B5EF4-FFF2-40B4-BE49-F238E27FC236}">
                <a16:creationId xmlns:a16="http://schemas.microsoft.com/office/drawing/2014/main" id="{AE75D48A-ED71-504B-8C5C-8257857B0536}"/>
              </a:ext>
            </a:extLst>
          </p:cNvPr>
          <p:cNvSpPr>
            <a:spLocks noGrp="1"/>
          </p:cNvSpPr>
          <p:nvPr>
            <p:ph type="title"/>
          </p:nvPr>
        </p:nvSpPr>
        <p:spPr>
          <a:xfrm>
            <a:off x="586410" y="117072"/>
            <a:ext cx="8915399"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12" name="Content Placeholder 26">
            <a:extLst>
              <a:ext uri="{FF2B5EF4-FFF2-40B4-BE49-F238E27FC236}">
                <a16:creationId xmlns:a16="http://schemas.microsoft.com/office/drawing/2014/main" id="{0F5005FB-0445-C74F-9980-835014D746F8}"/>
              </a:ext>
            </a:extLst>
          </p:cNvPr>
          <p:cNvSpPr>
            <a:spLocks noGrp="1"/>
          </p:cNvSpPr>
          <p:nvPr>
            <p:ph sz="quarter" idx="16"/>
          </p:nvPr>
        </p:nvSpPr>
        <p:spPr>
          <a:xfrm>
            <a:off x="1524000" y="1796260"/>
            <a:ext cx="9144000" cy="1828800"/>
          </a:xfrm>
          <a:effectLst/>
        </p:spPr>
        <p:txBody>
          <a:bodyPr anchor="b">
            <a:noAutofit/>
          </a:bodyPr>
          <a:lstStyle>
            <a:lvl1pPr algn="ctr">
              <a:buFont typeface="Arial" panose="020B0604020202020204" pitchFamily="34" charset="0"/>
              <a:buNone/>
              <a:defRPr sz="6000" b="0" i="0">
                <a:solidFill>
                  <a:schemeClr val="accent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599387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1524000" y="1122363"/>
            <a:ext cx="9144000" cy="2133599"/>
          </a:xfrm>
        </p:spPr>
        <p:txBody>
          <a:bodyPr anchor="b"/>
          <a:lstStyle>
            <a:lvl1pPr algn="ctr">
              <a:defRPr sz="60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1524000" y="3429000"/>
            <a:ext cx="9144000" cy="1828800"/>
          </a:xfrm>
        </p:spPr>
        <p:txBody>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Tree>
    <p:extLst>
      <p:ext uri="{BB962C8B-B14F-4D97-AF65-F5344CB8AC3E}">
        <p14:creationId xmlns:p14="http://schemas.microsoft.com/office/powerpoint/2010/main" val="2482895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00642B-9CF3-AF46-A3C7-A436B7863F10}"/>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a:extLst>
              <a:ext uri="{FF2B5EF4-FFF2-40B4-BE49-F238E27FC236}">
                <a16:creationId xmlns:a16="http://schemas.microsoft.com/office/drawing/2014/main" id="{CF9C4889-040D-7345-9AAF-872C77E0E765}"/>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Text Placeholder 2">
            <a:extLst>
              <a:ext uri="{FF2B5EF4-FFF2-40B4-BE49-F238E27FC236}">
                <a16:creationId xmlns:a16="http://schemas.microsoft.com/office/drawing/2014/main" id="{60B7C2F0-178F-9E4A-B388-92D7E11EE0C7}"/>
              </a:ext>
            </a:extLst>
          </p:cNvPr>
          <p:cNvSpPr>
            <a:spLocks noGrp="1"/>
          </p:cNvSpPr>
          <p:nvPr>
            <p:ph type="body" idx="1"/>
          </p:nvPr>
        </p:nvSpPr>
        <p:spPr>
          <a:xfrm>
            <a:off x="839788" y="1144449"/>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E4635-3C04-494A-83A3-F817B00285BD}"/>
              </a:ext>
            </a:extLst>
          </p:cNvPr>
          <p:cNvSpPr>
            <a:spLocks noGrp="1"/>
          </p:cNvSpPr>
          <p:nvPr>
            <p:ph sz="half" idx="2"/>
          </p:nvPr>
        </p:nvSpPr>
        <p:spPr>
          <a:xfrm>
            <a:off x="839788" y="2247494"/>
            <a:ext cx="5157787" cy="394217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Text Placeholder 4">
            <a:extLst>
              <a:ext uri="{FF2B5EF4-FFF2-40B4-BE49-F238E27FC236}">
                <a16:creationId xmlns:a16="http://schemas.microsoft.com/office/drawing/2014/main" id="{32A5BC08-3A6F-8440-8409-838020EE2BA4}"/>
              </a:ext>
            </a:extLst>
          </p:cNvPr>
          <p:cNvSpPr>
            <a:spLocks noGrp="1"/>
          </p:cNvSpPr>
          <p:nvPr>
            <p:ph type="body" sz="quarter" idx="3"/>
          </p:nvPr>
        </p:nvSpPr>
        <p:spPr>
          <a:xfrm>
            <a:off x="6172200" y="1144449"/>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72C57-2D20-3141-8729-1021E72E2F26}"/>
              </a:ext>
            </a:extLst>
          </p:cNvPr>
          <p:cNvSpPr>
            <a:spLocks noGrp="1"/>
          </p:cNvSpPr>
          <p:nvPr>
            <p:ph sz="quarter" idx="4"/>
          </p:nvPr>
        </p:nvSpPr>
        <p:spPr>
          <a:xfrm>
            <a:off x="6172200" y="2247493"/>
            <a:ext cx="5183188" cy="394217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7" name="Date Placeholder 6">
            <a:extLst>
              <a:ext uri="{FF2B5EF4-FFF2-40B4-BE49-F238E27FC236}">
                <a16:creationId xmlns:a16="http://schemas.microsoft.com/office/drawing/2014/main" id="{CEE6ACC7-F9F7-ED4E-A975-8C2A1B4243B5}"/>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8" name="Footer Placeholder 7">
            <a:extLst>
              <a:ext uri="{FF2B5EF4-FFF2-40B4-BE49-F238E27FC236}">
                <a16:creationId xmlns:a16="http://schemas.microsoft.com/office/drawing/2014/main" id="{8E368B90-D72A-734E-A9E1-105ABCAE8530}"/>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9" name="Slide Number Placeholder 8">
            <a:extLst>
              <a:ext uri="{FF2B5EF4-FFF2-40B4-BE49-F238E27FC236}">
                <a16:creationId xmlns:a16="http://schemas.microsoft.com/office/drawing/2014/main" id="{492E6CF9-D50F-5F46-816D-6C251236D3B7}"/>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1" name="Title 1">
            <a:extLst>
              <a:ext uri="{FF2B5EF4-FFF2-40B4-BE49-F238E27FC236}">
                <a16:creationId xmlns:a16="http://schemas.microsoft.com/office/drawing/2014/main" id="{26E8CC04-C341-6D46-8631-85F7122AE1E0}"/>
              </a:ext>
            </a:extLst>
          </p:cNvPr>
          <p:cNvSpPr>
            <a:spLocks noGrp="1"/>
          </p:cNvSpPr>
          <p:nvPr>
            <p:ph type="title"/>
          </p:nvPr>
        </p:nvSpPr>
        <p:spPr>
          <a:xfrm>
            <a:off x="586410" y="117072"/>
            <a:ext cx="8928651"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Tree>
    <p:extLst>
      <p:ext uri="{BB962C8B-B14F-4D97-AF65-F5344CB8AC3E}">
        <p14:creationId xmlns:p14="http://schemas.microsoft.com/office/powerpoint/2010/main" val="315858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078D9-7509-C14D-95C6-65CD2463669C}"/>
              </a:ext>
            </a:extLst>
          </p:cNvPr>
          <p:cNvPicPr>
            <a:picLocks noChangeAspect="1"/>
          </p:cNvPicPr>
          <p:nvPr userDrawn="1"/>
        </p:nvPicPr>
        <p:blipFill>
          <a:blip r:embed="rId3"/>
          <a:srcRect/>
          <a:stretch/>
        </p:blipFill>
        <p:spPr>
          <a:xfrm>
            <a:off x="0" y="0"/>
            <a:ext cx="12191999" cy="6864626"/>
          </a:xfrm>
          <a:prstGeom prst="rect">
            <a:avLst/>
          </a:prstGeom>
        </p:spPr>
      </p:pic>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1" y="0"/>
            <a:ext cx="12191999" cy="6858000"/>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1637401"/>
            <a:ext cx="5434265" cy="1013792"/>
          </a:xfrm>
        </p:spPr>
        <p:txBody>
          <a:bodyPr anchor="ctr"/>
          <a:lstStyle>
            <a:lvl1pPr algn="l">
              <a:defRPr sz="6000" b="0" i="0">
                <a:solidFill>
                  <a:schemeClr val="accent5"/>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378383" y="4278655"/>
            <a:ext cx="5434557" cy="1267376"/>
          </a:xfrm>
        </p:spPr>
        <p:txBody>
          <a:bodyPr anchor="ctr"/>
          <a:lstStyle>
            <a:lvl1pPr marL="0" indent="0" algn="l">
              <a:buNone/>
              <a:defRPr sz="4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3" name="Text Placeholder 12">
            <a:extLst>
              <a:ext uri="{FF2B5EF4-FFF2-40B4-BE49-F238E27FC236}">
                <a16:creationId xmlns:a16="http://schemas.microsoft.com/office/drawing/2014/main" id="{0333386B-D878-554D-B1A6-FFF55B2C1BDA}"/>
              </a:ext>
            </a:extLst>
          </p:cNvPr>
          <p:cNvSpPr>
            <a:spLocks noGrp="1"/>
          </p:cNvSpPr>
          <p:nvPr>
            <p:ph type="body" sz="quarter" idx="14"/>
          </p:nvPr>
        </p:nvSpPr>
        <p:spPr>
          <a:xfrm>
            <a:off x="378382" y="2763838"/>
            <a:ext cx="5434557" cy="863600"/>
          </a:xfrm>
        </p:spPr>
        <p:txBody>
          <a:bodyPr anchor="ctr"/>
          <a:lstStyle>
            <a:lvl1pPr>
              <a:buNone/>
              <a:defRPr sz="5000">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79492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A3FD46-2264-194C-AEC3-A205CA827F7D}"/>
              </a:ext>
            </a:extLst>
          </p:cNvPr>
          <p:cNvSpPr>
            <a:spLocks noGrp="1"/>
          </p:cNvSpPr>
          <p:nvPr>
            <p:ph type="pic" sz="quarter" idx="13"/>
          </p:nvPr>
        </p:nvSpPr>
        <p:spPr>
          <a:xfrm>
            <a:off x="6379062" y="850762"/>
            <a:ext cx="5532710" cy="5158152"/>
          </a:xfrm>
        </p:spPr>
        <p:txBody>
          <a:bodyPr/>
          <a:lstStyle>
            <a:lvl1pPr>
              <a:buNone/>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2" name="Title 1">
            <a:extLst>
              <a:ext uri="{FF2B5EF4-FFF2-40B4-BE49-F238E27FC236}">
                <a16:creationId xmlns:a16="http://schemas.microsoft.com/office/drawing/2014/main" id="{91985037-7B4F-D846-96C1-FAA915CCCE93}"/>
              </a:ext>
            </a:extLst>
          </p:cNvPr>
          <p:cNvSpPr>
            <a:spLocks noGrp="1"/>
          </p:cNvSpPr>
          <p:nvPr>
            <p:ph type="ctrTitle"/>
          </p:nvPr>
        </p:nvSpPr>
        <p:spPr>
          <a:xfrm>
            <a:off x="378660" y="1637401"/>
            <a:ext cx="5434265" cy="1013792"/>
          </a:xfrm>
        </p:spPr>
        <p:txBody>
          <a:bodyPr anchor="ctr"/>
          <a:lstStyle>
            <a:lvl1pPr algn="l">
              <a:defRPr sz="6000" b="0" i="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3" name="Subtitle 2">
            <a:extLst>
              <a:ext uri="{FF2B5EF4-FFF2-40B4-BE49-F238E27FC236}">
                <a16:creationId xmlns:a16="http://schemas.microsoft.com/office/drawing/2014/main" id="{D633AE68-5959-A84D-A5A8-DDD027BBEBCC}"/>
              </a:ext>
            </a:extLst>
          </p:cNvPr>
          <p:cNvSpPr>
            <a:spLocks noGrp="1"/>
          </p:cNvSpPr>
          <p:nvPr>
            <p:ph type="subTitle" idx="1"/>
          </p:nvPr>
        </p:nvSpPr>
        <p:spPr>
          <a:xfrm>
            <a:off x="378383" y="4278655"/>
            <a:ext cx="5434557" cy="1267376"/>
          </a:xfrm>
        </p:spPr>
        <p:txBody>
          <a:bodyPr anchor="ctr"/>
          <a:lstStyle>
            <a:lvl1pPr marL="0" indent="0" algn="l">
              <a:buNone/>
              <a:defRPr sz="400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dirty="0"/>
          </a:p>
        </p:txBody>
      </p:sp>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3" name="Text Placeholder 12">
            <a:extLst>
              <a:ext uri="{FF2B5EF4-FFF2-40B4-BE49-F238E27FC236}">
                <a16:creationId xmlns:a16="http://schemas.microsoft.com/office/drawing/2014/main" id="{0333386B-D878-554D-B1A6-FFF55B2C1BDA}"/>
              </a:ext>
            </a:extLst>
          </p:cNvPr>
          <p:cNvSpPr>
            <a:spLocks noGrp="1"/>
          </p:cNvSpPr>
          <p:nvPr>
            <p:ph type="body" sz="quarter" idx="14"/>
          </p:nvPr>
        </p:nvSpPr>
        <p:spPr>
          <a:xfrm>
            <a:off x="378382" y="2763838"/>
            <a:ext cx="5434557" cy="863600"/>
          </a:xfrm>
        </p:spPr>
        <p:txBody>
          <a:bodyPr anchor="ctr"/>
          <a:lstStyle>
            <a:lvl1pPr>
              <a:buNone/>
              <a:defRPr sz="5000">
                <a:solidFill>
                  <a:schemeClr val="tx1"/>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52399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E78E0-406F-7541-8741-DE4C447B3D24}"/>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ontent Placeholder 2">
            <a:extLst>
              <a:ext uri="{FF2B5EF4-FFF2-40B4-BE49-F238E27FC236}">
                <a16:creationId xmlns:a16="http://schemas.microsoft.com/office/drawing/2014/main" id="{315D5108-EAF0-5040-A9DE-0F9EA871ED9A}"/>
              </a:ext>
            </a:extLst>
          </p:cNvPr>
          <p:cNvSpPr>
            <a:spLocks noGrp="1"/>
          </p:cNvSpPr>
          <p:nvPr>
            <p:ph idx="1"/>
          </p:nvPr>
        </p:nvSpPr>
        <p:spPr>
          <a:xfrm>
            <a:off x="586409" y="1172817"/>
            <a:ext cx="10767391" cy="5004146"/>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CC203107-A851-064F-96EC-B38DD86475B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4DE4F246-9384-DA4C-BE88-FBC6DE055CBB}"/>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610B246-31FF-3E47-8132-F769820855F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FEA27FCD-82EA-A440-8452-6059BBAB71FD}"/>
              </a:ext>
            </a:extLst>
          </p:cNvPr>
          <p:cNvSpPr>
            <a:spLocks noGrp="1"/>
          </p:cNvSpPr>
          <p:nvPr>
            <p:ph type="title"/>
          </p:nvPr>
        </p:nvSpPr>
        <p:spPr>
          <a:xfrm>
            <a:off x="586410" y="117072"/>
            <a:ext cx="8875642" cy="748245"/>
          </a:xfrm>
        </p:spPr>
        <p:txBody>
          <a:bodyPr/>
          <a:lstStyle>
            <a:lvl1pPr>
              <a:defRPr b="1" i="0">
                <a:latin typeface="Calibri" panose="020F0502020204030204" pitchFamily="34" charset="0"/>
                <a:cs typeface="Calibri" panose="020F0502020204030204" pitchFamily="34" charset="0"/>
              </a:defRPr>
            </a:lvl1pPr>
          </a:lstStyle>
          <a:p>
            <a:r>
              <a:rPr lang="en-US"/>
              <a:t>Click to edit Master title style</a:t>
            </a:r>
            <a:endParaRPr lang="en-EC" dirty="0"/>
          </a:p>
        </p:txBody>
      </p:sp>
      <p:pic>
        <p:nvPicPr>
          <p:cNvPr id="9" name="Picture 8">
            <a:extLst>
              <a:ext uri="{FF2B5EF4-FFF2-40B4-BE49-F238E27FC236}">
                <a16:creationId xmlns:a16="http://schemas.microsoft.com/office/drawing/2014/main" id="{F51CD565-EB49-2942-AFBB-3FA4EBE8DBA1}"/>
              </a:ext>
            </a:extLst>
          </p:cNvPr>
          <p:cNvPicPr>
            <a:picLocks noChangeAspect="1"/>
          </p:cNvPicPr>
          <p:nvPr userDrawn="1"/>
        </p:nvPicPr>
        <p:blipFill>
          <a:blip r:embed="rId2"/>
          <a:srcRect/>
          <a:stretch/>
        </p:blipFill>
        <p:spPr>
          <a:xfrm>
            <a:off x="10517175" y="238509"/>
            <a:ext cx="1134730" cy="431800"/>
          </a:xfrm>
          <a:prstGeom prst="rect">
            <a:avLst/>
          </a:prstGeom>
        </p:spPr>
      </p:pic>
    </p:spTree>
    <p:extLst>
      <p:ext uri="{BB962C8B-B14F-4D97-AF65-F5344CB8AC3E}">
        <p14:creationId xmlns:p14="http://schemas.microsoft.com/office/powerpoint/2010/main" val="223171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A63C7D-BEBC-694A-92A0-0FD331A377E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6EAC5A00-7ECF-6F4D-B9E2-8868AAF8E868}"/>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Content Placeholder 2">
            <a:extLst>
              <a:ext uri="{FF2B5EF4-FFF2-40B4-BE49-F238E27FC236}">
                <a16:creationId xmlns:a16="http://schemas.microsoft.com/office/drawing/2014/main" id="{315D5108-EAF0-5040-A9DE-0F9EA871ED9A}"/>
              </a:ext>
            </a:extLst>
          </p:cNvPr>
          <p:cNvSpPr>
            <a:spLocks noGrp="1"/>
          </p:cNvSpPr>
          <p:nvPr>
            <p:ph idx="1"/>
          </p:nvPr>
        </p:nvSpPr>
        <p:spPr>
          <a:xfrm>
            <a:off x="586409" y="1172817"/>
            <a:ext cx="11039534" cy="4124897"/>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CC203107-A851-064F-96EC-B38DD86475B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4DE4F246-9384-DA4C-BE88-FBC6DE055CBB}"/>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B610B246-31FF-3E47-8132-F769820855F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8" name="Title 1">
            <a:extLst>
              <a:ext uri="{FF2B5EF4-FFF2-40B4-BE49-F238E27FC236}">
                <a16:creationId xmlns:a16="http://schemas.microsoft.com/office/drawing/2014/main" id="{FEA27FCD-82EA-A440-8452-6059BBAB71FD}"/>
              </a:ext>
            </a:extLst>
          </p:cNvPr>
          <p:cNvSpPr>
            <a:spLocks noGrp="1"/>
          </p:cNvSpPr>
          <p:nvPr>
            <p:ph type="title"/>
          </p:nvPr>
        </p:nvSpPr>
        <p:spPr>
          <a:xfrm>
            <a:off x="586410" y="117072"/>
            <a:ext cx="8888894" cy="74824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EC" dirty="0"/>
          </a:p>
        </p:txBody>
      </p:sp>
      <p:sp>
        <p:nvSpPr>
          <p:cNvPr id="7" name="Content Placeholder 26">
            <a:extLst>
              <a:ext uri="{FF2B5EF4-FFF2-40B4-BE49-F238E27FC236}">
                <a16:creationId xmlns:a16="http://schemas.microsoft.com/office/drawing/2014/main" id="{FE41E154-B735-B04A-9B60-1C04D5333ADE}"/>
              </a:ext>
            </a:extLst>
          </p:cNvPr>
          <p:cNvSpPr>
            <a:spLocks noGrp="1"/>
          </p:cNvSpPr>
          <p:nvPr>
            <p:ph sz="quarter" idx="17"/>
          </p:nvPr>
        </p:nvSpPr>
        <p:spPr>
          <a:xfrm>
            <a:off x="586409" y="5579011"/>
            <a:ext cx="11039534" cy="496041"/>
          </a:xfrm>
          <a:effectLst/>
        </p:spPr>
        <p:txBody>
          <a:bodyPr>
            <a:noAutofit/>
          </a:bodyPr>
          <a:lstStyle>
            <a:lvl1pPr algn="l">
              <a:buFont typeface="Arial" panose="020B0604020202020204" pitchFamily="34" charset="0"/>
              <a:buNone/>
              <a:defRPr sz="3000" b="0" i="0">
                <a:solidFill>
                  <a:schemeClr val="tx1"/>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02648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41127A-3872-B44C-8597-E74AC5055FD1}"/>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AD932AD1-AEF5-4845-A552-13D726C473F3}"/>
              </a:ext>
            </a:extLst>
          </p:cNvPr>
          <p:cNvPicPr>
            <a:picLocks noChangeAspect="1"/>
          </p:cNvPicPr>
          <p:nvPr userDrawn="1"/>
        </p:nvPicPr>
        <p:blipFill>
          <a:blip r:embed="rId3"/>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7" name="Title 1">
            <a:extLst>
              <a:ext uri="{FF2B5EF4-FFF2-40B4-BE49-F238E27FC236}">
                <a16:creationId xmlns:a16="http://schemas.microsoft.com/office/drawing/2014/main" id="{91F50B11-6AE4-ED44-8444-F41A431ECC5B}"/>
              </a:ext>
            </a:extLst>
          </p:cNvPr>
          <p:cNvSpPr>
            <a:spLocks noGrp="1"/>
          </p:cNvSpPr>
          <p:nvPr>
            <p:ph type="title"/>
          </p:nvPr>
        </p:nvSpPr>
        <p:spPr>
          <a:xfrm>
            <a:off x="586410" y="117072"/>
            <a:ext cx="8941903" cy="748245"/>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8" name="Content Placeholder 2">
            <a:extLst>
              <a:ext uri="{FF2B5EF4-FFF2-40B4-BE49-F238E27FC236}">
                <a16:creationId xmlns:a16="http://schemas.microsoft.com/office/drawing/2014/main" id="{C433592D-EDB4-824E-A946-0B64897FC071}"/>
              </a:ext>
            </a:extLst>
          </p:cNvPr>
          <p:cNvSpPr>
            <a:spLocks noGrp="1"/>
          </p:cNvSpPr>
          <p:nvPr>
            <p:ph idx="1"/>
          </p:nvPr>
        </p:nvSpPr>
        <p:spPr>
          <a:xfrm>
            <a:off x="586409" y="2720684"/>
            <a:ext cx="10767391" cy="3417899"/>
          </a:xfrm>
        </p:spPr>
        <p:txBody>
          <a:bodyPr anchor="b"/>
          <a:lstStyle>
            <a:lvl1pPr>
              <a:buNone/>
              <a:defRPr>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60027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B7B4B3-D242-B241-85EC-93D23635FEAB}"/>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E3146EEA-2C7E-5F4C-872D-4CA6C6A98A86}"/>
              </a:ext>
            </a:extLst>
          </p:cNvPr>
          <p:cNvPicPr>
            <a:picLocks noChangeAspect="1"/>
          </p:cNvPicPr>
          <p:nvPr userDrawn="1"/>
        </p:nvPicPr>
        <p:blipFill>
          <a:blip r:embed="rId3"/>
          <a:srcRect/>
          <a:stretch/>
        </p:blipFill>
        <p:spPr>
          <a:xfrm>
            <a:off x="10517175" y="238509"/>
            <a:ext cx="1134730" cy="431800"/>
          </a:xfrm>
          <a:prstGeom prst="rect">
            <a:avLst/>
          </a:prstGeom>
        </p:spPr>
      </p:pic>
      <p:sp>
        <p:nvSpPr>
          <p:cNvPr id="4" name="Date Placeholder 3">
            <a:extLst>
              <a:ext uri="{FF2B5EF4-FFF2-40B4-BE49-F238E27FC236}">
                <a16:creationId xmlns:a16="http://schemas.microsoft.com/office/drawing/2014/main" id="{986FBB9F-F8F2-AD4C-A5C3-A2AA832260FF}"/>
              </a:ext>
            </a:extLst>
          </p:cNvPr>
          <p:cNvSpPr>
            <a:spLocks noGrp="1"/>
          </p:cNvSpPr>
          <p:nvPr>
            <p:ph type="dt" sz="half" idx="10"/>
          </p:nvPr>
        </p:nvSpPr>
        <p:spPr/>
        <p:txBody>
          <a:bodyPr/>
          <a:lstStyle/>
          <a:p>
            <a:fld id="{D355EFFD-785E-AF4D-9A15-584501596729}" type="datetimeFigureOut">
              <a:rPr lang="en-EC" smtClean="0"/>
              <a:t>05/29/2023</a:t>
            </a:fld>
            <a:endParaRPr lang="en-EC"/>
          </a:p>
        </p:txBody>
      </p:sp>
      <p:sp>
        <p:nvSpPr>
          <p:cNvPr id="5" name="Footer Placeholder 4">
            <a:extLst>
              <a:ext uri="{FF2B5EF4-FFF2-40B4-BE49-F238E27FC236}">
                <a16:creationId xmlns:a16="http://schemas.microsoft.com/office/drawing/2014/main" id="{62363404-1E14-D844-ABF8-5D332406A8AE}"/>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D9053EDE-BB70-5744-9351-4F0158F177C8}"/>
              </a:ext>
            </a:extLst>
          </p:cNvPr>
          <p:cNvSpPr>
            <a:spLocks noGrp="1"/>
          </p:cNvSpPr>
          <p:nvPr>
            <p:ph type="sldNum" sz="quarter" idx="12"/>
          </p:nvPr>
        </p:nvSpPr>
        <p:spPr/>
        <p:txBody>
          <a:bodyPr/>
          <a:lstStyle/>
          <a:p>
            <a:fld id="{26D5FAF3-4C47-1D4F-A76F-DF19223D8BDB}" type="slidenum">
              <a:rPr lang="en-EC" smtClean="0"/>
              <a:t>‹#›</a:t>
            </a:fld>
            <a:endParaRPr lang="en-EC"/>
          </a:p>
        </p:txBody>
      </p:sp>
      <p:sp>
        <p:nvSpPr>
          <p:cNvPr id="7" name="Title 1">
            <a:extLst>
              <a:ext uri="{FF2B5EF4-FFF2-40B4-BE49-F238E27FC236}">
                <a16:creationId xmlns:a16="http://schemas.microsoft.com/office/drawing/2014/main" id="{91F50B11-6AE4-ED44-8444-F41A431ECC5B}"/>
              </a:ext>
            </a:extLst>
          </p:cNvPr>
          <p:cNvSpPr>
            <a:spLocks noGrp="1"/>
          </p:cNvSpPr>
          <p:nvPr>
            <p:ph type="title"/>
          </p:nvPr>
        </p:nvSpPr>
        <p:spPr>
          <a:xfrm>
            <a:off x="586410" y="117072"/>
            <a:ext cx="8955155" cy="748245"/>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EC" dirty="0"/>
          </a:p>
        </p:txBody>
      </p:sp>
      <p:sp>
        <p:nvSpPr>
          <p:cNvPr id="8" name="Content Placeholder 2">
            <a:extLst>
              <a:ext uri="{FF2B5EF4-FFF2-40B4-BE49-F238E27FC236}">
                <a16:creationId xmlns:a16="http://schemas.microsoft.com/office/drawing/2014/main" id="{C433592D-EDB4-824E-A946-0B64897FC071}"/>
              </a:ext>
            </a:extLst>
          </p:cNvPr>
          <p:cNvSpPr>
            <a:spLocks noGrp="1"/>
          </p:cNvSpPr>
          <p:nvPr>
            <p:ph idx="1"/>
          </p:nvPr>
        </p:nvSpPr>
        <p:spPr>
          <a:xfrm>
            <a:off x="586409" y="1248229"/>
            <a:ext cx="10767391" cy="4701273"/>
          </a:xfrm>
        </p:spPr>
        <p:txBody>
          <a:bodyPr/>
          <a:lstStyle>
            <a:lvl1pPr>
              <a:buClr>
                <a:schemeClr val="accent1"/>
              </a:buClr>
              <a:buSzPct val="110000"/>
              <a:buFont typeface="+mj-lt"/>
              <a:buAutoNum type="arabicPeriod"/>
              <a:defRPr/>
            </a:lvl1pPr>
          </a:lstStyle>
          <a:p>
            <a:pPr lvl="0"/>
            <a:r>
              <a:rPr lang="en-US"/>
              <a:t>Click to edit Master text styles</a:t>
            </a:r>
          </a:p>
        </p:txBody>
      </p:sp>
    </p:spTree>
    <p:extLst>
      <p:ext uri="{BB962C8B-B14F-4D97-AF65-F5344CB8AC3E}">
        <p14:creationId xmlns:p14="http://schemas.microsoft.com/office/powerpoint/2010/main" val="17194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9572CF-365F-1F49-A125-1647C0082D35}"/>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Picture 8">
            <a:extLst>
              <a:ext uri="{FF2B5EF4-FFF2-40B4-BE49-F238E27FC236}">
                <a16:creationId xmlns:a16="http://schemas.microsoft.com/office/drawing/2014/main" id="{A7C30DA3-E484-2949-88E0-8425027D7503}"/>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586409"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0" name="Picture Placeholder 9">
            <a:extLst>
              <a:ext uri="{FF2B5EF4-FFF2-40B4-BE49-F238E27FC236}">
                <a16:creationId xmlns:a16="http://schemas.microsoft.com/office/drawing/2014/main" id="{B6417265-1768-4643-82F0-2DF93B8A9F5C}"/>
              </a:ext>
            </a:extLst>
          </p:cNvPr>
          <p:cNvSpPr>
            <a:spLocks noGrp="1"/>
          </p:cNvSpPr>
          <p:nvPr>
            <p:ph type="pic" sz="quarter" idx="13"/>
          </p:nvPr>
        </p:nvSpPr>
        <p:spPr>
          <a:xfrm>
            <a:off x="6256338" y="1362075"/>
            <a:ext cx="5253037" cy="4814888"/>
          </a:xfrm>
        </p:spPr>
        <p:txBody>
          <a:bodyPr/>
          <a:lstStyle>
            <a:lvl1pPr>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11" name="Title 1">
            <a:extLst>
              <a:ext uri="{FF2B5EF4-FFF2-40B4-BE49-F238E27FC236}">
                <a16:creationId xmlns:a16="http://schemas.microsoft.com/office/drawing/2014/main" id="{CB73AC74-1F3E-D545-953C-D267A37383EF}"/>
              </a:ext>
            </a:extLst>
          </p:cNvPr>
          <p:cNvSpPr>
            <a:spLocks noGrp="1"/>
          </p:cNvSpPr>
          <p:nvPr>
            <p:ph type="title"/>
          </p:nvPr>
        </p:nvSpPr>
        <p:spPr>
          <a:xfrm>
            <a:off x="586410" y="117072"/>
            <a:ext cx="8955155"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22268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CCCD9-B5B2-544B-A44C-94636D06BD27}"/>
              </a:ext>
            </a:extLst>
          </p:cNvPr>
          <p:cNvSpPr/>
          <p:nvPr userDrawn="1"/>
        </p:nvSpPr>
        <p:spPr>
          <a:xfrm>
            <a:off x="0" y="1717"/>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Picture 10">
            <a:extLst>
              <a:ext uri="{FF2B5EF4-FFF2-40B4-BE49-F238E27FC236}">
                <a16:creationId xmlns:a16="http://schemas.microsoft.com/office/drawing/2014/main" id="{AF72B3E5-97F2-3543-9E13-1135AF44249B}"/>
              </a:ext>
            </a:extLst>
          </p:cNvPr>
          <p:cNvPicPr>
            <a:picLocks noChangeAspect="1"/>
          </p:cNvPicPr>
          <p:nvPr userDrawn="1"/>
        </p:nvPicPr>
        <p:blipFill>
          <a:blip r:embed="rId2"/>
          <a:srcRect/>
          <a:stretch/>
        </p:blipFill>
        <p:spPr>
          <a:xfrm>
            <a:off x="10517175" y="238509"/>
            <a:ext cx="1134730" cy="431800"/>
          </a:xfrm>
          <a:prstGeom prst="rect">
            <a:avLst/>
          </a:prstGeom>
        </p:spPr>
      </p:pic>
      <p:sp>
        <p:nvSpPr>
          <p:cNvPr id="3" name="Content Placeholder 2">
            <a:extLst>
              <a:ext uri="{FF2B5EF4-FFF2-40B4-BE49-F238E27FC236}">
                <a16:creationId xmlns:a16="http://schemas.microsoft.com/office/drawing/2014/main" id="{F07B5F9A-6196-EC42-A358-B880D62288AC}"/>
              </a:ext>
            </a:extLst>
          </p:cNvPr>
          <p:cNvSpPr>
            <a:spLocks noGrp="1"/>
          </p:cNvSpPr>
          <p:nvPr>
            <p:ph sz="half" idx="1"/>
          </p:nvPr>
        </p:nvSpPr>
        <p:spPr>
          <a:xfrm>
            <a:off x="6096000" y="1361661"/>
            <a:ext cx="5433391" cy="481530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5" name="Date Placeholder 4">
            <a:extLst>
              <a:ext uri="{FF2B5EF4-FFF2-40B4-BE49-F238E27FC236}">
                <a16:creationId xmlns:a16="http://schemas.microsoft.com/office/drawing/2014/main" id="{8D75599C-993E-8745-96DA-B259DFB82DD9}"/>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355EFFD-785E-AF4D-9A15-584501596729}" type="datetimeFigureOut">
              <a:rPr lang="en-EC" smtClean="0"/>
              <a:pPr/>
              <a:t>05/29/2023</a:t>
            </a:fld>
            <a:endParaRPr lang="en-EC"/>
          </a:p>
        </p:txBody>
      </p:sp>
      <p:sp>
        <p:nvSpPr>
          <p:cNvPr id="6" name="Footer Placeholder 5">
            <a:extLst>
              <a:ext uri="{FF2B5EF4-FFF2-40B4-BE49-F238E27FC236}">
                <a16:creationId xmlns:a16="http://schemas.microsoft.com/office/drawing/2014/main" id="{378D1423-A722-D046-997D-3F47BD7D3D19}"/>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EC"/>
          </a:p>
        </p:txBody>
      </p:sp>
      <p:sp>
        <p:nvSpPr>
          <p:cNvPr id="7" name="Slide Number Placeholder 6">
            <a:extLst>
              <a:ext uri="{FF2B5EF4-FFF2-40B4-BE49-F238E27FC236}">
                <a16:creationId xmlns:a16="http://schemas.microsoft.com/office/drawing/2014/main" id="{BC18B77A-1E19-1948-856B-B35967C410A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D5FAF3-4C47-1D4F-A76F-DF19223D8BDB}" type="slidenum">
              <a:rPr lang="en-EC" smtClean="0"/>
              <a:pPr/>
              <a:t>‹#›</a:t>
            </a:fld>
            <a:endParaRPr lang="en-EC"/>
          </a:p>
        </p:txBody>
      </p:sp>
      <p:sp>
        <p:nvSpPr>
          <p:cNvPr id="10" name="Picture Placeholder 9">
            <a:extLst>
              <a:ext uri="{FF2B5EF4-FFF2-40B4-BE49-F238E27FC236}">
                <a16:creationId xmlns:a16="http://schemas.microsoft.com/office/drawing/2014/main" id="{B6417265-1768-4643-82F0-2DF93B8A9F5C}"/>
              </a:ext>
            </a:extLst>
          </p:cNvPr>
          <p:cNvSpPr>
            <a:spLocks noGrp="1"/>
          </p:cNvSpPr>
          <p:nvPr>
            <p:ph type="pic" sz="quarter" idx="13"/>
          </p:nvPr>
        </p:nvSpPr>
        <p:spPr>
          <a:xfrm>
            <a:off x="586409" y="1362075"/>
            <a:ext cx="5253037" cy="4814888"/>
          </a:xfrm>
        </p:spPr>
        <p:txBody>
          <a:bodyPr/>
          <a:lstStyle>
            <a:lvl1pPr>
              <a:defRPr>
                <a:latin typeface="Calibri" panose="020F0502020204030204" pitchFamily="34" charset="0"/>
                <a:cs typeface="Calibri" panose="020F0502020204030204" pitchFamily="34" charset="0"/>
              </a:defRPr>
            </a:lvl1pPr>
          </a:lstStyle>
          <a:p>
            <a:r>
              <a:rPr lang="en-US"/>
              <a:t>Click icon to add picture</a:t>
            </a:r>
            <a:endParaRPr lang="en-EC"/>
          </a:p>
        </p:txBody>
      </p:sp>
      <p:sp>
        <p:nvSpPr>
          <p:cNvPr id="8" name="Title 1">
            <a:extLst>
              <a:ext uri="{FF2B5EF4-FFF2-40B4-BE49-F238E27FC236}">
                <a16:creationId xmlns:a16="http://schemas.microsoft.com/office/drawing/2014/main" id="{1DF4894A-A86D-FB4B-BDEB-B9899FB5749C}"/>
              </a:ext>
            </a:extLst>
          </p:cNvPr>
          <p:cNvSpPr>
            <a:spLocks noGrp="1"/>
          </p:cNvSpPr>
          <p:nvPr>
            <p:ph type="title"/>
          </p:nvPr>
        </p:nvSpPr>
        <p:spPr>
          <a:xfrm>
            <a:off x="586410" y="117072"/>
            <a:ext cx="8928651" cy="74824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EC" dirty="0"/>
          </a:p>
        </p:txBody>
      </p:sp>
    </p:spTree>
    <p:extLst>
      <p:ext uri="{BB962C8B-B14F-4D97-AF65-F5344CB8AC3E}">
        <p14:creationId xmlns:p14="http://schemas.microsoft.com/office/powerpoint/2010/main" val="407192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93B42-06DA-7E48-8980-D4AA687322E2}"/>
              </a:ext>
            </a:extLst>
          </p:cNvPr>
          <p:cNvSpPr>
            <a:spLocks noGrp="1"/>
          </p:cNvSpPr>
          <p:nvPr>
            <p:ph type="title"/>
          </p:nvPr>
        </p:nvSpPr>
        <p:spPr>
          <a:xfrm>
            <a:off x="586409" y="117072"/>
            <a:ext cx="9596682" cy="748245"/>
          </a:xfrm>
          <a:prstGeom prst="rect">
            <a:avLst/>
          </a:prstGeom>
        </p:spPr>
        <p:txBody>
          <a:bodyPr vert="horz" lIns="91440" tIns="45720" rIns="91440" bIns="45720" rtlCol="0" anchor="ctr">
            <a:normAutofit/>
          </a:bodyPr>
          <a:lstStyle/>
          <a:p>
            <a:r>
              <a:rPr lang="en-US" dirty="0"/>
              <a:t>Click to edit Master title style</a:t>
            </a:r>
            <a:endParaRPr lang="en-EC" dirty="0"/>
          </a:p>
        </p:txBody>
      </p:sp>
      <p:sp>
        <p:nvSpPr>
          <p:cNvPr id="3" name="Text Placeholder 2">
            <a:extLst>
              <a:ext uri="{FF2B5EF4-FFF2-40B4-BE49-F238E27FC236}">
                <a16:creationId xmlns:a16="http://schemas.microsoft.com/office/drawing/2014/main" id="{8EA66598-CAF9-6144-B3D3-280C9E62A031}"/>
              </a:ext>
            </a:extLst>
          </p:cNvPr>
          <p:cNvSpPr>
            <a:spLocks noGrp="1"/>
          </p:cNvSpPr>
          <p:nvPr>
            <p:ph type="body" idx="1"/>
          </p:nvPr>
        </p:nvSpPr>
        <p:spPr>
          <a:xfrm>
            <a:off x="606287" y="1311965"/>
            <a:ext cx="10899914" cy="48649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dirty="0"/>
          </a:p>
        </p:txBody>
      </p:sp>
      <p:sp>
        <p:nvSpPr>
          <p:cNvPr id="4" name="Date Placeholder 3">
            <a:extLst>
              <a:ext uri="{FF2B5EF4-FFF2-40B4-BE49-F238E27FC236}">
                <a16:creationId xmlns:a16="http://schemas.microsoft.com/office/drawing/2014/main" id="{45597356-1720-0149-B28B-4CC552BB5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5EFFD-785E-AF4D-9A15-584501596729}" type="datetimeFigureOut">
              <a:rPr lang="en-EC" smtClean="0"/>
              <a:t>05/29/2023</a:t>
            </a:fld>
            <a:endParaRPr lang="en-EC"/>
          </a:p>
        </p:txBody>
      </p:sp>
      <p:sp>
        <p:nvSpPr>
          <p:cNvPr id="5" name="Footer Placeholder 4">
            <a:extLst>
              <a:ext uri="{FF2B5EF4-FFF2-40B4-BE49-F238E27FC236}">
                <a16:creationId xmlns:a16="http://schemas.microsoft.com/office/drawing/2014/main" id="{720AFE4D-39E1-A04A-942B-684517697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C"/>
          </a:p>
        </p:txBody>
      </p:sp>
      <p:sp>
        <p:nvSpPr>
          <p:cNvPr id="6" name="Slide Number Placeholder 5">
            <a:extLst>
              <a:ext uri="{FF2B5EF4-FFF2-40B4-BE49-F238E27FC236}">
                <a16:creationId xmlns:a16="http://schemas.microsoft.com/office/drawing/2014/main" id="{4AAE565E-DD75-FF49-8ED0-275D51D4E809}"/>
              </a:ext>
            </a:extLst>
          </p:cNvPr>
          <p:cNvSpPr>
            <a:spLocks noGrp="1"/>
          </p:cNvSpPr>
          <p:nvPr>
            <p:ph type="sldNum" sz="quarter" idx="4"/>
          </p:nvPr>
        </p:nvSpPr>
        <p:spPr>
          <a:xfrm>
            <a:off x="8610599" y="6356350"/>
            <a:ext cx="28956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5FAF3-4C47-1D4F-A76F-DF19223D8BDB}" type="slidenum">
              <a:rPr lang="en-EC" smtClean="0"/>
              <a:t>‹#›</a:t>
            </a:fld>
            <a:endParaRPr lang="en-EC"/>
          </a:p>
        </p:txBody>
      </p:sp>
      <p:sp>
        <p:nvSpPr>
          <p:cNvPr id="8" name="TextBox 7">
            <a:extLst>
              <a:ext uri="{FF2B5EF4-FFF2-40B4-BE49-F238E27FC236}">
                <a16:creationId xmlns:a16="http://schemas.microsoft.com/office/drawing/2014/main" id="{ABD95D82-0E93-B547-8288-793227A57E69}"/>
              </a:ext>
            </a:extLst>
          </p:cNvPr>
          <p:cNvSpPr txBox="1"/>
          <p:nvPr userDrawn="1"/>
        </p:nvSpPr>
        <p:spPr>
          <a:xfrm>
            <a:off x="12063845" y="2015836"/>
            <a:ext cx="0" cy="0"/>
          </a:xfrm>
          <a:prstGeom prst="rect">
            <a:avLst/>
          </a:prstGeom>
        </p:spPr>
        <p:txBody>
          <a:bodyPr vert="horz" wrap="none" lIns="91440" tIns="45720" rIns="91440" bIns="45720" rtlCol="0">
            <a:normAutofit fontScale="25000" lnSpcReduction="20000"/>
          </a:bodyPr>
          <a:lstStyle/>
          <a:p>
            <a:pPr algn="l"/>
            <a:endParaRPr lang="en-US" sz="3800" b="0" i="0">
              <a:solidFill>
                <a:schemeClr val="accent5"/>
              </a:solidFill>
              <a:latin typeface="Gill Sans Nova" panose="020B0602020104020203" pitchFamily="34" charset="0"/>
            </a:endParaRPr>
          </a:p>
        </p:txBody>
      </p:sp>
      <p:pic>
        <p:nvPicPr>
          <p:cNvPr id="11" name="Picture 10">
            <a:extLst>
              <a:ext uri="{FF2B5EF4-FFF2-40B4-BE49-F238E27FC236}">
                <a16:creationId xmlns:a16="http://schemas.microsoft.com/office/drawing/2014/main" id="{2E34433A-9A23-374A-A79F-183170294F64}"/>
              </a:ext>
            </a:extLst>
          </p:cNvPr>
          <p:cNvPicPr>
            <a:picLocks noChangeAspect="1"/>
          </p:cNvPicPr>
          <p:nvPr userDrawn="1"/>
        </p:nvPicPr>
        <p:blipFill>
          <a:blip r:embed="rId20"/>
          <a:stretch>
            <a:fillRect/>
          </a:stretch>
        </p:blipFill>
        <p:spPr>
          <a:xfrm>
            <a:off x="10506690" y="238509"/>
            <a:ext cx="1155700" cy="431800"/>
          </a:xfrm>
          <a:prstGeom prst="rect">
            <a:avLst/>
          </a:prstGeom>
        </p:spPr>
      </p:pic>
    </p:spTree>
    <p:extLst>
      <p:ext uri="{BB962C8B-B14F-4D97-AF65-F5344CB8AC3E}">
        <p14:creationId xmlns:p14="http://schemas.microsoft.com/office/powerpoint/2010/main" val="491156198"/>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71" r:id="rId3"/>
    <p:sldLayoutId id="2147483650" r:id="rId4"/>
    <p:sldLayoutId id="2147483670" r:id="rId5"/>
    <p:sldLayoutId id="2147483649" r:id="rId6"/>
    <p:sldLayoutId id="2147483666" r:id="rId7"/>
    <p:sldLayoutId id="2147483652" r:id="rId8"/>
    <p:sldLayoutId id="2147483664" r:id="rId9"/>
    <p:sldLayoutId id="2147483667" r:id="rId10"/>
    <p:sldLayoutId id="2147483668" r:id="rId11"/>
    <p:sldLayoutId id="2147483662" r:id="rId12"/>
    <p:sldLayoutId id="2147483651" r:id="rId13"/>
    <p:sldLayoutId id="2147483661" r:id="rId14"/>
    <p:sldLayoutId id="2147483669" r:id="rId15"/>
    <p:sldLayoutId id="2147483665" r:id="rId16"/>
    <p:sldLayoutId id="2147483653" r:id="rId17"/>
  </p:sldLayoutIdLst>
  <p:txStyles>
    <p:title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ctdatacollaborative.org/" TargetMode="Externa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hyperlink" Target="https://reliefweb.int/report/world/global-report-trafficking-persons-2020" TargetMode="External"/><Relationship Id="rId1" Type="http://schemas.openxmlformats.org/officeDocument/2006/relationships/slideLayout" Target="../slideLayouts/slideLayout7.xml"/><Relationship Id="rId6" Type="http://schemas.openxmlformats.org/officeDocument/2006/relationships/hyperlink" Target="https://www.ilo.org/global/publications/books/WCMS_575479/lang--en/index.htm" TargetMode="External"/><Relationship Id="rId5" Type="http://schemas.openxmlformats.org/officeDocument/2006/relationships/image" Target="../media/image32.png"/><Relationship Id="rId4" Type="http://schemas.openxmlformats.org/officeDocument/2006/relationships/hyperlink" Target="https://www.state.gov/wp-content/uploads/2020/06/2020-TIP-Report-Complete-062420-FINAL.pdf" TargetMode="External"/><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ate.gov/wp-content/uploads/2020/06/2020-TIP-Report-Complete-062420-FINAL.pdf"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www.state.gov/wp-content/uploads/2020/06/2020-TIP-Report-Complete-062420-FINAL.pdf"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state.gov/wp-content/uploads/2020/06/2020-TIP-Report-Complete-062420-FINAL.pdf"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publications.iom.int/system/files/addressing_human_trafficking_dec2015.pdf" TargetMode="Externa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hyperlink" Target="https://publications.iom.int/system/files/addressing_human_trafficking_dec2015.pdf" TargetMode="Externa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publications.iom.int/system/files/pdf/guidance-anti-trafficking.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humanitarianresponse.info/en/programme-cycle/spac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humanitarianresponse.info/en/programme-cycle/spac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reliefweb.int/sites/reliefweb.int/files/resources/Yemen_HNO_2021_Final.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reliefweb.int/sites/reliefweb.int/files/resources/south_sudan_2021_humanitarian_needs_overview.pdf" TargetMode="External"/><Relationship Id="rId7" Type="http://schemas.openxmlformats.org/officeDocument/2006/relationships/hyperlink" Target="https://www.iom.int/sites/default/files/rmrp_appeal_2020_v5.1_002.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s://reliefweb.int/sites/reliefweb.int/files/resources/2020%20Somalia%20Humanitarian%20Needs%20Overview.pdf" TargetMode="Externa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hyperlink" Target="https://reliefweb.int/sites/reliefweb.int/files/resources/RMRP%202021.pdf" TargetMode="External"/><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humanitarianresponse.info/sites/www.humanitarianresponse.info/files/documents/files/venezuela_hrp_2020_en_vf.pdf"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hyperlink" Target="https://reliefweb.int/sites/reliefweb.int/files/resources/jrp_2020_final_in-design_280220.2mb_0.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3.xml.rels><?xml version="1.0" encoding="UTF-8" standalone="yes"?>
<Relationships xmlns="http://schemas.openxmlformats.org/package/2006/relationships"><Relationship Id="rId3" Type="http://schemas.openxmlformats.org/officeDocument/2006/relationships/hyperlink" Target="https://publications.iom.int/books/lutte-contre-la-traite-dans-les-situations-durgence-guide-de-gestion-de-linformation"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publications.iom.int/system/files/pdf/counter-trafficking-in-emergencies-information-guide.pd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ecampus.iom.int/enrol/index.php?id=81"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www.unodc.org/elearning/en/courses/course-catalogue.html#I" TargetMode="Externa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hyperlink" Target="https://www.ilo.org/dyn/normlex/en/f?p=1000:12100:0::NO::P12100_ILO_CODE:C029" TargetMode="External"/><Relationship Id="rId13" Type="http://schemas.openxmlformats.org/officeDocument/2006/relationships/hyperlink" Target="https://www.unodc.org/documents/congress/background-information/Human_Trafficking/UNODC_2015_Issue_Paper_Exploitation.pdf" TargetMode="External"/><Relationship Id="rId3" Type="http://schemas.openxmlformats.org/officeDocument/2006/relationships/hyperlink" Target="https://www.unodc.org/documents/human-trafficking/2012_UNODC_Toolkit_to_Combat_Trafficking_in_Persons_3rd_edition.pdf" TargetMode="External"/><Relationship Id="rId7" Type="http://schemas.openxmlformats.org/officeDocument/2006/relationships/hyperlink" Target="https://www.ilo.org/global/topics/forced-labour/publications/WCMS_321414/lang--en/index.htm" TargetMode="External"/><Relationship Id="rId12" Type="http://schemas.openxmlformats.org/officeDocument/2006/relationships/hyperlink" Target="https://www.ohchr.org/Documents/Publications/FS36_en.pdf"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unodc.org/documents/human-trafficking/ICAT/19-10800_ICAT_Issue_Brief_8_Ebook.pdf" TargetMode="External"/><Relationship Id="rId11" Type="http://schemas.openxmlformats.org/officeDocument/2006/relationships/hyperlink" Target="https://www.ohchr.org/en/professionalinterest/pages/protocoltraffickinginpersons.aspx" TargetMode="External"/><Relationship Id="rId5" Type="http://schemas.openxmlformats.org/officeDocument/2006/relationships/hyperlink" Target="https://icat.network/sites/default/files/publications/documents/UNODC-IB-01-draft4.pdf" TargetMode="External"/><Relationship Id="rId15" Type="http://schemas.openxmlformats.org/officeDocument/2006/relationships/hyperlink" Target="https://www.unodc.org/documents/data-and-analysis/tip/2021/GLOTiP_2020_15jan_web.pdf" TargetMode="External"/><Relationship Id="rId10" Type="http://schemas.openxmlformats.org/officeDocument/2006/relationships/hyperlink" Target="https://www.ilo.org/wcmsp5/groups/public/@dgreports/@dcomm/documents/publication/wcms_575479.pdf" TargetMode="External"/><Relationship Id="rId4" Type="http://schemas.openxmlformats.org/officeDocument/2006/relationships/hyperlink" Target="https://www.unodc.org/documents/human-trafficking/ICAT/ICAT_Policy_Paper_1_The_International_Legal_Instruments.pdf" TargetMode="External"/><Relationship Id="rId9" Type="http://schemas.openxmlformats.org/officeDocument/2006/relationships/hyperlink" Target="https://www.ilo.org/dyn/normlex/en/f?p=1000:12100:0::NO::P12100_ILO_CODE:C105" TargetMode="External"/><Relationship Id="rId14" Type="http://schemas.openxmlformats.org/officeDocument/2006/relationships/hyperlink" Target="https://www.unodc.org/documents/human-trafficking/2018/Issue_Paper_International_Definition_TIP.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unodc.org/documents/human-trafficking/2018/17-08776_ebook-Countering_Trafficking_in_Persons_in_Conflict_Situations.pdf" TargetMode="External"/><Relationship Id="rId3" Type="http://schemas.openxmlformats.org/officeDocument/2006/relationships/hyperlink" Target="https://publications.iom.int/books/introductory-guide-anti-trafficking-action-internal-displacement-contexts-2020" TargetMode="External"/><Relationship Id="rId7" Type="http://schemas.openxmlformats.org/officeDocument/2006/relationships/hyperlink" Target="https://www.unhcr.org/publications/legal/443b626b2/guidelines-international-protection-7-application-article-1a2-1951-convention.html"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d1r4g0yjvcc7lx.cloudfront.net/uploads/UN-trafficking-in-conflict-WEB.pdf" TargetMode="External"/><Relationship Id="rId5" Type="http://schemas.openxmlformats.org/officeDocument/2006/relationships/hyperlink" Target="https://publications.iom.int/system/files/addressing_human_trafficking_dec2015.pdf" TargetMode="External"/><Relationship Id="rId4" Type="http://schemas.openxmlformats.org/officeDocument/2006/relationships/hyperlink" Target="https://icat.network/sites/default/files/publications/documents/ICAT-IB-03-V.2.pdf" TargetMode="External"/><Relationship Id="rId9" Type="http://schemas.openxmlformats.org/officeDocument/2006/relationships/hyperlink" Target="https://www.unodc.org/documents/data-and-analysis/glotip/2018/GloTIP2018_BOOKLET_2_Conflict.pdf"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mailto:CTiEHQ@iom.int"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publications.iom.int/books/countertrafficking-emergencies-information-management-guide"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91F60A-3B66-554D-A079-F605E81C906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5" y="0"/>
            <a:ext cx="12181170" cy="6857999"/>
          </a:xfrm>
        </p:spPr>
      </p:pic>
      <p:sp>
        <p:nvSpPr>
          <p:cNvPr id="3" name="Title 2">
            <a:extLst>
              <a:ext uri="{FF2B5EF4-FFF2-40B4-BE49-F238E27FC236}">
                <a16:creationId xmlns:a16="http://schemas.microsoft.com/office/drawing/2014/main" id="{11135E4F-16BC-AA4A-BBB9-081301F65042}"/>
              </a:ext>
            </a:extLst>
          </p:cNvPr>
          <p:cNvSpPr>
            <a:spLocks noGrp="1"/>
          </p:cNvSpPr>
          <p:nvPr>
            <p:ph type="ctrTitle"/>
          </p:nvPr>
        </p:nvSpPr>
        <p:spPr>
          <a:xfrm>
            <a:off x="6714297" y="405599"/>
            <a:ext cx="5221279" cy="5976347"/>
          </a:xfrm>
        </p:spPr>
        <p:txBody>
          <a:bodyPr anchor="ctr">
            <a:noAutofit/>
          </a:bodyPr>
          <a:lstStyle/>
          <a:p>
            <a:pPr algn="r"/>
            <a:r>
              <a:rPr lang="fr-FR" sz="2800" b="1" dirty="0"/>
              <a:t>INTRODUCTION TO COUNTER-TRAFFICKING IN EMERGENCIES INFORMATION MANAGEMENT </a:t>
            </a:r>
            <a:br>
              <a:rPr lang="fr-FR" sz="2400" b="1" dirty="0"/>
            </a:br>
            <a:br>
              <a:rPr lang="fr-FR" sz="2400" b="1" dirty="0"/>
            </a:br>
            <a:br>
              <a:rPr lang="fr-FR" sz="2400" b="1" dirty="0"/>
            </a:br>
            <a:br>
              <a:rPr lang="fr-FR" sz="3200" b="1" dirty="0"/>
            </a:br>
            <a:r>
              <a:rPr lang="fr-FR" sz="6000" b="1" dirty="0">
                <a:solidFill>
                  <a:schemeClr val="accent5"/>
                </a:solidFill>
              </a:rPr>
              <a:t>SESSION 1</a:t>
            </a:r>
            <a:br>
              <a:rPr lang="fr-FR" sz="6000" b="1" dirty="0">
                <a:solidFill>
                  <a:schemeClr val="accent5"/>
                </a:solidFill>
              </a:rPr>
            </a:br>
            <a:r>
              <a:rPr lang="fr-FR" sz="3200" b="1" dirty="0">
                <a:solidFill>
                  <a:schemeClr val="accent5"/>
                </a:solidFill>
              </a:rPr>
              <a:t>TRAFFICKING IN PERSONS in EMERGENCIES and ROLE of INFORMATION MANAGEMENT</a:t>
            </a:r>
            <a:endParaRPr lang="fr-FR" sz="4200" b="1" dirty="0">
              <a:solidFill>
                <a:schemeClr val="accent5"/>
              </a:solidFill>
            </a:endParaRPr>
          </a:p>
        </p:txBody>
      </p:sp>
      <p:sp>
        <p:nvSpPr>
          <p:cNvPr id="5" name="Content Placeholder 4">
            <a:extLst>
              <a:ext uri="{FF2B5EF4-FFF2-40B4-BE49-F238E27FC236}">
                <a16:creationId xmlns:a16="http://schemas.microsoft.com/office/drawing/2014/main" id="{D6941EAA-F32F-2C4A-94B3-C5A13B62A553}"/>
              </a:ext>
            </a:extLst>
          </p:cNvPr>
          <p:cNvSpPr>
            <a:spLocks noGrp="1"/>
          </p:cNvSpPr>
          <p:nvPr>
            <p:ph sz="quarter" idx="16"/>
          </p:nvPr>
        </p:nvSpPr>
        <p:spPr>
          <a:xfrm>
            <a:off x="378660" y="4845216"/>
            <a:ext cx="5717340" cy="496041"/>
          </a:xfrm>
        </p:spPr>
        <p:txBody>
          <a:bodyPr>
            <a:normAutofit fontScale="92500"/>
          </a:bodyPr>
          <a:lstStyle/>
          <a:p>
            <a:pPr algn="l"/>
            <a:r>
              <a:rPr lang="fr-FR" b="1" dirty="0"/>
              <a:t>International </a:t>
            </a:r>
            <a:r>
              <a:rPr lang="fr-FR" b="1" dirty="0" err="1"/>
              <a:t>Organization</a:t>
            </a:r>
            <a:r>
              <a:rPr lang="fr-FR" b="1" dirty="0"/>
              <a:t> for Migration</a:t>
            </a:r>
          </a:p>
        </p:txBody>
      </p:sp>
      <p:sp>
        <p:nvSpPr>
          <p:cNvPr id="7" name="Content Placeholder 6">
            <a:extLst>
              <a:ext uri="{FF2B5EF4-FFF2-40B4-BE49-F238E27FC236}">
                <a16:creationId xmlns:a16="http://schemas.microsoft.com/office/drawing/2014/main" id="{332FE985-3F74-9F4D-AE0E-25F6B5F6ABDC}"/>
              </a:ext>
            </a:extLst>
          </p:cNvPr>
          <p:cNvSpPr>
            <a:spLocks noGrp="1"/>
          </p:cNvSpPr>
          <p:nvPr>
            <p:ph sz="quarter" idx="18"/>
          </p:nvPr>
        </p:nvSpPr>
        <p:spPr>
          <a:xfrm>
            <a:off x="378660" y="5759616"/>
            <a:ext cx="5221279" cy="365125"/>
          </a:xfrm>
        </p:spPr>
        <p:txBody>
          <a:bodyPr/>
          <a:lstStyle/>
          <a:p>
            <a:pPr algn="l"/>
            <a:r>
              <a:rPr lang="fr-FR"/>
              <a:t>Benedetta Cordaro</a:t>
            </a:r>
          </a:p>
        </p:txBody>
      </p:sp>
      <p:pic>
        <p:nvPicPr>
          <p:cNvPr id="10" name="Picture 9">
            <a:extLst>
              <a:ext uri="{FF2B5EF4-FFF2-40B4-BE49-F238E27FC236}">
                <a16:creationId xmlns:a16="http://schemas.microsoft.com/office/drawing/2014/main" id="{ACC747CF-C34E-E946-8235-C1EB6A7F60D4}"/>
              </a:ext>
            </a:extLst>
          </p:cNvPr>
          <p:cNvPicPr>
            <a:picLocks noChangeAspect="1"/>
          </p:cNvPicPr>
          <p:nvPr/>
        </p:nvPicPr>
        <p:blipFill>
          <a:blip r:embed="rId4"/>
          <a:srcRect/>
          <a:stretch/>
        </p:blipFill>
        <p:spPr>
          <a:xfrm>
            <a:off x="392873" y="420908"/>
            <a:ext cx="1927270" cy="7333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721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5414" y="0"/>
            <a:ext cx="12181170" cy="6857999"/>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353260" y="2705100"/>
            <a:ext cx="9070141" cy="1460500"/>
          </a:xfrm>
        </p:spPr>
        <p:txBody>
          <a:bodyPr>
            <a:normAutofit fontScale="90000"/>
          </a:bodyPr>
          <a:lstStyle/>
          <a:p>
            <a:r>
              <a:rPr lang="es-ES_tradnl" b="1" dirty="0">
                <a:solidFill>
                  <a:schemeClr val="bg1"/>
                </a:solidFill>
              </a:rPr>
              <a:t>2. </a:t>
            </a:r>
            <a:r>
              <a:rPr lang="es-ES_tradnl" b="1" dirty="0" err="1">
                <a:solidFill>
                  <a:schemeClr val="bg1"/>
                </a:solidFill>
              </a:rPr>
              <a:t>Definition</a:t>
            </a:r>
            <a:r>
              <a:rPr lang="es-ES_tradnl" b="1" dirty="0">
                <a:solidFill>
                  <a:schemeClr val="bg1"/>
                </a:solidFill>
              </a:rPr>
              <a:t> of </a:t>
            </a:r>
            <a:r>
              <a:rPr lang="es-ES_tradnl" b="1" dirty="0" err="1">
                <a:solidFill>
                  <a:schemeClr val="bg1"/>
                </a:solidFill>
              </a:rPr>
              <a:t>trafficking</a:t>
            </a:r>
            <a:r>
              <a:rPr lang="es-ES_tradnl" b="1" dirty="0">
                <a:solidFill>
                  <a:schemeClr val="bg1"/>
                </a:solidFill>
              </a:rPr>
              <a:t> in </a:t>
            </a:r>
            <a:r>
              <a:rPr lang="es-ES_tradnl" b="1" dirty="0" err="1">
                <a:solidFill>
                  <a:schemeClr val="bg1"/>
                </a:solidFill>
              </a:rPr>
              <a:t>persons</a:t>
            </a:r>
            <a:endParaRPr lang="es-ES_tradnl" b="1" dirty="0">
              <a:solidFill>
                <a:schemeClr val="bg1"/>
              </a:solidFill>
            </a:endParaRPr>
          </a:p>
        </p:txBody>
      </p:sp>
      <p:pic>
        <p:nvPicPr>
          <p:cNvPr id="6" name="Picture 5">
            <a:extLst>
              <a:ext uri="{FF2B5EF4-FFF2-40B4-BE49-F238E27FC236}">
                <a16:creationId xmlns:a16="http://schemas.microsoft.com/office/drawing/2014/main" id="{0AC2DF54-3163-B545-9C8C-9ED1CC39D660}"/>
              </a:ext>
            </a:extLst>
          </p:cNvPr>
          <p:cNvPicPr>
            <a:picLocks noChangeAspect="1"/>
          </p:cNvPicPr>
          <p:nvPr/>
        </p:nvPicPr>
        <p:blipFill>
          <a:blip r:embed="rId3"/>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233220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5" name="Content Placeholder 4">
            <a:extLst>
              <a:ext uri="{FF2B5EF4-FFF2-40B4-BE49-F238E27FC236}">
                <a16:creationId xmlns:a16="http://schemas.microsoft.com/office/drawing/2014/main" id="{0F6B464C-2135-D448-AD06-01D07356BE31}"/>
              </a:ext>
            </a:extLst>
          </p:cNvPr>
          <p:cNvSpPr>
            <a:spLocks noGrp="1"/>
          </p:cNvSpPr>
          <p:nvPr>
            <p:ph sz="quarter" idx="17"/>
          </p:nvPr>
        </p:nvSpPr>
        <p:spPr>
          <a:xfrm>
            <a:off x="586410" y="1194875"/>
            <a:ext cx="6543439" cy="3636617"/>
          </a:xfrm>
        </p:spPr>
        <p:txBody>
          <a:bodyPr/>
          <a:lstStyle/>
          <a:p>
            <a:pPr algn="just">
              <a:lnSpc>
                <a:spcPct val="100000"/>
              </a:lnSpc>
            </a:pP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Trafficking</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in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persons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is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defined</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as "the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recruitment</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transportation,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transfer</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harbouring</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or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receipt</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persons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by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means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the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threat</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or use of force or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other</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forms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coercion</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abduction,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fraud</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deception</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the abuse of power or of a position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vulnerability</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or of the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giving</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or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receiving</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payments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or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benefits</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to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achieve</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the consent of a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person</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having</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control over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another</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person</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for the </a:t>
            </a:r>
            <a:r>
              <a:rPr lang="fr-FR" sz="2000" i="1" dirty="0" err="1">
                <a:solidFill>
                  <a:schemeClr val="tx1">
                    <a:lumMod val="95000"/>
                    <a:lumOff val="5000"/>
                  </a:schemeClr>
                </a:solidFill>
                <a:latin typeface="Calibri Light" panose="020F0302020204030204" pitchFamily="34" charset="0"/>
                <a:cs typeface="Calibri Light" panose="020F0302020204030204" pitchFamily="34" charset="0"/>
              </a:rPr>
              <a:t>purpose</a:t>
            </a:r>
            <a:r>
              <a:rPr lang="fr-FR" sz="2000" i="1" dirty="0">
                <a:solidFill>
                  <a:schemeClr val="tx1">
                    <a:lumMod val="95000"/>
                    <a:lumOff val="5000"/>
                  </a:schemeClr>
                </a:solidFill>
                <a:latin typeface="Calibri Light" panose="020F0302020204030204" pitchFamily="34" charset="0"/>
                <a:cs typeface="Calibri Light" panose="020F0302020204030204" pitchFamily="34" charset="0"/>
              </a:rPr>
              <a:t> of exploitation. »</a:t>
            </a:r>
          </a:p>
        </p:txBody>
      </p:sp>
      <p:sp>
        <p:nvSpPr>
          <p:cNvPr id="9" name="TextBox 8">
            <a:extLst>
              <a:ext uri="{FF2B5EF4-FFF2-40B4-BE49-F238E27FC236}">
                <a16:creationId xmlns:a16="http://schemas.microsoft.com/office/drawing/2014/main" id="{CFC14A99-6AB3-AA48-BC50-47A7FA57FFD9}"/>
              </a:ext>
            </a:extLst>
          </p:cNvPr>
          <p:cNvSpPr txBox="1"/>
          <p:nvPr/>
        </p:nvSpPr>
        <p:spPr>
          <a:xfrm>
            <a:off x="586410" y="5161050"/>
            <a:ext cx="6543439" cy="1462172"/>
          </a:xfrm>
          <a:prstGeom prst="rect">
            <a:avLst/>
          </a:prstGeom>
        </p:spPr>
        <p:txBody>
          <a:bodyPr vert="horz" wrap="square" lIns="91440" tIns="45720" rIns="91440" bIns="45720" rtlCol="0">
            <a:noAutofit/>
          </a:bodyPr>
          <a:lstStyle/>
          <a:p>
            <a:pPr algn="just"/>
            <a:r>
              <a:rPr lang="es-ES" sz="1600" b="1" dirty="0">
                <a:solidFill>
                  <a:schemeClr val="tx1">
                    <a:lumMod val="95000"/>
                    <a:lumOff val="5000"/>
                  </a:schemeClr>
                </a:solidFill>
              </a:rPr>
              <a:t>UN </a:t>
            </a:r>
            <a:r>
              <a:rPr lang="es-ES" sz="1600" b="1" dirty="0" err="1">
                <a:solidFill>
                  <a:schemeClr val="tx1">
                    <a:lumMod val="95000"/>
                    <a:lumOff val="5000"/>
                  </a:schemeClr>
                </a:solidFill>
              </a:rPr>
              <a:t>Protocol</a:t>
            </a:r>
            <a:r>
              <a:rPr lang="es-ES" sz="1600" b="1" dirty="0">
                <a:solidFill>
                  <a:schemeClr val="tx1">
                    <a:lumMod val="95000"/>
                    <a:lumOff val="5000"/>
                  </a:schemeClr>
                </a:solidFill>
              </a:rPr>
              <a:t> to </a:t>
            </a:r>
            <a:r>
              <a:rPr lang="es-ES" sz="1600" b="1" dirty="0" err="1">
                <a:solidFill>
                  <a:schemeClr val="tx1">
                    <a:lumMod val="95000"/>
                    <a:lumOff val="5000"/>
                  </a:schemeClr>
                </a:solidFill>
              </a:rPr>
              <a:t>Prevent</a:t>
            </a:r>
            <a:r>
              <a:rPr lang="es-ES" sz="1600" b="1" dirty="0">
                <a:solidFill>
                  <a:schemeClr val="tx1">
                    <a:lumMod val="95000"/>
                    <a:lumOff val="5000"/>
                  </a:schemeClr>
                </a:solidFill>
              </a:rPr>
              <a:t>, </a:t>
            </a:r>
            <a:r>
              <a:rPr lang="es-ES" sz="1600" b="1" dirty="0" err="1">
                <a:solidFill>
                  <a:schemeClr val="tx1">
                    <a:lumMod val="95000"/>
                    <a:lumOff val="5000"/>
                  </a:schemeClr>
                </a:solidFill>
              </a:rPr>
              <a:t>Suppress</a:t>
            </a:r>
            <a:r>
              <a:rPr lang="es-ES" sz="1600" b="1" dirty="0">
                <a:solidFill>
                  <a:schemeClr val="tx1">
                    <a:lumMod val="95000"/>
                    <a:lumOff val="5000"/>
                  </a:schemeClr>
                </a:solidFill>
              </a:rPr>
              <a:t> and </a:t>
            </a:r>
            <a:r>
              <a:rPr lang="es-ES" sz="1600" b="1" dirty="0" err="1">
                <a:solidFill>
                  <a:schemeClr val="tx1">
                    <a:lumMod val="95000"/>
                    <a:lumOff val="5000"/>
                  </a:schemeClr>
                </a:solidFill>
              </a:rPr>
              <a:t>Punish</a:t>
            </a:r>
            <a:r>
              <a:rPr lang="es-ES" sz="1600" b="1" dirty="0">
                <a:solidFill>
                  <a:schemeClr val="tx1">
                    <a:lumMod val="95000"/>
                    <a:lumOff val="5000"/>
                  </a:schemeClr>
                </a:solidFill>
              </a:rPr>
              <a:t> </a:t>
            </a:r>
            <a:r>
              <a:rPr lang="es-ES" sz="1600" b="1" dirty="0" err="1">
                <a:solidFill>
                  <a:schemeClr val="tx1">
                    <a:lumMod val="95000"/>
                    <a:lumOff val="5000"/>
                  </a:schemeClr>
                </a:solidFill>
              </a:rPr>
              <a:t>Trafficking</a:t>
            </a:r>
            <a:r>
              <a:rPr lang="es-ES" sz="1600" b="1" dirty="0">
                <a:solidFill>
                  <a:schemeClr val="tx1">
                    <a:lumMod val="95000"/>
                    <a:lumOff val="5000"/>
                  </a:schemeClr>
                </a:solidFill>
              </a:rPr>
              <a:t> in </a:t>
            </a:r>
            <a:r>
              <a:rPr lang="es-ES" sz="1600" b="1" dirty="0" err="1">
                <a:solidFill>
                  <a:schemeClr val="tx1">
                    <a:lumMod val="95000"/>
                    <a:lumOff val="5000"/>
                  </a:schemeClr>
                </a:solidFill>
              </a:rPr>
              <a:t>Persons</a:t>
            </a:r>
            <a:r>
              <a:rPr lang="es-ES" sz="1600" b="1" dirty="0">
                <a:solidFill>
                  <a:schemeClr val="tx1">
                    <a:lumMod val="95000"/>
                    <a:lumOff val="5000"/>
                  </a:schemeClr>
                </a:solidFill>
              </a:rPr>
              <a:t> </a:t>
            </a:r>
            <a:r>
              <a:rPr lang="es-ES" sz="1600" b="1" dirty="0" err="1">
                <a:solidFill>
                  <a:schemeClr val="tx1">
                    <a:lumMod val="95000"/>
                    <a:lumOff val="5000"/>
                  </a:schemeClr>
                </a:solidFill>
              </a:rPr>
              <a:t>Especially</a:t>
            </a:r>
            <a:r>
              <a:rPr lang="es-ES" sz="1600" b="1" dirty="0">
                <a:solidFill>
                  <a:schemeClr val="tx1">
                    <a:lumMod val="95000"/>
                    <a:lumOff val="5000"/>
                  </a:schemeClr>
                </a:solidFill>
              </a:rPr>
              <a:t> </a:t>
            </a:r>
            <a:r>
              <a:rPr lang="es-ES" sz="1600" b="1" dirty="0" err="1">
                <a:solidFill>
                  <a:schemeClr val="tx1">
                    <a:lumMod val="95000"/>
                    <a:lumOff val="5000"/>
                  </a:schemeClr>
                </a:solidFill>
              </a:rPr>
              <a:t>Women</a:t>
            </a:r>
            <a:r>
              <a:rPr lang="es-ES" sz="1600" b="1" dirty="0">
                <a:solidFill>
                  <a:schemeClr val="tx1">
                    <a:lumMod val="95000"/>
                    <a:lumOff val="5000"/>
                  </a:schemeClr>
                </a:solidFill>
              </a:rPr>
              <a:t> and </a:t>
            </a:r>
            <a:r>
              <a:rPr lang="es-ES" sz="1600" b="1" dirty="0" err="1">
                <a:solidFill>
                  <a:schemeClr val="tx1">
                    <a:lumMod val="95000"/>
                    <a:lumOff val="5000"/>
                  </a:schemeClr>
                </a:solidFill>
              </a:rPr>
              <a:t>Children</a:t>
            </a:r>
            <a:r>
              <a:rPr lang="es-ES" sz="1600" b="1" dirty="0">
                <a:solidFill>
                  <a:schemeClr val="tx1">
                    <a:lumMod val="95000"/>
                    <a:lumOff val="5000"/>
                  </a:schemeClr>
                </a:solidFill>
              </a:rPr>
              <a:t>, </a:t>
            </a:r>
            <a:r>
              <a:rPr lang="es-ES" sz="1600" dirty="0" err="1">
                <a:solidFill>
                  <a:schemeClr val="tx1">
                    <a:lumMod val="95000"/>
                    <a:lumOff val="5000"/>
                  </a:schemeClr>
                </a:solidFill>
              </a:rPr>
              <a:t>otherwise</a:t>
            </a:r>
            <a:r>
              <a:rPr lang="es-ES" sz="1600" dirty="0">
                <a:solidFill>
                  <a:schemeClr val="tx1">
                    <a:lumMod val="95000"/>
                    <a:lumOff val="5000"/>
                  </a:schemeClr>
                </a:solidFill>
              </a:rPr>
              <a:t> </a:t>
            </a:r>
            <a:r>
              <a:rPr lang="es-ES" sz="1600" dirty="0" err="1">
                <a:solidFill>
                  <a:schemeClr val="tx1">
                    <a:lumMod val="95000"/>
                    <a:lumOff val="5000"/>
                  </a:schemeClr>
                </a:solidFill>
              </a:rPr>
              <a:t>known</a:t>
            </a:r>
            <a:r>
              <a:rPr lang="es-ES" sz="1600" dirty="0">
                <a:solidFill>
                  <a:schemeClr val="tx1">
                    <a:lumMod val="95000"/>
                    <a:lumOff val="5000"/>
                  </a:schemeClr>
                </a:solidFill>
              </a:rPr>
              <a:t> as Palermo </a:t>
            </a:r>
            <a:r>
              <a:rPr lang="es-ES" sz="1600" dirty="0" err="1">
                <a:solidFill>
                  <a:schemeClr val="tx1">
                    <a:lumMod val="95000"/>
                    <a:lumOff val="5000"/>
                  </a:schemeClr>
                </a:solidFill>
              </a:rPr>
              <a:t>Protocol</a:t>
            </a:r>
            <a:r>
              <a:rPr lang="es-ES" sz="1600" dirty="0">
                <a:solidFill>
                  <a:schemeClr val="tx1">
                    <a:lumMod val="95000"/>
                    <a:lumOff val="5000"/>
                  </a:schemeClr>
                </a:solidFill>
              </a:rPr>
              <a:t> (2000)</a:t>
            </a:r>
          </a:p>
        </p:txBody>
      </p:sp>
      <p:pic>
        <p:nvPicPr>
          <p:cNvPr id="20" name="Picture 19">
            <a:extLst>
              <a:ext uri="{FF2B5EF4-FFF2-40B4-BE49-F238E27FC236}">
                <a16:creationId xmlns:a16="http://schemas.microsoft.com/office/drawing/2014/main" id="{C87FE619-B219-6A4A-A0DA-BAF9CE6490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62334" y="919953"/>
            <a:ext cx="4629665" cy="5937007"/>
          </a:xfrm>
          <a:prstGeom prst="rect">
            <a:avLst/>
          </a:prstGeom>
        </p:spPr>
      </p:pic>
    </p:spTree>
    <p:extLst>
      <p:ext uri="{BB962C8B-B14F-4D97-AF65-F5344CB8AC3E}">
        <p14:creationId xmlns:p14="http://schemas.microsoft.com/office/powerpoint/2010/main" val="311127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E5079-5C04-514C-80B1-AFB99891969B}"/>
              </a:ext>
            </a:extLst>
          </p:cNvPr>
          <p:cNvSpPr>
            <a:spLocks noGrp="1"/>
          </p:cNvSpPr>
          <p:nvPr>
            <p:ph type="title"/>
          </p:nvPr>
        </p:nvSpPr>
        <p:spPr/>
        <p:txBody>
          <a:bodyPr/>
          <a:lstStyle/>
          <a:p>
            <a:r>
              <a:rPr lang="es-ES_tradnl" dirty="0"/>
              <a:t>2. </a:t>
            </a:r>
            <a:r>
              <a:rPr lang="es-ES_tradnl" dirty="0" err="1"/>
              <a:t>Definition</a:t>
            </a:r>
            <a:r>
              <a:rPr lang="es-ES_tradnl" dirty="0"/>
              <a:t> of </a:t>
            </a:r>
            <a:r>
              <a:rPr lang="es-ES_tradnl" dirty="0" err="1"/>
              <a:t>trafficking</a:t>
            </a:r>
            <a:r>
              <a:rPr lang="es-ES_tradnl" dirty="0"/>
              <a:t> in </a:t>
            </a:r>
            <a:r>
              <a:rPr lang="es-ES_tradnl" dirty="0" err="1"/>
              <a:t>persons</a:t>
            </a:r>
            <a:endParaRPr lang="es-ES_tradnl" dirty="0"/>
          </a:p>
        </p:txBody>
      </p:sp>
      <p:grpSp>
        <p:nvGrpSpPr>
          <p:cNvPr id="2" name="Group 1">
            <a:extLst>
              <a:ext uri="{FF2B5EF4-FFF2-40B4-BE49-F238E27FC236}">
                <a16:creationId xmlns:a16="http://schemas.microsoft.com/office/drawing/2014/main" id="{ED1FB52F-2DAB-7848-A1E7-9220B99C56C5}"/>
              </a:ext>
            </a:extLst>
          </p:cNvPr>
          <p:cNvGrpSpPr/>
          <p:nvPr/>
        </p:nvGrpSpPr>
        <p:grpSpPr>
          <a:xfrm>
            <a:off x="1180378" y="1315844"/>
            <a:ext cx="10051428" cy="4906391"/>
            <a:chOff x="1180378" y="1315844"/>
            <a:chExt cx="10051428" cy="4906391"/>
          </a:xfrm>
        </p:grpSpPr>
        <p:grpSp>
          <p:nvGrpSpPr>
            <p:cNvPr id="4" name="Group 3">
              <a:extLst>
                <a:ext uri="{FF2B5EF4-FFF2-40B4-BE49-F238E27FC236}">
                  <a16:creationId xmlns:a16="http://schemas.microsoft.com/office/drawing/2014/main" id="{57B6389F-7AF3-D04F-B28C-7910FC2B86E5}"/>
                </a:ext>
              </a:extLst>
            </p:cNvPr>
            <p:cNvGrpSpPr/>
            <p:nvPr/>
          </p:nvGrpSpPr>
          <p:grpSpPr>
            <a:xfrm>
              <a:off x="1180378" y="1315844"/>
              <a:ext cx="7862054" cy="4906391"/>
              <a:chOff x="1693334" y="1687039"/>
              <a:chExt cx="6927740" cy="4323323"/>
            </a:xfrm>
          </p:grpSpPr>
          <p:sp>
            <p:nvSpPr>
              <p:cNvPr id="6" name="Rounded Rectangle 5">
                <a:extLst>
                  <a:ext uri="{FF2B5EF4-FFF2-40B4-BE49-F238E27FC236}">
                    <a16:creationId xmlns:a16="http://schemas.microsoft.com/office/drawing/2014/main" id="{5B0719AE-6701-A74E-B15D-6B7F7BDBFF45}"/>
                  </a:ext>
                </a:extLst>
              </p:cNvPr>
              <p:cNvSpPr/>
              <p:nvPr/>
            </p:nvSpPr>
            <p:spPr>
              <a:xfrm>
                <a:off x="1693334" y="1687039"/>
                <a:ext cx="1837266" cy="43027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ACT</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what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7" name="Rounded Rectangle 6">
                <a:extLst>
                  <a:ext uri="{FF2B5EF4-FFF2-40B4-BE49-F238E27FC236}">
                    <a16:creationId xmlns:a16="http://schemas.microsoft.com/office/drawing/2014/main" id="{D71EFB25-2B1F-804A-816C-9126B483C05E}"/>
                  </a:ext>
                </a:extLst>
              </p:cNvPr>
              <p:cNvSpPr/>
              <p:nvPr/>
            </p:nvSpPr>
            <p:spPr>
              <a:xfrm>
                <a:off x="3981340" y="1687039"/>
                <a:ext cx="1837266" cy="4302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MEANS</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how</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8" name="Rounded Rectangle 7">
                <a:extLst>
                  <a:ext uri="{FF2B5EF4-FFF2-40B4-BE49-F238E27FC236}">
                    <a16:creationId xmlns:a16="http://schemas.microsoft.com/office/drawing/2014/main" id="{6580FB73-AEDA-D241-A423-CA4F2DDFF458}"/>
                  </a:ext>
                </a:extLst>
              </p:cNvPr>
              <p:cNvSpPr/>
              <p:nvPr/>
            </p:nvSpPr>
            <p:spPr>
              <a:xfrm>
                <a:off x="6269346" y="1687039"/>
                <a:ext cx="1837266" cy="43027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PURPOSE</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why</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9" name="TextBox 8">
                <a:extLst>
                  <a:ext uri="{FF2B5EF4-FFF2-40B4-BE49-F238E27FC236}">
                    <a16:creationId xmlns:a16="http://schemas.microsoft.com/office/drawing/2014/main" id="{677207A8-C43F-0145-A1BF-3836CBF54E1B}"/>
                  </a:ext>
                </a:extLst>
              </p:cNvPr>
              <p:cNvSpPr txBox="1"/>
              <p:nvPr/>
            </p:nvSpPr>
            <p:spPr>
              <a:xfrm>
                <a:off x="8036874"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DCE4D002-833E-D549-80E8-1BD73CC04FF9}"/>
                  </a:ext>
                </a:extLst>
              </p:cNvPr>
              <p:cNvSpPr txBox="1"/>
              <p:nvPr/>
            </p:nvSpPr>
            <p:spPr>
              <a:xfrm>
                <a:off x="5776275"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D905CDDD-B83A-1C4E-AA24-43DE0EEC01CA}"/>
                  </a:ext>
                </a:extLst>
              </p:cNvPr>
              <p:cNvSpPr txBox="1"/>
              <p:nvPr/>
            </p:nvSpPr>
            <p:spPr>
              <a:xfrm>
                <a:off x="3473341"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2" name="Rounded Rectangle 11">
                <a:extLst>
                  <a:ext uri="{FF2B5EF4-FFF2-40B4-BE49-F238E27FC236}">
                    <a16:creationId xmlns:a16="http://schemas.microsoft.com/office/drawing/2014/main" id="{DA090371-290E-0247-B23C-1C8C1680BE41}"/>
                  </a:ext>
                </a:extLst>
              </p:cNvPr>
              <p:cNvSpPr/>
              <p:nvPr/>
            </p:nvSpPr>
            <p:spPr>
              <a:xfrm>
                <a:off x="1693334" y="2209800"/>
                <a:ext cx="1837266" cy="380056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Harbouring</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Reception</a:t>
                </a:r>
                <a:r>
                  <a:rPr lang="es-ES_tradnl" sz="1500" dirty="0">
                    <a:solidFill>
                      <a:schemeClr val="tx1"/>
                    </a:solidFill>
                    <a:latin typeface="Calibri" panose="020F0502020204030204" pitchFamily="34" charset="0"/>
                    <a:cs typeface="Calibri" panose="020F0502020204030204" pitchFamily="34" charset="0"/>
                  </a:rPr>
                  <a:t> of a </a:t>
                </a:r>
                <a:r>
                  <a:rPr lang="es-ES_tradnl" sz="1500" dirty="0" err="1">
                    <a:solidFill>
                      <a:schemeClr val="tx1"/>
                    </a:solidFill>
                    <a:latin typeface="Calibri" panose="020F0502020204030204" pitchFamily="34" charset="0"/>
                    <a:cs typeface="Calibri" panose="020F0502020204030204" pitchFamily="34" charset="0"/>
                  </a:rPr>
                  <a:t>person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Recruitment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Transfer</a:t>
                </a: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Transport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endParaRPr lang="es-ES_tradnl" sz="1500" dirty="0">
                  <a:solidFill>
                    <a:schemeClr val="tx1"/>
                  </a:solidFill>
                  <a:latin typeface="Calibri" panose="020F0502020204030204" pitchFamily="34" charset="0"/>
                  <a:cs typeface="Calibri" panose="020F0502020204030204" pitchFamily="34" charset="0"/>
                </a:endParaRPr>
              </a:p>
              <a:p>
                <a:endParaRPr lang="es-ES_tradnl" sz="1500" dirty="0" err="1">
                  <a:solidFill>
                    <a:schemeClr val="tx1"/>
                  </a:solidFill>
                  <a:latin typeface="Calibri" panose="020F0502020204030204" pitchFamily="34" charset="0"/>
                  <a:cs typeface="Calibri" panose="020F0502020204030204" pitchFamily="34" charset="0"/>
                </a:endParaRPr>
              </a:p>
            </p:txBody>
          </p:sp>
          <p:sp>
            <p:nvSpPr>
              <p:cNvPr id="13" name="Rounded Rectangle 12">
                <a:extLst>
                  <a:ext uri="{FF2B5EF4-FFF2-40B4-BE49-F238E27FC236}">
                    <a16:creationId xmlns:a16="http://schemas.microsoft.com/office/drawing/2014/main" id="{2CBEC6CF-67D3-DA4A-87DA-1B96453026A3}"/>
                  </a:ext>
                </a:extLst>
              </p:cNvPr>
              <p:cNvSpPr/>
              <p:nvPr/>
            </p:nvSpPr>
            <p:spPr>
              <a:xfrm>
                <a:off x="3981340" y="2209800"/>
                <a:ext cx="1837266" cy="380056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Abduction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power</a:t>
                </a:r>
                <a:r>
                  <a:rPr lang="es-ES_tradnl" sz="1500" dirty="0">
                    <a:solidFill>
                      <a:schemeClr val="tx1"/>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vulnerability</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Coercion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Deception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Fraud</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Threat</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use of </a:t>
                </a:r>
                <a:r>
                  <a:rPr lang="es-ES_tradnl" sz="1500" dirty="0" err="1">
                    <a:solidFill>
                      <a:schemeClr val="tx1"/>
                    </a:solidFill>
                    <a:latin typeface="Calibri" panose="020F0502020204030204" pitchFamily="34" charset="0"/>
                    <a:cs typeface="Calibri" panose="020F0502020204030204" pitchFamily="34" charset="0"/>
                  </a:rPr>
                  <a:t>force</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Withholding</a:t>
                </a:r>
                <a:r>
                  <a:rPr lang="es-ES_tradnl" sz="1500" dirty="0">
                    <a:solidFill>
                      <a:schemeClr val="tx1"/>
                    </a:solidFill>
                    <a:latin typeface="Calibri" panose="020F0502020204030204" pitchFamily="34" charset="0"/>
                    <a:cs typeface="Calibri" panose="020F0502020204030204" pitchFamily="34" charset="0"/>
                  </a:rPr>
                  <a:t> of </a:t>
                </a:r>
                <a:r>
                  <a:rPr lang="es-ES_tradnl" sz="1500" dirty="0" err="1">
                    <a:solidFill>
                      <a:schemeClr val="tx1"/>
                    </a:solidFill>
                    <a:latin typeface="Calibri" panose="020F0502020204030204" pitchFamily="34" charset="0"/>
                    <a:cs typeface="Calibri" panose="020F0502020204030204" pitchFamily="34" charset="0"/>
                  </a:rPr>
                  <a:t>payments</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benefits</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r>
                  <a:rPr lang="es-ES_tradnl" sz="1500" dirty="0">
                    <a:solidFill>
                      <a:schemeClr val="tx1"/>
                    </a:solidFill>
                    <a:latin typeface="Calibri" panose="020F0502020204030204" pitchFamily="34" charset="0"/>
                    <a:cs typeface="Calibri" panose="020F0502020204030204" pitchFamily="34" charset="0"/>
                  </a:rPr>
                  <a:t> </a:t>
                </a:r>
              </a:p>
              <a:p>
                <a:endParaRPr lang="es-ES_tradnl" sz="1500" dirty="0">
                  <a:solidFill>
                    <a:schemeClr val="tx1"/>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3F42BE02-4DA8-974B-8327-37C77B53E1CC}"/>
                  </a:ext>
                </a:extLst>
              </p:cNvPr>
              <p:cNvSpPr/>
              <p:nvPr/>
            </p:nvSpPr>
            <p:spPr>
              <a:xfrm>
                <a:off x="6269346" y="2209800"/>
                <a:ext cx="1837266" cy="380056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i="1" dirty="0" err="1">
                    <a:solidFill>
                      <a:schemeClr val="tx1"/>
                    </a:solidFill>
                  </a:rPr>
                  <a:t>Exploitation</a:t>
                </a:r>
                <a:r>
                  <a:rPr lang="es-ES" sz="1400" i="1" dirty="0">
                    <a:solidFill>
                      <a:schemeClr val="tx1"/>
                    </a:solidFill>
                  </a:rPr>
                  <a:t>, </a:t>
                </a:r>
                <a:r>
                  <a:rPr lang="es-ES" sz="1400" i="1" dirty="0" err="1">
                    <a:solidFill>
                      <a:schemeClr val="tx1"/>
                    </a:solidFill>
                  </a:rPr>
                  <a:t>including</a:t>
                </a:r>
                <a:r>
                  <a:rPr lang="es-ES" sz="1400" i="1" dirty="0">
                    <a:solidFill>
                      <a:schemeClr val="tx1"/>
                    </a:solidFill>
                  </a:rPr>
                  <a:t>: </a:t>
                </a:r>
              </a:p>
              <a:p>
                <a:pPr marL="171450" indent="-171450">
                  <a:buFont typeface="Arial" panose="020B0604020202020204" pitchFamily="34" charset="0"/>
                  <a:buChar char="•"/>
                </a:pPr>
                <a:r>
                  <a:rPr lang="es-ES" sz="1400" dirty="0" err="1">
                    <a:solidFill>
                      <a:schemeClr val="tx1"/>
                    </a:solidFill>
                  </a:rPr>
                  <a:t>Child</a:t>
                </a:r>
                <a:r>
                  <a:rPr lang="es-ES" sz="1400" dirty="0">
                    <a:solidFill>
                      <a:schemeClr val="tx1"/>
                    </a:solidFill>
                  </a:rPr>
                  <a:t> 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illegal</a:t>
                </a:r>
                <a:r>
                  <a:rPr lang="es-ES" sz="1400" dirty="0">
                    <a:solidFill>
                      <a:schemeClr val="tx1"/>
                    </a:solidFill>
                  </a:rPr>
                  <a:t> </a:t>
                </a:r>
                <a:r>
                  <a:rPr lang="es-ES" sz="1400" dirty="0" err="1">
                    <a:solidFill>
                      <a:schemeClr val="tx1"/>
                    </a:solidFill>
                  </a:rPr>
                  <a:t>activities</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reproduction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Domestic</a:t>
                </a:r>
                <a:r>
                  <a:rPr lang="es-ES" sz="1400" dirty="0">
                    <a:solidFill>
                      <a:schemeClr val="tx1"/>
                    </a:solidFill>
                  </a:rPr>
                  <a:t> </a:t>
                </a:r>
                <a:r>
                  <a:rPr lang="es-ES" sz="1400" dirty="0" err="1">
                    <a:solidFill>
                      <a:schemeClr val="tx1"/>
                    </a:solidFill>
                  </a:rPr>
                  <a:t>servitude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labour </a:t>
                </a:r>
              </a:p>
              <a:p>
                <a:pPr marL="171450" indent="-171450">
                  <a:buFont typeface="Arial" panose="020B0604020202020204" pitchFamily="34" charset="0"/>
                  <a:buChar char="•"/>
                </a:pPr>
                <a:r>
                  <a:rPr lang="es-ES" sz="1400" dirty="0">
                    <a:solidFill>
                      <a:schemeClr val="tx1"/>
                    </a:solidFill>
                  </a:rPr>
                  <a:t>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marriage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military</a:t>
                </a:r>
                <a:r>
                  <a:rPr lang="es-ES" sz="1400" dirty="0">
                    <a:solidFill>
                      <a:schemeClr val="tx1"/>
                    </a:solidFill>
                  </a:rPr>
                  <a:t> </a:t>
                </a:r>
                <a:r>
                  <a:rPr lang="es-ES" sz="1400" dirty="0" err="1">
                    <a:solidFill>
                      <a:schemeClr val="tx1"/>
                    </a:solidFill>
                  </a:rPr>
                  <a:t>recruitment</a:t>
                </a:r>
                <a:r>
                  <a:rPr lang="es-ES" sz="1400" dirty="0">
                    <a:solidFill>
                      <a:schemeClr val="tx1"/>
                    </a:solidFill>
                  </a:rPr>
                  <a:t> </a:t>
                </a:r>
              </a:p>
              <a:p>
                <a:pPr marL="171450" indent="-171450">
                  <a:buFont typeface="Arial" panose="020B0604020202020204" pitchFamily="34" charset="0"/>
                  <a:buChar char="•"/>
                </a:pPr>
                <a:r>
                  <a:rPr lang="es-ES" sz="1400" dirty="0" err="1">
                    <a:solidFill>
                      <a:schemeClr val="tx1"/>
                    </a:solidFill>
                  </a:rPr>
                  <a:t>Illegal</a:t>
                </a:r>
                <a:r>
                  <a:rPr lang="es-ES" sz="1400" dirty="0">
                    <a:solidFill>
                      <a:schemeClr val="tx1"/>
                    </a:solidFill>
                  </a:rPr>
                  <a:t> </a:t>
                </a:r>
                <a:r>
                  <a:rPr lang="es-ES" sz="1400" dirty="0" err="1">
                    <a:solidFill>
                      <a:schemeClr val="tx1"/>
                    </a:solidFill>
                  </a:rPr>
                  <a:t>adoption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Organ</a:t>
                </a:r>
                <a:r>
                  <a:rPr lang="es-ES" sz="1400" dirty="0">
                    <a:solidFill>
                      <a:schemeClr val="tx1"/>
                    </a:solidFill>
                  </a:rPr>
                  <a:t> </a:t>
                </a:r>
                <a:r>
                  <a:rPr lang="es-ES" sz="1400" dirty="0" err="1">
                    <a:solidFill>
                      <a:schemeClr val="tx1"/>
                    </a:solidFill>
                  </a:rPr>
                  <a:t>removal</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Prostitution</a:t>
                </a:r>
                <a:r>
                  <a:rPr lang="es-ES" sz="1400" dirty="0">
                    <a:solidFill>
                      <a:schemeClr val="tx1"/>
                    </a:solidFill>
                  </a:rPr>
                  <a:t> </a:t>
                </a:r>
                <a:r>
                  <a:rPr lang="es-ES" sz="1400" dirty="0" err="1">
                    <a:solidFill>
                      <a:schemeClr val="tx1"/>
                    </a:solidFill>
                  </a:rPr>
                  <a:t>or</a:t>
                </a:r>
                <a:r>
                  <a:rPr lang="es-ES" sz="1400" dirty="0">
                    <a:solidFill>
                      <a:schemeClr val="tx1"/>
                    </a:solidFill>
                  </a:rPr>
                  <a:t> sexual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Slavery</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Other</a:t>
                </a:r>
                <a:endParaRPr lang="es-ES" sz="1400" dirty="0">
                  <a:solidFill>
                    <a:schemeClr val="tx1"/>
                  </a:solidFill>
                </a:endParaRPr>
              </a:p>
            </p:txBody>
          </p:sp>
        </p:grpSp>
        <p:sp>
          <p:nvSpPr>
            <p:cNvPr id="15" name="Rounded Rectangle 14">
              <a:extLst>
                <a:ext uri="{FF2B5EF4-FFF2-40B4-BE49-F238E27FC236}">
                  <a16:creationId xmlns:a16="http://schemas.microsoft.com/office/drawing/2014/main" id="{B45BEDAE-AF3B-6F49-B33A-BA2225122092}"/>
                </a:ext>
              </a:extLst>
            </p:cNvPr>
            <p:cNvSpPr/>
            <p:nvPr/>
          </p:nvSpPr>
          <p:spPr>
            <a:xfrm>
              <a:off x="9042432" y="3719764"/>
              <a:ext cx="2189374" cy="69181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Trafficking in Persons (Adults)</a:t>
              </a:r>
            </a:p>
          </p:txBody>
        </p:sp>
      </p:grpSp>
    </p:spTree>
    <p:extLst>
      <p:ext uri="{BB962C8B-B14F-4D97-AF65-F5344CB8AC3E}">
        <p14:creationId xmlns:p14="http://schemas.microsoft.com/office/powerpoint/2010/main" val="261869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E5079-5C04-514C-80B1-AFB99891969B}"/>
              </a:ext>
            </a:extLst>
          </p:cNvPr>
          <p:cNvSpPr>
            <a:spLocks noGrp="1"/>
          </p:cNvSpPr>
          <p:nvPr>
            <p:ph type="title"/>
          </p:nvPr>
        </p:nvSpPr>
        <p:spPr/>
        <p:txBody>
          <a:bodyPr/>
          <a:lstStyle/>
          <a:p>
            <a:r>
              <a:rPr lang="es-ES_tradnl" dirty="0"/>
              <a:t>2. </a:t>
            </a:r>
            <a:r>
              <a:rPr lang="es-ES_tradnl" dirty="0" err="1"/>
              <a:t>Definition</a:t>
            </a:r>
            <a:r>
              <a:rPr lang="es-ES_tradnl" dirty="0"/>
              <a:t> of </a:t>
            </a:r>
            <a:r>
              <a:rPr lang="es-ES_tradnl" dirty="0" err="1"/>
              <a:t>trafficking</a:t>
            </a:r>
            <a:r>
              <a:rPr lang="es-ES_tradnl" dirty="0"/>
              <a:t> in </a:t>
            </a:r>
            <a:r>
              <a:rPr lang="es-ES_tradnl" dirty="0" err="1"/>
              <a:t>persons</a:t>
            </a:r>
            <a:endParaRPr lang="es-ES_tradnl" dirty="0"/>
          </a:p>
        </p:txBody>
      </p:sp>
      <p:grpSp>
        <p:nvGrpSpPr>
          <p:cNvPr id="4" name="Group 3">
            <a:extLst>
              <a:ext uri="{FF2B5EF4-FFF2-40B4-BE49-F238E27FC236}">
                <a16:creationId xmlns:a16="http://schemas.microsoft.com/office/drawing/2014/main" id="{57B6389F-7AF3-D04F-B28C-7910FC2B86E5}"/>
              </a:ext>
            </a:extLst>
          </p:cNvPr>
          <p:cNvGrpSpPr/>
          <p:nvPr/>
        </p:nvGrpSpPr>
        <p:grpSpPr>
          <a:xfrm>
            <a:off x="1180378" y="1315844"/>
            <a:ext cx="10051428" cy="4906391"/>
            <a:chOff x="1693334" y="1687039"/>
            <a:chExt cx="8856932" cy="4323323"/>
          </a:xfrm>
        </p:grpSpPr>
        <p:sp>
          <p:nvSpPr>
            <p:cNvPr id="5" name="Rounded Rectangle 4">
              <a:extLst>
                <a:ext uri="{FF2B5EF4-FFF2-40B4-BE49-F238E27FC236}">
                  <a16:creationId xmlns:a16="http://schemas.microsoft.com/office/drawing/2014/main" id="{F3FBE6F1-7C87-C241-9019-F40EE2FFB82B}"/>
                </a:ext>
              </a:extLst>
            </p:cNvPr>
            <p:cNvSpPr/>
            <p:nvPr/>
          </p:nvSpPr>
          <p:spPr>
            <a:xfrm>
              <a:off x="8621074" y="3805281"/>
              <a:ext cx="1929192" cy="6096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rPr>
                <a:t>Trafficking</a:t>
              </a:r>
              <a:r>
                <a:rPr lang="it-IT" b="1" dirty="0">
                  <a:solidFill>
                    <a:schemeClr val="tx1"/>
                  </a:solidFill>
                </a:rPr>
                <a:t> in </a:t>
              </a:r>
              <a:r>
                <a:rPr lang="it-IT" b="1" dirty="0" err="1">
                  <a:solidFill>
                    <a:schemeClr val="tx1"/>
                  </a:solidFill>
                </a:rPr>
                <a:t>Persons</a:t>
              </a:r>
              <a:r>
                <a:rPr lang="it-IT" b="1" dirty="0">
                  <a:solidFill>
                    <a:schemeClr val="tx1"/>
                  </a:solidFill>
                </a:rPr>
                <a:t> (</a:t>
              </a:r>
              <a:r>
                <a:rPr lang="it-IT" b="1" dirty="0" err="1">
                  <a:solidFill>
                    <a:schemeClr val="tx1"/>
                  </a:solidFill>
                </a:rPr>
                <a:t>Children</a:t>
              </a:r>
              <a:r>
                <a:rPr lang="it-IT" b="1" dirty="0">
                  <a:solidFill>
                    <a:schemeClr val="tx1"/>
                  </a:solidFill>
                </a:rPr>
                <a:t>*)</a:t>
              </a:r>
              <a:endParaRPr lang="fr-FR" dirty="0">
                <a:solidFill>
                  <a:schemeClr val="tx1"/>
                </a:solidFill>
              </a:endParaRPr>
            </a:p>
          </p:txBody>
        </p:sp>
        <p:sp>
          <p:nvSpPr>
            <p:cNvPr id="6" name="Rounded Rectangle 5">
              <a:extLst>
                <a:ext uri="{FF2B5EF4-FFF2-40B4-BE49-F238E27FC236}">
                  <a16:creationId xmlns:a16="http://schemas.microsoft.com/office/drawing/2014/main" id="{5B0719AE-6701-A74E-B15D-6B7F7BDBFF45}"/>
                </a:ext>
              </a:extLst>
            </p:cNvPr>
            <p:cNvSpPr/>
            <p:nvPr/>
          </p:nvSpPr>
          <p:spPr>
            <a:xfrm>
              <a:off x="1693334" y="1687039"/>
              <a:ext cx="1837266" cy="43027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ACT</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what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7" name="Rounded Rectangle 6">
              <a:extLst>
                <a:ext uri="{FF2B5EF4-FFF2-40B4-BE49-F238E27FC236}">
                  <a16:creationId xmlns:a16="http://schemas.microsoft.com/office/drawing/2014/main" id="{D71EFB25-2B1F-804A-816C-9126B483C05E}"/>
                </a:ext>
              </a:extLst>
            </p:cNvPr>
            <p:cNvSpPr/>
            <p:nvPr/>
          </p:nvSpPr>
          <p:spPr>
            <a:xfrm>
              <a:off x="3981340" y="1687039"/>
              <a:ext cx="1837266" cy="4302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MEANS</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how</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8" name="Rounded Rectangle 7">
              <a:extLst>
                <a:ext uri="{FF2B5EF4-FFF2-40B4-BE49-F238E27FC236}">
                  <a16:creationId xmlns:a16="http://schemas.microsoft.com/office/drawing/2014/main" id="{6580FB73-AEDA-D241-A423-CA4F2DDFF458}"/>
                </a:ext>
              </a:extLst>
            </p:cNvPr>
            <p:cNvSpPr/>
            <p:nvPr/>
          </p:nvSpPr>
          <p:spPr>
            <a:xfrm>
              <a:off x="6269346" y="1687039"/>
              <a:ext cx="1837266" cy="43027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PURPOSE</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why</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9" name="TextBox 8">
              <a:extLst>
                <a:ext uri="{FF2B5EF4-FFF2-40B4-BE49-F238E27FC236}">
                  <a16:creationId xmlns:a16="http://schemas.microsoft.com/office/drawing/2014/main" id="{677207A8-C43F-0145-A1BF-3836CBF54E1B}"/>
                </a:ext>
              </a:extLst>
            </p:cNvPr>
            <p:cNvSpPr txBox="1"/>
            <p:nvPr/>
          </p:nvSpPr>
          <p:spPr>
            <a:xfrm>
              <a:off x="8036874"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DCE4D002-833E-D549-80E8-1BD73CC04FF9}"/>
                </a:ext>
              </a:extLst>
            </p:cNvPr>
            <p:cNvSpPr txBox="1"/>
            <p:nvPr/>
          </p:nvSpPr>
          <p:spPr>
            <a:xfrm>
              <a:off x="5776275"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D905CDDD-B83A-1C4E-AA24-43DE0EEC01CA}"/>
                </a:ext>
              </a:extLst>
            </p:cNvPr>
            <p:cNvSpPr txBox="1"/>
            <p:nvPr/>
          </p:nvSpPr>
          <p:spPr>
            <a:xfrm>
              <a:off x="3473341"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12" name="Rounded Rectangle 11">
              <a:extLst>
                <a:ext uri="{FF2B5EF4-FFF2-40B4-BE49-F238E27FC236}">
                  <a16:creationId xmlns:a16="http://schemas.microsoft.com/office/drawing/2014/main" id="{DA090371-290E-0247-B23C-1C8C1680BE41}"/>
                </a:ext>
              </a:extLst>
            </p:cNvPr>
            <p:cNvSpPr/>
            <p:nvPr/>
          </p:nvSpPr>
          <p:spPr>
            <a:xfrm>
              <a:off x="1693334" y="2209800"/>
              <a:ext cx="1837266" cy="380056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Harbouring</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Reception</a:t>
              </a:r>
              <a:r>
                <a:rPr lang="es-ES_tradnl" sz="1500" dirty="0">
                  <a:solidFill>
                    <a:schemeClr val="tx1"/>
                  </a:solidFill>
                  <a:latin typeface="Calibri" panose="020F0502020204030204" pitchFamily="34" charset="0"/>
                  <a:cs typeface="Calibri" panose="020F0502020204030204" pitchFamily="34" charset="0"/>
                </a:rPr>
                <a:t> of a </a:t>
              </a:r>
              <a:r>
                <a:rPr lang="es-ES_tradnl" sz="1500" dirty="0" err="1">
                  <a:solidFill>
                    <a:schemeClr val="tx1"/>
                  </a:solidFill>
                  <a:latin typeface="Calibri" panose="020F0502020204030204" pitchFamily="34" charset="0"/>
                  <a:cs typeface="Calibri" panose="020F0502020204030204" pitchFamily="34" charset="0"/>
                </a:rPr>
                <a:t>person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Recruitment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Transfer</a:t>
              </a: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Transport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endParaRPr lang="es-ES_tradnl" sz="1500" dirty="0">
                <a:solidFill>
                  <a:schemeClr val="tx1"/>
                </a:solidFill>
                <a:latin typeface="Calibri" panose="020F0502020204030204" pitchFamily="34" charset="0"/>
                <a:cs typeface="Calibri" panose="020F0502020204030204" pitchFamily="34" charset="0"/>
              </a:endParaRPr>
            </a:p>
            <a:p>
              <a:endParaRPr lang="es-ES_tradnl" sz="1500" dirty="0" err="1">
                <a:solidFill>
                  <a:schemeClr val="tx1"/>
                </a:solidFill>
                <a:latin typeface="Calibri" panose="020F0502020204030204" pitchFamily="34" charset="0"/>
                <a:cs typeface="Calibri" panose="020F0502020204030204" pitchFamily="34" charset="0"/>
              </a:endParaRPr>
            </a:p>
          </p:txBody>
        </p:sp>
        <p:sp>
          <p:nvSpPr>
            <p:cNvPr id="13" name="Rounded Rectangle 12">
              <a:extLst>
                <a:ext uri="{FF2B5EF4-FFF2-40B4-BE49-F238E27FC236}">
                  <a16:creationId xmlns:a16="http://schemas.microsoft.com/office/drawing/2014/main" id="{2CBEC6CF-67D3-DA4A-87DA-1B96453026A3}"/>
                </a:ext>
              </a:extLst>
            </p:cNvPr>
            <p:cNvSpPr/>
            <p:nvPr/>
          </p:nvSpPr>
          <p:spPr>
            <a:xfrm>
              <a:off x="3981340" y="2209800"/>
              <a:ext cx="1837266" cy="380056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Abduction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power</a:t>
              </a:r>
              <a:r>
                <a:rPr lang="es-ES_tradnl" sz="1500" dirty="0">
                  <a:solidFill>
                    <a:schemeClr val="tx1"/>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vulnerability</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Coercion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Deception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Fraud</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Threat</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use of </a:t>
              </a:r>
              <a:r>
                <a:rPr lang="es-ES_tradnl" sz="1500" dirty="0" err="1">
                  <a:solidFill>
                    <a:schemeClr val="tx1"/>
                  </a:solidFill>
                  <a:latin typeface="Calibri" panose="020F0502020204030204" pitchFamily="34" charset="0"/>
                  <a:cs typeface="Calibri" panose="020F0502020204030204" pitchFamily="34" charset="0"/>
                </a:rPr>
                <a:t>force</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Withholding</a:t>
              </a:r>
              <a:r>
                <a:rPr lang="es-ES_tradnl" sz="1500" dirty="0">
                  <a:solidFill>
                    <a:schemeClr val="tx1"/>
                  </a:solidFill>
                  <a:latin typeface="Calibri" panose="020F0502020204030204" pitchFamily="34" charset="0"/>
                  <a:cs typeface="Calibri" panose="020F0502020204030204" pitchFamily="34" charset="0"/>
                </a:rPr>
                <a:t> of </a:t>
              </a:r>
              <a:r>
                <a:rPr lang="es-ES_tradnl" sz="1500" dirty="0" err="1">
                  <a:solidFill>
                    <a:schemeClr val="tx1"/>
                  </a:solidFill>
                  <a:latin typeface="Calibri" panose="020F0502020204030204" pitchFamily="34" charset="0"/>
                  <a:cs typeface="Calibri" panose="020F0502020204030204" pitchFamily="34" charset="0"/>
                </a:rPr>
                <a:t>payments</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benefits</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r>
                <a:rPr lang="es-ES_tradnl" sz="1500" dirty="0">
                  <a:solidFill>
                    <a:schemeClr val="tx1"/>
                  </a:solidFill>
                  <a:latin typeface="Calibri" panose="020F0502020204030204" pitchFamily="34" charset="0"/>
                  <a:cs typeface="Calibri" panose="020F0502020204030204" pitchFamily="34" charset="0"/>
                </a:rPr>
                <a:t> </a:t>
              </a:r>
            </a:p>
          </p:txBody>
        </p:sp>
        <p:sp>
          <p:nvSpPr>
            <p:cNvPr id="14" name="Rounded Rectangle 13">
              <a:extLst>
                <a:ext uri="{FF2B5EF4-FFF2-40B4-BE49-F238E27FC236}">
                  <a16:creationId xmlns:a16="http://schemas.microsoft.com/office/drawing/2014/main" id="{3F42BE02-4DA8-974B-8327-37C77B53E1CC}"/>
                </a:ext>
              </a:extLst>
            </p:cNvPr>
            <p:cNvSpPr/>
            <p:nvPr/>
          </p:nvSpPr>
          <p:spPr>
            <a:xfrm>
              <a:off x="6269346" y="2209800"/>
              <a:ext cx="1837266" cy="380056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i="1" dirty="0" err="1">
                  <a:solidFill>
                    <a:schemeClr val="tx1"/>
                  </a:solidFill>
                </a:rPr>
                <a:t>Exploitation</a:t>
              </a:r>
              <a:r>
                <a:rPr lang="es-ES" sz="1400" i="1" dirty="0">
                  <a:solidFill>
                    <a:schemeClr val="tx1"/>
                  </a:solidFill>
                </a:rPr>
                <a:t>, </a:t>
              </a:r>
              <a:r>
                <a:rPr lang="es-ES" sz="1400" i="1" dirty="0" err="1">
                  <a:solidFill>
                    <a:schemeClr val="tx1"/>
                  </a:solidFill>
                </a:rPr>
                <a:t>including</a:t>
              </a:r>
              <a:r>
                <a:rPr lang="es-ES" sz="1400" i="1" dirty="0">
                  <a:solidFill>
                    <a:schemeClr val="tx1"/>
                  </a:solidFill>
                </a:rPr>
                <a:t>: </a:t>
              </a:r>
            </a:p>
            <a:p>
              <a:pPr marL="171450" indent="-171450">
                <a:buFont typeface="Arial" panose="020B0604020202020204" pitchFamily="34" charset="0"/>
                <a:buChar char="•"/>
              </a:pPr>
              <a:r>
                <a:rPr lang="es-ES" sz="1400" dirty="0" err="1">
                  <a:solidFill>
                    <a:schemeClr val="tx1"/>
                  </a:solidFill>
                </a:rPr>
                <a:t>Child</a:t>
              </a:r>
              <a:r>
                <a:rPr lang="es-ES" sz="1400" dirty="0">
                  <a:solidFill>
                    <a:schemeClr val="tx1"/>
                  </a:solidFill>
                </a:rPr>
                <a:t> 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illegal</a:t>
              </a:r>
              <a:r>
                <a:rPr lang="es-ES" sz="1400" dirty="0">
                  <a:solidFill>
                    <a:schemeClr val="tx1"/>
                  </a:solidFill>
                </a:rPr>
                <a:t> </a:t>
              </a:r>
              <a:r>
                <a:rPr lang="es-ES" sz="1400" dirty="0" err="1">
                  <a:solidFill>
                    <a:schemeClr val="tx1"/>
                  </a:solidFill>
                </a:rPr>
                <a:t>activities</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reproduction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Domestic</a:t>
              </a:r>
              <a:r>
                <a:rPr lang="es-ES" sz="1400" dirty="0">
                  <a:solidFill>
                    <a:schemeClr val="tx1"/>
                  </a:solidFill>
                </a:rPr>
                <a:t> </a:t>
              </a:r>
              <a:r>
                <a:rPr lang="es-ES" sz="1400" dirty="0" err="1">
                  <a:solidFill>
                    <a:schemeClr val="tx1"/>
                  </a:solidFill>
                </a:rPr>
                <a:t>servitude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labour </a:t>
              </a:r>
            </a:p>
            <a:p>
              <a:pPr marL="171450" indent="-171450">
                <a:buFont typeface="Arial" panose="020B0604020202020204" pitchFamily="34" charset="0"/>
                <a:buChar char="•"/>
              </a:pPr>
              <a:r>
                <a:rPr lang="es-ES" sz="1400" dirty="0">
                  <a:solidFill>
                    <a:schemeClr val="tx1"/>
                  </a:solidFill>
                </a:rPr>
                <a:t>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marriage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military</a:t>
              </a:r>
              <a:r>
                <a:rPr lang="es-ES" sz="1400" dirty="0">
                  <a:solidFill>
                    <a:schemeClr val="tx1"/>
                  </a:solidFill>
                </a:rPr>
                <a:t> </a:t>
              </a:r>
              <a:r>
                <a:rPr lang="es-ES" sz="1400" dirty="0" err="1">
                  <a:solidFill>
                    <a:schemeClr val="tx1"/>
                  </a:solidFill>
                </a:rPr>
                <a:t>recruitment</a:t>
              </a:r>
              <a:r>
                <a:rPr lang="es-ES" sz="1400" dirty="0">
                  <a:solidFill>
                    <a:schemeClr val="tx1"/>
                  </a:solidFill>
                </a:rPr>
                <a:t> </a:t>
              </a:r>
            </a:p>
            <a:p>
              <a:pPr marL="171450" indent="-171450">
                <a:buFont typeface="Arial" panose="020B0604020202020204" pitchFamily="34" charset="0"/>
                <a:buChar char="•"/>
              </a:pPr>
              <a:r>
                <a:rPr lang="es-ES" sz="1400" dirty="0" err="1">
                  <a:solidFill>
                    <a:schemeClr val="tx1"/>
                  </a:solidFill>
                </a:rPr>
                <a:t>Illegal</a:t>
              </a:r>
              <a:r>
                <a:rPr lang="es-ES" sz="1400" dirty="0">
                  <a:solidFill>
                    <a:schemeClr val="tx1"/>
                  </a:solidFill>
                </a:rPr>
                <a:t> </a:t>
              </a:r>
              <a:r>
                <a:rPr lang="es-ES" sz="1400" dirty="0" err="1">
                  <a:solidFill>
                    <a:schemeClr val="tx1"/>
                  </a:solidFill>
                </a:rPr>
                <a:t>adoption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Organ</a:t>
              </a:r>
              <a:r>
                <a:rPr lang="es-ES" sz="1400" dirty="0">
                  <a:solidFill>
                    <a:schemeClr val="tx1"/>
                  </a:solidFill>
                </a:rPr>
                <a:t> </a:t>
              </a:r>
              <a:r>
                <a:rPr lang="es-ES" sz="1400" dirty="0" err="1">
                  <a:solidFill>
                    <a:schemeClr val="tx1"/>
                  </a:solidFill>
                </a:rPr>
                <a:t>removal</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Prostitution</a:t>
              </a:r>
              <a:r>
                <a:rPr lang="es-ES" sz="1400" dirty="0">
                  <a:solidFill>
                    <a:schemeClr val="tx1"/>
                  </a:solidFill>
                </a:rPr>
                <a:t> </a:t>
              </a:r>
              <a:r>
                <a:rPr lang="es-ES" sz="1400" dirty="0" err="1">
                  <a:solidFill>
                    <a:schemeClr val="tx1"/>
                  </a:solidFill>
                </a:rPr>
                <a:t>or</a:t>
              </a:r>
              <a:r>
                <a:rPr lang="es-ES" sz="1400" dirty="0">
                  <a:solidFill>
                    <a:schemeClr val="tx1"/>
                  </a:solidFill>
                </a:rPr>
                <a:t> sexual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Slavery</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Other</a:t>
              </a:r>
              <a:endParaRPr lang="es-ES" sz="1400" dirty="0">
                <a:solidFill>
                  <a:schemeClr val="tx1"/>
                </a:solidFill>
              </a:endParaRPr>
            </a:p>
          </p:txBody>
        </p:sp>
      </p:grpSp>
      <p:sp>
        <p:nvSpPr>
          <p:cNvPr id="15" name="Rounded Rectangle 14">
            <a:extLst>
              <a:ext uri="{FF2B5EF4-FFF2-40B4-BE49-F238E27FC236}">
                <a16:creationId xmlns:a16="http://schemas.microsoft.com/office/drawing/2014/main" id="{7BFC7A82-E1BA-5445-8CAD-D1B965B1807E}"/>
              </a:ext>
            </a:extLst>
          </p:cNvPr>
          <p:cNvSpPr/>
          <p:nvPr/>
        </p:nvSpPr>
        <p:spPr>
          <a:xfrm rot="17362988">
            <a:off x="2857131" y="3634833"/>
            <a:ext cx="4148273" cy="322526"/>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ounded Rectangle 15">
            <a:extLst>
              <a:ext uri="{FF2B5EF4-FFF2-40B4-BE49-F238E27FC236}">
                <a16:creationId xmlns:a16="http://schemas.microsoft.com/office/drawing/2014/main" id="{6C41CA73-B3D2-E54C-94BA-C2BDD5CA0ACA}"/>
              </a:ext>
            </a:extLst>
          </p:cNvPr>
          <p:cNvSpPr/>
          <p:nvPr/>
        </p:nvSpPr>
        <p:spPr>
          <a:xfrm rot="17362988">
            <a:off x="2402170" y="3634834"/>
            <a:ext cx="5030351" cy="322526"/>
          </a:xfrm>
          <a:prstGeom prst="roundRect">
            <a:avLst>
              <a:gd name="adj" fmla="val 50000"/>
            </a:avLst>
          </a:prstGeom>
          <a:noFill/>
          <a:ln w="793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ounded Rectangle 16">
            <a:extLst>
              <a:ext uri="{FF2B5EF4-FFF2-40B4-BE49-F238E27FC236}">
                <a16:creationId xmlns:a16="http://schemas.microsoft.com/office/drawing/2014/main" id="{FAB3A1F6-33B6-5A4D-B814-FF28C2FBA54A}"/>
              </a:ext>
            </a:extLst>
          </p:cNvPr>
          <p:cNvSpPr/>
          <p:nvPr/>
        </p:nvSpPr>
        <p:spPr>
          <a:xfrm rot="15033245">
            <a:off x="2772289" y="3652394"/>
            <a:ext cx="4148273" cy="322526"/>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Rounded Rectangle 17">
            <a:extLst>
              <a:ext uri="{FF2B5EF4-FFF2-40B4-BE49-F238E27FC236}">
                <a16:creationId xmlns:a16="http://schemas.microsoft.com/office/drawing/2014/main" id="{FBE7842C-076E-3A43-8F78-F98C7AAE935E}"/>
              </a:ext>
            </a:extLst>
          </p:cNvPr>
          <p:cNvSpPr/>
          <p:nvPr/>
        </p:nvSpPr>
        <p:spPr>
          <a:xfrm rot="15033245">
            <a:off x="2326719" y="3635584"/>
            <a:ext cx="5030351" cy="322526"/>
          </a:xfrm>
          <a:prstGeom prst="roundRect">
            <a:avLst>
              <a:gd name="adj" fmla="val 50000"/>
            </a:avLst>
          </a:prstGeom>
          <a:noFill/>
          <a:ln w="793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81514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err="1">
                <a:solidFill>
                  <a:schemeClr val="accent1"/>
                </a:solidFill>
              </a:rPr>
              <a:t>Exercise</a:t>
            </a:r>
            <a:r>
              <a:rPr lang="es-ES_tradnl" dirty="0">
                <a:solidFill>
                  <a:schemeClr val="accent1"/>
                </a:solidFill>
              </a:rPr>
              <a:t>:</a:t>
            </a:r>
          </a:p>
          <a:p>
            <a:pPr>
              <a:lnSpc>
                <a:spcPct val="100000"/>
              </a:lnSpc>
            </a:pPr>
            <a:endParaRPr lang="es-ES_tradnl" dirty="0" err="1">
              <a:solidFill>
                <a:schemeClr val="accent1"/>
              </a:solidFill>
            </a:endParaRPr>
          </a:p>
        </p:txBody>
      </p:sp>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199503"/>
            <a:ext cx="6297827" cy="33857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_tradnl" dirty="0" err="1"/>
              <a:t>Identify</a:t>
            </a:r>
            <a:r>
              <a:rPr lang="es-ES_tradnl" dirty="0"/>
              <a:t> </a:t>
            </a:r>
            <a:r>
              <a:rPr lang="es-ES_tradnl" dirty="0" err="1"/>
              <a:t>for</a:t>
            </a:r>
            <a:r>
              <a:rPr lang="es-ES_tradnl" dirty="0"/>
              <a:t> </a:t>
            </a:r>
            <a:r>
              <a:rPr lang="es-ES_tradnl" dirty="0" err="1"/>
              <a:t>each</a:t>
            </a:r>
            <a:r>
              <a:rPr lang="es-ES_tradnl" dirty="0"/>
              <a:t> </a:t>
            </a:r>
            <a:r>
              <a:rPr lang="es-ES_tradnl" dirty="0" err="1"/>
              <a:t>example</a:t>
            </a:r>
            <a:r>
              <a:rPr lang="es-ES_tradnl" dirty="0"/>
              <a:t> </a:t>
            </a:r>
            <a:r>
              <a:rPr lang="es-ES_tradnl" dirty="0" err="1"/>
              <a:t>the</a:t>
            </a:r>
            <a:r>
              <a:rPr lang="es-ES_tradnl" dirty="0"/>
              <a:t> </a:t>
            </a:r>
            <a:r>
              <a:rPr lang="es-ES_tradnl" dirty="0" err="1"/>
              <a:t>act</a:t>
            </a:r>
            <a:r>
              <a:rPr lang="es-ES_tradnl" dirty="0"/>
              <a:t>, </a:t>
            </a:r>
            <a:r>
              <a:rPr lang="es-ES_tradnl" dirty="0" err="1"/>
              <a:t>the</a:t>
            </a:r>
            <a:r>
              <a:rPr lang="es-ES_tradnl" dirty="0"/>
              <a:t> </a:t>
            </a:r>
            <a:r>
              <a:rPr lang="es-ES_tradnl" dirty="0" err="1"/>
              <a:t>means</a:t>
            </a:r>
            <a:r>
              <a:rPr lang="es-ES_tradnl" dirty="0"/>
              <a:t> and </a:t>
            </a:r>
            <a:r>
              <a:rPr lang="es-ES_tradnl" dirty="0" err="1"/>
              <a:t>the</a:t>
            </a:r>
            <a:r>
              <a:rPr lang="es-ES_tradnl" dirty="0"/>
              <a:t> </a:t>
            </a:r>
            <a:r>
              <a:rPr lang="es-ES_tradnl" dirty="0" err="1"/>
              <a:t>purpose</a:t>
            </a:r>
            <a:r>
              <a:rPr lang="es-ES_tradnl" dirty="0"/>
              <a:t> </a:t>
            </a:r>
          </a:p>
        </p:txBody>
      </p:sp>
      <p:sp>
        <p:nvSpPr>
          <p:cNvPr id="15" name="Subtitle 2">
            <a:extLst>
              <a:ext uri="{FF2B5EF4-FFF2-40B4-BE49-F238E27FC236}">
                <a16:creationId xmlns:a16="http://schemas.microsoft.com/office/drawing/2014/main" id="{7EA8E6BE-97A7-114E-911D-92E30804280D}"/>
              </a:ext>
            </a:extLst>
          </p:cNvPr>
          <p:cNvSpPr txBox="1">
            <a:spLocks/>
          </p:cNvSpPr>
          <p:nvPr/>
        </p:nvSpPr>
        <p:spPr>
          <a:xfrm>
            <a:off x="560173" y="5906528"/>
            <a:ext cx="6297827" cy="53133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Clr>
                <a:schemeClr val="accent5"/>
              </a:buClr>
              <a:buFont typeface="Wingdings" pitchFamily="2" charset="2"/>
              <a:buNone/>
              <a:defRPr sz="3600" kern="1200" baseline="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accent5"/>
              </a:buClr>
              <a:buFont typeface="Wingdings" pitchFamily="2" charset="2"/>
              <a:buNone/>
              <a:defRPr sz="2000" kern="1200" baseline="0">
                <a:solidFill>
                  <a:schemeClr val="tx1"/>
                </a:solidFill>
                <a:latin typeface="+mj-lt"/>
                <a:ea typeface="+mn-ea"/>
                <a:cs typeface="+mn-cs"/>
              </a:defRPr>
            </a:lvl2pPr>
            <a:lvl3pPr marL="914400" indent="0" algn="ctr" defTabSz="914400" rtl="0" eaLnBrk="1" latinLnBrk="0" hangingPunct="1">
              <a:lnSpc>
                <a:spcPct val="90000"/>
              </a:lnSpc>
              <a:spcBef>
                <a:spcPts val="500"/>
              </a:spcBef>
              <a:buClr>
                <a:schemeClr val="accent5"/>
              </a:buClr>
              <a:buFont typeface="Wingdings" pitchFamily="2" charset="2"/>
              <a:buNone/>
              <a:defRPr sz="1800" kern="1200" baseline="0">
                <a:solidFill>
                  <a:schemeClr val="tx1"/>
                </a:solidFill>
                <a:latin typeface="+mj-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baseline="0">
                <a:solidFill>
                  <a:schemeClr val="tx1"/>
                </a:solidFill>
                <a:latin typeface="+mj-lt"/>
                <a:ea typeface="+mn-ea"/>
                <a:cs typeface="+mn-cs"/>
              </a:defRPr>
            </a:lvl4pPr>
            <a:lvl5pPr marL="18288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_tradnl" sz="2400" dirty="0">
                <a:solidFill>
                  <a:schemeClr val="accent1"/>
                </a:solidFill>
              </a:rPr>
              <a:t>* PLEASE WRITE YOUR ANSWER IN THE CHAT BOX</a:t>
            </a:r>
          </a:p>
        </p:txBody>
      </p:sp>
    </p:spTree>
    <p:extLst>
      <p:ext uri="{BB962C8B-B14F-4D97-AF65-F5344CB8AC3E}">
        <p14:creationId xmlns:p14="http://schemas.microsoft.com/office/powerpoint/2010/main" val="954912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err="1">
                <a:solidFill>
                  <a:schemeClr val="accent1"/>
                </a:solidFill>
              </a:rPr>
              <a:t>Example</a:t>
            </a:r>
            <a:r>
              <a:rPr lang="es-ES_tradnl" dirty="0">
                <a:solidFill>
                  <a:schemeClr val="accent1"/>
                </a:solidFill>
              </a:rPr>
              <a:t> 1:</a:t>
            </a:r>
          </a:p>
        </p:txBody>
      </p:sp>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199503"/>
            <a:ext cx="6297827" cy="338575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ES" sz="3200" i="1" dirty="0">
                <a:solidFill>
                  <a:schemeClr val="tx2">
                    <a:lumMod val="50000"/>
                  </a:schemeClr>
                </a:solidFill>
                <a:latin typeface="Calibri Light" panose="020F0302020204030204" pitchFamily="34" charset="0"/>
                <a:cs typeface="Calibri Light" panose="020F0302020204030204" pitchFamily="34" charset="0"/>
              </a:rPr>
              <a:t>A </a:t>
            </a:r>
            <a:r>
              <a:rPr lang="es-ES" sz="3200" i="1" dirty="0" err="1">
                <a:solidFill>
                  <a:schemeClr val="tx2">
                    <a:lumMod val="50000"/>
                  </a:schemeClr>
                </a:solidFill>
                <a:latin typeface="Calibri Light" panose="020F0302020204030204" pitchFamily="34" charset="0"/>
                <a:cs typeface="Calibri Light" panose="020F0302020204030204" pitchFamily="34" charset="0"/>
              </a:rPr>
              <a:t>migrant</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pays</a:t>
            </a:r>
            <a:r>
              <a:rPr lang="es-ES" sz="3200" i="1" dirty="0">
                <a:solidFill>
                  <a:schemeClr val="tx2">
                    <a:lumMod val="50000"/>
                  </a:schemeClr>
                </a:solidFill>
                <a:latin typeface="Calibri Light" panose="020F0302020204030204" pitchFamily="34" charset="0"/>
                <a:cs typeface="Calibri Light" panose="020F0302020204030204" pitchFamily="34" charset="0"/>
              </a:rPr>
              <a:t> a </a:t>
            </a:r>
            <a:r>
              <a:rPr lang="es-ES" sz="3200" i="1" dirty="0" err="1">
                <a:solidFill>
                  <a:schemeClr val="tx2">
                    <a:lumMod val="50000"/>
                  </a:schemeClr>
                </a:solidFill>
                <a:latin typeface="Calibri Light" panose="020F0302020204030204" pitchFamily="34" charset="0"/>
                <a:cs typeface="Calibri Light" panose="020F0302020204030204" pitchFamily="34" charset="0"/>
              </a:rPr>
              <a:t>smuggler</a:t>
            </a:r>
            <a:r>
              <a:rPr lang="es-ES" sz="3200" i="1" dirty="0">
                <a:solidFill>
                  <a:schemeClr val="tx2">
                    <a:lumMod val="50000"/>
                  </a:schemeClr>
                </a:solidFill>
                <a:latin typeface="Calibri Light" panose="020F0302020204030204" pitchFamily="34" charset="0"/>
                <a:cs typeface="Calibri Light" panose="020F0302020204030204" pitchFamily="34" charset="0"/>
              </a:rPr>
              <a:t> to </a:t>
            </a:r>
            <a:r>
              <a:rPr lang="es-ES" sz="3200" i="1" dirty="0" err="1">
                <a:solidFill>
                  <a:schemeClr val="tx2">
                    <a:lumMod val="50000"/>
                  </a:schemeClr>
                </a:solidFill>
                <a:latin typeface="Calibri Light" panose="020F0302020204030204" pitchFamily="34" charset="0"/>
                <a:cs typeface="Calibri Light" panose="020F0302020204030204" pitchFamily="34" charset="0"/>
              </a:rPr>
              <a:t>provide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transportation</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across</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desert</a:t>
            </a:r>
            <a:r>
              <a:rPr lang="es-ES" sz="3200" i="1" dirty="0">
                <a:solidFill>
                  <a:schemeClr val="tx2">
                    <a:lumMod val="50000"/>
                  </a:schemeClr>
                </a:solidFill>
                <a:latin typeface="Calibri Light" panose="020F0302020204030204" pitchFamily="34" charset="0"/>
                <a:cs typeface="Calibri Light" panose="020F0302020204030204" pitchFamily="34" charset="0"/>
              </a:rPr>
              <a:t> and </a:t>
            </a:r>
            <a:r>
              <a:rPr lang="es-ES" sz="3200" i="1" dirty="0" err="1">
                <a:solidFill>
                  <a:schemeClr val="tx2">
                    <a:lumMod val="50000"/>
                  </a:schemeClr>
                </a:solidFill>
                <a:latin typeface="Calibri Light" panose="020F0302020204030204" pitchFamily="34" charset="0"/>
                <a:cs typeface="Calibri Light" panose="020F0302020204030204" pitchFamily="34" charset="0"/>
              </a:rPr>
              <a:t>cross</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border</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During</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journey</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smuggler</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threatens</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migrant</a:t>
            </a:r>
            <a:r>
              <a:rPr lang="es-ES" sz="3200" i="1" dirty="0">
                <a:solidFill>
                  <a:schemeClr val="tx2">
                    <a:lumMod val="50000"/>
                  </a:schemeClr>
                </a:solidFill>
                <a:latin typeface="Calibri Light" panose="020F0302020204030204" pitchFamily="34" charset="0"/>
                <a:cs typeface="Calibri Light" panose="020F0302020204030204" pitchFamily="34" charset="0"/>
              </a:rPr>
              <a:t> to </a:t>
            </a:r>
            <a:r>
              <a:rPr lang="es-ES" sz="3200" i="1" dirty="0" err="1">
                <a:solidFill>
                  <a:schemeClr val="tx2">
                    <a:lumMod val="50000"/>
                  </a:schemeClr>
                </a:solidFill>
                <a:latin typeface="Calibri Light" panose="020F0302020204030204" pitchFamily="34" charset="0"/>
                <a:cs typeface="Calibri Light" panose="020F0302020204030204" pitchFamily="34" charset="0"/>
              </a:rPr>
              <a:t>leave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him</a:t>
            </a:r>
            <a:r>
              <a:rPr lang="es-ES" sz="3200" i="1" dirty="0">
                <a:solidFill>
                  <a:schemeClr val="tx2">
                    <a:lumMod val="50000"/>
                  </a:schemeClr>
                </a:solidFill>
                <a:latin typeface="Calibri Light" panose="020F0302020204030204" pitchFamily="34" charset="0"/>
                <a:cs typeface="Calibri Light" panose="020F0302020204030204" pitchFamily="34" charset="0"/>
              </a:rPr>
              <a:t> in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middle</a:t>
            </a:r>
            <a:r>
              <a:rPr lang="es-ES" sz="3200" i="1" dirty="0">
                <a:solidFill>
                  <a:schemeClr val="tx2">
                    <a:lumMod val="50000"/>
                  </a:schemeClr>
                </a:solidFill>
                <a:latin typeface="Calibri Light" panose="020F0302020204030204" pitchFamily="34" charset="0"/>
                <a:cs typeface="Calibri Light" panose="020F0302020204030204" pitchFamily="34" charset="0"/>
              </a:rPr>
              <a:t> of </a:t>
            </a:r>
            <a:r>
              <a:rPr lang="es-ES" sz="3200" i="1" dirty="0" err="1">
                <a:solidFill>
                  <a:schemeClr val="tx2">
                    <a:lumMod val="50000"/>
                  </a:schemeClr>
                </a:solidFill>
                <a:latin typeface="Calibri Light" panose="020F0302020204030204" pitchFamily="34" charset="0"/>
                <a:cs typeface="Calibri Light" panose="020F0302020204030204" pitchFamily="34" charset="0"/>
              </a:rPr>
              <a:t>the</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desert</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if</a:t>
            </a:r>
            <a:r>
              <a:rPr lang="es-ES" sz="3200" i="1" dirty="0">
                <a:solidFill>
                  <a:schemeClr val="tx2">
                    <a:lumMod val="50000"/>
                  </a:schemeClr>
                </a:solidFill>
                <a:latin typeface="Calibri Light" panose="020F0302020204030204" pitchFamily="34" charset="0"/>
                <a:cs typeface="Calibri Light" panose="020F0302020204030204" pitchFamily="34" charset="0"/>
              </a:rPr>
              <a:t> he </a:t>
            </a:r>
            <a:r>
              <a:rPr lang="es-ES" sz="3200" i="1" dirty="0" err="1">
                <a:solidFill>
                  <a:schemeClr val="tx2">
                    <a:lumMod val="50000"/>
                  </a:schemeClr>
                </a:solidFill>
                <a:latin typeface="Calibri Light" panose="020F0302020204030204" pitchFamily="34" charset="0"/>
                <a:cs typeface="Calibri Light" panose="020F0302020204030204" pitchFamily="34" charset="0"/>
              </a:rPr>
              <a:t>does</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not</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carry</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drugs</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for</a:t>
            </a:r>
            <a:r>
              <a:rPr lang="es-ES" sz="3200" i="1" dirty="0">
                <a:solidFill>
                  <a:schemeClr val="tx2">
                    <a:lumMod val="50000"/>
                  </a:schemeClr>
                </a:solidFill>
                <a:latin typeface="Calibri Light" panose="020F0302020204030204" pitchFamily="34" charset="0"/>
                <a:cs typeface="Calibri Light" panose="020F0302020204030204" pitchFamily="34" charset="0"/>
              </a:rPr>
              <a:t> </a:t>
            </a:r>
            <a:r>
              <a:rPr lang="es-ES" sz="3200" i="1" dirty="0" err="1">
                <a:solidFill>
                  <a:schemeClr val="tx2">
                    <a:lumMod val="50000"/>
                  </a:schemeClr>
                </a:solidFill>
                <a:latin typeface="Calibri Light" panose="020F0302020204030204" pitchFamily="34" charset="0"/>
                <a:cs typeface="Calibri Light" panose="020F0302020204030204" pitchFamily="34" charset="0"/>
              </a:rPr>
              <a:t>him</a:t>
            </a:r>
            <a:r>
              <a:rPr lang="es-ES" sz="3200" i="1" dirty="0">
                <a:solidFill>
                  <a:schemeClr val="tx2">
                    <a:lumMod val="50000"/>
                  </a:schemeClr>
                </a:solidFill>
                <a:latin typeface="Calibri Light" panose="020F0302020204030204" pitchFamily="34" charset="0"/>
                <a:cs typeface="Calibri Light" panose="020F0302020204030204" pitchFamily="34" charset="0"/>
              </a:rPr>
              <a:t>.</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Tree>
    <p:extLst>
      <p:ext uri="{BB962C8B-B14F-4D97-AF65-F5344CB8AC3E}">
        <p14:creationId xmlns:p14="http://schemas.microsoft.com/office/powerpoint/2010/main" val="163175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2" name="TextBox 1">
            <a:extLst>
              <a:ext uri="{FF2B5EF4-FFF2-40B4-BE49-F238E27FC236}">
                <a16:creationId xmlns:a16="http://schemas.microsoft.com/office/drawing/2014/main" id="{7F1223E1-C0E1-5542-8B3B-0211E094AF09}"/>
              </a:ext>
            </a:extLst>
          </p:cNvPr>
          <p:cNvSpPr txBox="1"/>
          <p:nvPr/>
        </p:nvSpPr>
        <p:spPr>
          <a:xfrm>
            <a:off x="6128951" y="7747686"/>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pic>
        <p:nvPicPr>
          <p:cNvPr id="15" name="Picture 14">
            <a:extLst>
              <a:ext uri="{FF2B5EF4-FFF2-40B4-BE49-F238E27FC236}">
                <a16:creationId xmlns:a16="http://schemas.microsoft.com/office/drawing/2014/main" id="{BB7B8501-474E-E149-8572-E7EC400C1D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16" name="Rounded Rectangle 15">
            <a:extLst>
              <a:ext uri="{FF2B5EF4-FFF2-40B4-BE49-F238E27FC236}">
                <a16:creationId xmlns:a16="http://schemas.microsoft.com/office/drawing/2014/main" id="{2EE8E232-AE21-3244-B8E6-138892FA8CDE}"/>
              </a:ext>
            </a:extLst>
          </p:cNvPr>
          <p:cNvSpPr/>
          <p:nvPr/>
        </p:nvSpPr>
        <p:spPr>
          <a:xfrm>
            <a:off x="586410" y="1315844"/>
            <a:ext cx="2085050" cy="89543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ACT</a:t>
            </a:r>
          </a:p>
        </p:txBody>
      </p:sp>
      <p:sp>
        <p:nvSpPr>
          <p:cNvPr id="17" name="Rounded Rectangle 16">
            <a:extLst>
              <a:ext uri="{FF2B5EF4-FFF2-40B4-BE49-F238E27FC236}">
                <a16:creationId xmlns:a16="http://schemas.microsoft.com/office/drawing/2014/main" id="{D6D9CE28-3139-834F-961D-4AD29830801E}"/>
              </a:ext>
            </a:extLst>
          </p:cNvPr>
          <p:cNvSpPr/>
          <p:nvPr/>
        </p:nvSpPr>
        <p:spPr>
          <a:xfrm>
            <a:off x="586410" y="2661805"/>
            <a:ext cx="2085050" cy="18911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MEANS</a:t>
            </a:r>
          </a:p>
        </p:txBody>
      </p:sp>
      <p:sp>
        <p:nvSpPr>
          <p:cNvPr id="18" name="Rounded Rectangle 17">
            <a:extLst>
              <a:ext uri="{FF2B5EF4-FFF2-40B4-BE49-F238E27FC236}">
                <a16:creationId xmlns:a16="http://schemas.microsoft.com/office/drawing/2014/main" id="{780E7117-231D-4C4C-9304-2CCD9E69B040}"/>
              </a:ext>
            </a:extLst>
          </p:cNvPr>
          <p:cNvSpPr/>
          <p:nvPr/>
        </p:nvSpPr>
        <p:spPr>
          <a:xfrm>
            <a:off x="586410" y="5003498"/>
            <a:ext cx="2085050" cy="4883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PURPOSE</a:t>
            </a:r>
          </a:p>
        </p:txBody>
      </p:sp>
      <p:sp>
        <p:nvSpPr>
          <p:cNvPr id="19" name="Rounded Rectangle 18">
            <a:extLst>
              <a:ext uri="{FF2B5EF4-FFF2-40B4-BE49-F238E27FC236}">
                <a16:creationId xmlns:a16="http://schemas.microsoft.com/office/drawing/2014/main" id="{7E7BC092-211F-3244-8A58-DE1165DC7A3F}"/>
              </a:ext>
            </a:extLst>
          </p:cNvPr>
          <p:cNvSpPr/>
          <p:nvPr/>
        </p:nvSpPr>
        <p:spPr>
          <a:xfrm>
            <a:off x="3304898" y="1315844"/>
            <a:ext cx="3713741" cy="89543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Transfer</a:t>
            </a: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Transport</a:t>
            </a:r>
            <a:endParaRPr lang="es-ES" sz="2000" dirty="0">
              <a:solidFill>
                <a:schemeClr val="tx1"/>
              </a:solidFill>
              <a:latin typeface="Gill Sans Nova Light" panose="020B0302020104020203" pitchFamily="34" charset="0"/>
            </a:endParaRPr>
          </a:p>
        </p:txBody>
      </p:sp>
      <p:sp>
        <p:nvSpPr>
          <p:cNvPr id="20" name="Rounded Rectangle 19">
            <a:extLst>
              <a:ext uri="{FF2B5EF4-FFF2-40B4-BE49-F238E27FC236}">
                <a16:creationId xmlns:a16="http://schemas.microsoft.com/office/drawing/2014/main" id="{DA683E79-FEDA-5445-A282-FFC41E2F3254}"/>
              </a:ext>
            </a:extLst>
          </p:cNvPr>
          <p:cNvSpPr/>
          <p:nvPr/>
        </p:nvSpPr>
        <p:spPr>
          <a:xfrm>
            <a:off x="3304898" y="2661805"/>
            <a:ext cx="3713741" cy="189116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Abuse of </a:t>
            </a:r>
            <a:r>
              <a:rPr lang="es-ES" sz="2000" dirty="0" err="1">
                <a:solidFill>
                  <a:schemeClr val="tx1"/>
                </a:solidFill>
                <a:latin typeface="Gill Sans Nova Light" panose="020B0302020104020203" pitchFamily="34" charset="0"/>
              </a:rPr>
              <a:t>power</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vulnerability</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Coercion</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Deception</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Threat</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or</a:t>
            </a:r>
            <a:r>
              <a:rPr lang="es-ES" sz="2000" dirty="0">
                <a:solidFill>
                  <a:schemeClr val="tx1"/>
                </a:solidFill>
                <a:latin typeface="Gill Sans Nova Light" panose="020B0302020104020203" pitchFamily="34" charset="0"/>
              </a:rPr>
              <a:t> use of </a:t>
            </a:r>
            <a:r>
              <a:rPr lang="es-ES" sz="2000" dirty="0" err="1">
                <a:solidFill>
                  <a:schemeClr val="tx1"/>
                </a:solidFill>
                <a:latin typeface="Gill Sans Nova Light" panose="020B0302020104020203" pitchFamily="34" charset="0"/>
              </a:rPr>
              <a:t>force</a:t>
            </a:r>
            <a:endParaRPr lang="es-ES" sz="2000" dirty="0">
              <a:solidFill>
                <a:schemeClr val="tx1"/>
              </a:solidFill>
              <a:latin typeface="Gill Sans Nova Light" panose="020B0302020104020203" pitchFamily="34" charset="0"/>
            </a:endParaRPr>
          </a:p>
        </p:txBody>
      </p:sp>
      <p:sp>
        <p:nvSpPr>
          <p:cNvPr id="21" name="Rounded Rectangle 20">
            <a:extLst>
              <a:ext uri="{FF2B5EF4-FFF2-40B4-BE49-F238E27FC236}">
                <a16:creationId xmlns:a16="http://schemas.microsoft.com/office/drawing/2014/main" id="{68A4EE08-154F-B84F-A5E1-D1AD05581AD7}"/>
              </a:ext>
            </a:extLst>
          </p:cNvPr>
          <p:cNvSpPr/>
          <p:nvPr/>
        </p:nvSpPr>
        <p:spPr>
          <a:xfrm>
            <a:off x="3304898" y="5003498"/>
            <a:ext cx="3713741" cy="48830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Forced</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illicit</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activity</a:t>
            </a:r>
            <a:endParaRPr lang="es-ES" sz="2000" dirty="0">
              <a:solidFill>
                <a:schemeClr val="tx1"/>
              </a:solidFill>
              <a:latin typeface="Gill Sans Nova Light" panose="020B0302020104020203" pitchFamily="34" charset="0"/>
            </a:endParaRPr>
          </a:p>
        </p:txBody>
      </p:sp>
      <p:grpSp>
        <p:nvGrpSpPr>
          <p:cNvPr id="22" name="Group 21">
            <a:extLst>
              <a:ext uri="{FF2B5EF4-FFF2-40B4-BE49-F238E27FC236}">
                <a16:creationId xmlns:a16="http://schemas.microsoft.com/office/drawing/2014/main" id="{5BF90EFF-7BF6-DC4D-819B-2809216810E5}"/>
              </a:ext>
            </a:extLst>
          </p:cNvPr>
          <p:cNvGrpSpPr/>
          <p:nvPr/>
        </p:nvGrpSpPr>
        <p:grpSpPr>
          <a:xfrm>
            <a:off x="2804331" y="5113115"/>
            <a:ext cx="367695" cy="269069"/>
            <a:chOff x="993997" y="4329498"/>
            <a:chExt cx="1131366" cy="827903"/>
          </a:xfrm>
        </p:grpSpPr>
        <p:sp>
          <p:nvSpPr>
            <p:cNvPr id="23" name="Chevron 22">
              <a:extLst>
                <a:ext uri="{FF2B5EF4-FFF2-40B4-BE49-F238E27FC236}">
                  <a16:creationId xmlns:a16="http://schemas.microsoft.com/office/drawing/2014/main" id="{AF3A4530-234A-AC48-BCEB-2F0EDAB12E88}"/>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4" name="Chevron 23">
              <a:extLst>
                <a:ext uri="{FF2B5EF4-FFF2-40B4-BE49-F238E27FC236}">
                  <a16:creationId xmlns:a16="http://schemas.microsoft.com/office/drawing/2014/main" id="{07AC71BE-7879-3A4F-BFE9-1A6D28B4F51E}"/>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5" name="Chevron 24">
              <a:extLst>
                <a:ext uri="{FF2B5EF4-FFF2-40B4-BE49-F238E27FC236}">
                  <a16:creationId xmlns:a16="http://schemas.microsoft.com/office/drawing/2014/main" id="{A8EA77E8-4070-0443-AB87-0627062CF9CD}"/>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oup 25">
            <a:extLst>
              <a:ext uri="{FF2B5EF4-FFF2-40B4-BE49-F238E27FC236}">
                <a16:creationId xmlns:a16="http://schemas.microsoft.com/office/drawing/2014/main" id="{02D3FD70-F38F-344F-A481-3C32F35E3433}"/>
              </a:ext>
            </a:extLst>
          </p:cNvPr>
          <p:cNvGrpSpPr/>
          <p:nvPr/>
        </p:nvGrpSpPr>
        <p:grpSpPr>
          <a:xfrm>
            <a:off x="2804331" y="3482023"/>
            <a:ext cx="367695" cy="269069"/>
            <a:chOff x="993997" y="4329498"/>
            <a:chExt cx="1131366" cy="827903"/>
          </a:xfrm>
        </p:grpSpPr>
        <p:sp>
          <p:nvSpPr>
            <p:cNvPr id="27" name="Chevron 26">
              <a:extLst>
                <a:ext uri="{FF2B5EF4-FFF2-40B4-BE49-F238E27FC236}">
                  <a16:creationId xmlns:a16="http://schemas.microsoft.com/office/drawing/2014/main" id="{C58A8012-9B79-CA45-B899-6F2E6E259D28}"/>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8" name="Chevron 27">
              <a:extLst>
                <a:ext uri="{FF2B5EF4-FFF2-40B4-BE49-F238E27FC236}">
                  <a16:creationId xmlns:a16="http://schemas.microsoft.com/office/drawing/2014/main" id="{98CD57E6-566D-4E40-BE05-739A40D27BF1}"/>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9" name="Chevron 28">
              <a:extLst>
                <a:ext uri="{FF2B5EF4-FFF2-40B4-BE49-F238E27FC236}">
                  <a16:creationId xmlns:a16="http://schemas.microsoft.com/office/drawing/2014/main" id="{BA8F51A2-7E1C-CC4B-9776-7CEDFF5F4CCF}"/>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0" name="Group 29">
            <a:extLst>
              <a:ext uri="{FF2B5EF4-FFF2-40B4-BE49-F238E27FC236}">
                <a16:creationId xmlns:a16="http://schemas.microsoft.com/office/drawing/2014/main" id="{34FA9051-75CC-3F44-95A4-8BF7C6D962F7}"/>
              </a:ext>
            </a:extLst>
          </p:cNvPr>
          <p:cNvGrpSpPr/>
          <p:nvPr/>
        </p:nvGrpSpPr>
        <p:grpSpPr>
          <a:xfrm>
            <a:off x="2804331" y="1616152"/>
            <a:ext cx="367695" cy="269069"/>
            <a:chOff x="993997" y="4329498"/>
            <a:chExt cx="1131366" cy="827903"/>
          </a:xfrm>
        </p:grpSpPr>
        <p:sp>
          <p:nvSpPr>
            <p:cNvPr id="31" name="Chevron 30">
              <a:extLst>
                <a:ext uri="{FF2B5EF4-FFF2-40B4-BE49-F238E27FC236}">
                  <a16:creationId xmlns:a16="http://schemas.microsoft.com/office/drawing/2014/main" id="{55CD5724-47D4-A44A-A8B2-EAF54FE454B6}"/>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Chevron 31">
              <a:extLst>
                <a:ext uri="{FF2B5EF4-FFF2-40B4-BE49-F238E27FC236}">
                  <a16:creationId xmlns:a16="http://schemas.microsoft.com/office/drawing/2014/main" id="{C9696E3D-943A-4C4B-9D8C-B6A82D974E5C}"/>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3" name="Chevron 32">
              <a:extLst>
                <a:ext uri="{FF2B5EF4-FFF2-40B4-BE49-F238E27FC236}">
                  <a16:creationId xmlns:a16="http://schemas.microsoft.com/office/drawing/2014/main" id="{1E22E2E7-B79F-4D4A-AA3E-764D021B7763}"/>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3893189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err="1">
                <a:solidFill>
                  <a:schemeClr val="accent1"/>
                </a:solidFill>
              </a:rPr>
              <a:t>Example</a:t>
            </a:r>
            <a:r>
              <a:rPr lang="es-ES_tradnl" dirty="0">
                <a:solidFill>
                  <a:schemeClr val="accent1"/>
                </a:solidFill>
              </a:rPr>
              <a:t> 2:</a:t>
            </a:r>
          </a:p>
        </p:txBody>
      </p:sp>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199502"/>
            <a:ext cx="6297827" cy="433722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s-ES" sz="2400" i="1" dirty="0">
                <a:solidFill>
                  <a:schemeClr val="tx2">
                    <a:lumMod val="50000"/>
                  </a:schemeClr>
                </a:solidFill>
                <a:latin typeface="Calibri Light" panose="020F0302020204030204" pitchFamily="34" charset="0"/>
                <a:cs typeface="Calibri Light" panose="020F0302020204030204" pitchFamily="34" charset="0"/>
              </a:rPr>
              <a:t>A </a:t>
            </a:r>
            <a:r>
              <a:rPr lang="es-ES" sz="2400" i="1" dirty="0" err="1">
                <a:solidFill>
                  <a:schemeClr val="tx2">
                    <a:lumMod val="50000"/>
                  </a:schemeClr>
                </a:solidFill>
                <a:latin typeface="Calibri Light" panose="020F0302020204030204" pitchFamily="34" charset="0"/>
                <a:cs typeface="Calibri Light" panose="020F0302020204030204" pitchFamily="34" charset="0"/>
              </a:rPr>
              <a:t>young</a:t>
            </a:r>
            <a:r>
              <a:rPr lang="es-ES" sz="2400" i="1" dirty="0">
                <a:solidFill>
                  <a:schemeClr val="tx2">
                    <a:lumMod val="50000"/>
                  </a:schemeClr>
                </a:solidFill>
                <a:latin typeface="Calibri Light" panose="020F0302020204030204" pitchFamily="34" charset="0"/>
                <a:cs typeface="Calibri Light" panose="020F0302020204030204" pitchFamily="34" charset="0"/>
              </a:rPr>
              <a:t> IDP </a:t>
            </a:r>
            <a:r>
              <a:rPr lang="es-ES" sz="2400" i="1" dirty="0" err="1">
                <a:solidFill>
                  <a:schemeClr val="tx2">
                    <a:lumMod val="50000"/>
                  </a:schemeClr>
                </a:solidFill>
                <a:latin typeface="Calibri Light" panose="020F0302020204030204" pitchFamily="34" charset="0"/>
                <a:cs typeface="Calibri Light" panose="020F0302020204030204" pitchFamily="34" charset="0"/>
              </a:rPr>
              <a:t>woman</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is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offered</a:t>
            </a:r>
            <a:r>
              <a:rPr lang="es-ES" sz="2400" i="1" dirty="0">
                <a:solidFill>
                  <a:schemeClr val="tx2">
                    <a:lumMod val="50000"/>
                  </a:schemeClr>
                </a:solidFill>
                <a:latin typeface="Calibri Light" panose="020F0302020204030204" pitchFamily="34" charset="0"/>
                <a:cs typeface="Calibri Light" panose="020F0302020204030204" pitchFamily="34" charset="0"/>
              </a:rPr>
              <a:t> to </a:t>
            </a:r>
            <a:r>
              <a:rPr lang="es-ES" sz="2400" i="1" dirty="0" err="1">
                <a:solidFill>
                  <a:schemeClr val="tx2">
                    <a:lumMod val="50000"/>
                  </a:schemeClr>
                </a:solidFill>
                <a:latin typeface="Calibri Light" panose="020F0302020204030204" pitchFamily="34" charset="0"/>
                <a:cs typeface="Calibri Light" panose="020F0302020204030204" pitchFamily="34" charset="0"/>
              </a:rPr>
              <a:t>work</a:t>
            </a:r>
            <a:r>
              <a:rPr lang="es-ES" sz="2400" i="1" dirty="0">
                <a:solidFill>
                  <a:schemeClr val="tx2">
                    <a:lumMod val="50000"/>
                  </a:schemeClr>
                </a:solidFill>
                <a:latin typeface="Calibri Light" panose="020F0302020204030204" pitchFamily="34" charset="0"/>
                <a:cs typeface="Calibri Light" panose="020F0302020204030204" pitchFamily="34" charset="0"/>
              </a:rPr>
              <a:t> as a </a:t>
            </a:r>
            <a:r>
              <a:rPr lang="es-ES" sz="2400" i="1" dirty="0" err="1">
                <a:solidFill>
                  <a:schemeClr val="tx2">
                    <a:lumMod val="50000"/>
                  </a:schemeClr>
                </a:solidFill>
                <a:latin typeface="Calibri Light" panose="020F0302020204030204" pitchFamily="34" charset="0"/>
                <a:cs typeface="Calibri Light" panose="020F0302020204030204" pitchFamily="34" charset="0"/>
              </a:rPr>
              <a:t>maid</a:t>
            </a:r>
            <a:r>
              <a:rPr lang="es-ES" sz="2400" i="1" dirty="0">
                <a:solidFill>
                  <a:schemeClr val="tx2">
                    <a:lumMod val="50000"/>
                  </a:schemeClr>
                </a:solidFill>
                <a:latin typeface="Calibri Light" panose="020F0302020204030204" pitchFamily="34" charset="0"/>
                <a:cs typeface="Calibri Light" panose="020F0302020204030204" pitchFamily="34" charset="0"/>
              </a:rPr>
              <a:t> in </a:t>
            </a:r>
            <a:r>
              <a:rPr lang="es-ES" sz="2400" i="1" dirty="0" err="1">
                <a:solidFill>
                  <a:schemeClr val="tx2">
                    <a:lumMod val="50000"/>
                  </a:schemeClr>
                </a:solidFill>
                <a:latin typeface="Calibri Light" panose="020F0302020204030204" pitchFamily="34" charset="0"/>
                <a:cs typeface="Calibri Light" panose="020F0302020204030204" pitchFamily="34" charset="0"/>
              </a:rPr>
              <a:t>an</a:t>
            </a:r>
            <a:r>
              <a:rPr lang="es-ES" sz="2400" i="1" dirty="0">
                <a:solidFill>
                  <a:schemeClr val="tx2">
                    <a:lumMod val="50000"/>
                  </a:schemeClr>
                </a:solidFill>
                <a:latin typeface="Calibri Light" panose="020F0302020204030204" pitchFamily="34" charset="0"/>
                <a:cs typeface="Calibri Light" panose="020F0302020204030204" pitchFamily="34" charset="0"/>
              </a:rPr>
              <a:t> hotel in a </a:t>
            </a:r>
            <a:r>
              <a:rPr lang="es-ES" sz="2400" i="1" dirty="0" err="1">
                <a:solidFill>
                  <a:schemeClr val="tx2">
                    <a:lumMod val="50000"/>
                  </a:schemeClr>
                </a:solidFill>
                <a:latin typeface="Calibri Light" panose="020F0302020204030204" pitchFamily="34" charset="0"/>
                <a:cs typeface="Calibri Light" panose="020F0302020204030204" pitchFamily="34" charset="0"/>
              </a:rPr>
              <a:t>nearby</a:t>
            </a:r>
            <a:r>
              <a:rPr lang="es-ES" sz="2400" i="1" dirty="0">
                <a:solidFill>
                  <a:schemeClr val="tx2">
                    <a:lumMod val="50000"/>
                  </a:schemeClr>
                </a:solidFill>
                <a:latin typeface="Calibri Light" panose="020F0302020204030204" pitchFamily="34" charset="0"/>
                <a:cs typeface="Calibri Light" panose="020F0302020204030204" pitchFamily="34" charset="0"/>
              </a:rPr>
              <a:t> costal </a:t>
            </a:r>
            <a:r>
              <a:rPr lang="es-ES" sz="2400" i="1" dirty="0" err="1">
                <a:solidFill>
                  <a:schemeClr val="tx2">
                    <a:lumMod val="50000"/>
                  </a:schemeClr>
                </a:solidFill>
                <a:latin typeface="Calibri Light" panose="020F0302020204030204" pitchFamily="34" charset="0"/>
                <a:cs typeface="Calibri Light" panose="020F0302020204030204" pitchFamily="34" charset="0"/>
              </a:rPr>
              <a:t>town</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where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owner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would</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provide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also</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accommodation</a:t>
            </a:r>
            <a:r>
              <a:rPr lang="es-ES" sz="2400" i="1" dirty="0">
                <a:solidFill>
                  <a:schemeClr val="tx2">
                    <a:lumMod val="50000"/>
                  </a:schemeClr>
                </a:solidFill>
                <a:latin typeface="Calibri Light" panose="020F0302020204030204" pitchFamily="34" charset="0"/>
                <a:cs typeface="Calibri Light" panose="020F0302020204030204" pitchFamily="34" charset="0"/>
              </a:rPr>
              <a:t>. Once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arrives</a:t>
            </a:r>
            <a:r>
              <a:rPr lang="es-ES" sz="2400" i="1" dirty="0">
                <a:solidFill>
                  <a:schemeClr val="tx2">
                    <a:lumMod val="50000"/>
                  </a:schemeClr>
                </a:solidFill>
                <a:latin typeface="Calibri Light" panose="020F0302020204030204" pitchFamily="34" charset="0"/>
                <a:cs typeface="Calibri Light" panose="020F0302020204030204" pitchFamily="34" charset="0"/>
              </a:rPr>
              <a:t> to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town</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finds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out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hotel </a:t>
            </a:r>
            <a:r>
              <a:rPr lang="es-ES" sz="2400" i="1" dirty="0" err="1">
                <a:solidFill>
                  <a:schemeClr val="tx2">
                    <a:lumMod val="50000"/>
                  </a:schemeClr>
                </a:solidFill>
                <a:latin typeface="Calibri Light" panose="020F0302020204030204" pitchFamily="34" charset="0"/>
                <a:cs typeface="Calibri Light" panose="020F0302020204030204" pitchFamily="34" charset="0"/>
              </a:rPr>
              <a:t>is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actually</a:t>
            </a:r>
            <a:r>
              <a:rPr lang="es-ES" sz="2400" i="1" dirty="0">
                <a:solidFill>
                  <a:schemeClr val="tx2">
                    <a:lumMod val="50000"/>
                  </a:schemeClr>
                </a:solidFill>
                <a:latin typeface="Calibri Light" panose="020F0302020204030204" pitchFamily="34" charset="0"/>
                <a:cs typeface="Calibri Light" panose="020F0302020204030204" pitchFamily="34" charset="0"/>
              </a:rPr>
              <a:t> a </a:t>
            </a:r>
            <a:r>
              <a:rPr lang="es-ES" sz="2400" i="1" dirty="0" err="1">
                <a:solidFill>
                  <a:schemeClr val="tx2">
                    <a:lumMod val="50000"/>
                  </a:schemeClr>
                </a:solidFill>
                <a:latin typeface="Calibri Light" panose="020F0302020204030204" pitchFamily="34" charset="0"/>
                <a:cs typeface="Calibri Light" panose="020F0302020204030204" pitchFamily="34" charset="0"/>
              </a:rPr>
              <a:t>brothel</a:t>
            </a:r>
            <a:r>
              <a:rPr lang="es-ES" sz="2400" i="1" dirty="0">
                <a:solidFill>
                  <a:schemeClr val="tx2">
                    <a:lumMod val="50000"/>
                  </a:schemeClr>
                </a:solidFill>
                <a:latin typeface="Calibri Light" panose="020F0302020204030204" pitchFamily="34" charset="0"/>
                <a:cs typeface="Calibri Light" panose="020F0302020204030204" pitchFamily="34" charset="0"/>
              </a:rPr>
              <a:t> and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is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forced</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into</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prostitution</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owner</a:t>
            </a:r>
            <a:r>
              <a:rPr lang="es-ES" sz="2400" i="1" dirty="0">
                <a:solidFill>
                  <a:schemeClr val="tx2">
                    <a:lumMod val="50000"/>
                  </a:schemeClr>
                </a:solidFill>
                <a:latin typeface="Calibri Light" panose="020F0302020204030204" pitchFamily="34" charset="0"/>
                <a:cs typeface="Calibri Light" panose="020F0302020204030204" pitchFamily="34" charset="0"/>
              </a:rPr>
              <a:t> of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hotel </a:t>
            </a:r>
            <a:r>
              <a:rPr lang="es-ES" sz="2400" i="1" dirty="0" err="1">
                <a:solidFill>
                  <a:schemeClr val="tx2">
                    <a:lumMod val="50000"/>
                  </a:schemeClr>
                </a:solidFill>
                <a:latin typeface="Calibri Light" panose="020F0302020204030204" pitchFamily="34" charset="0"/>
                <a:cs typeface="Calibri Light" panose="020F0302020204030204" pitchFamily="34" charset="0"/>
              </a:rPr>
              <a:t>keeps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almost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all</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her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earning</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claiming</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that’s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share </a:t>
            </a:r>
            <a:r>
              <a:rPr lang="es-ES" sz="2400" i="1" dirty="0" err="1">
                <a:solidFill>
                  <a:schemeClr val="tx2">
                    <a:lumMod val="50000"/>
                  </a:schemeClr>
                </a:solidFill>
                <a:latin typeface="Calibri Light" panose="020F0302020204030204" pitchFamily="34" charset="0"/>
                <a:cs typeface="Calibri Light" panose="020F0302020204030204" pitchFamily="34" charset="0"/>
              </a:rPr>
              <a:t>for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accommodation</a:t>
            </a:r>
            <a:r>
              <a:rPr lang="es-ES" sz="2400" i="1" dirty="0">
                <a:solidFill>
                  <a:schemeClr val="tx2">
                    <a:lumMod val="50000"/>
                  </a:schemeClr>
                </a:solidFill>
                <a:latin typeface="Calibri Light" panose="020F0302020204030204" pitchFamily="34" charset="0"/>
                <a:cs typeface="Calibri Light" panose="020F0302020204030204" pitchFamily="34" charset="0"/>
              </a:rPr>
              <a:t> and </a:t>
            </a:r>
            <a:r>
              <a:rPr lang="es-ES" sz="2400" i="1" dirty="0" err="1">
                <a:solidFill>
                  <a:schemeClr val="tx2">
                    <a:lumMod val="50000"/>
                  </a:schemeClr>
                </a:solidFill>
                <a:latin typeface="Calibri Light" panose="020F0302020204030204" pitchFamily="34" charset="0"/>
                <a:cs typeface="Calibri Light" panose="020F0302020204030204" pitchFamily="34" charset="0"/>
              </a:rPr>
              <a:t>food</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Without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money</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cannot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go</a:t>
            </a:r>
            <a:r>
              <a:rPr lang="es-ES" sz="2400" i="1" dirty="0">
                <a:solidFill>
                  <a:schemeClr val="tx2">
                    <a:lumMod val="50000"/>
                  </a:schemeClr>
                </a:solidFill>
                <a:latin typeface="Calibri Light" panose="020F0302020204030204" pitchFamily="34" charset="0"/>
                <a:cs typeface="Calibri Light" panose="020F0302020204030204" pitchFamily="34" charset="0"/>
              </a:rPr>
              <a:t> back to </a:t>
            </a:r>
            <a:r>
              <a:rPr lang="es-ES" sz="2400" i="1" dirty="0" err="1">
                <a:solidFill>
                  <a:schemeClr val="tx2">
                    <a:lumMod val="50000"/>
                  </a:schemeClr>
                </a:solidFill>
                <a:latin typeface="Calibri Light" panose="020F0302020204030204" pitchFamily="34" charset="0"/>
                <a:cs typeface="Calibri Light" panose="020F0302020204030204" pitchFamily="34" charset="0"/>
              </a:rPr>
              <a:t>her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family</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is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also</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afraid</a:t>
            </a:r>
            <a:r>
              <a:rPr lang="es-ES" sz="2400" i="1" dirty="0">
                <a:solidFill>
                  <a:schemeClr val="tx2">
                    <a:lumMod val="50000"/>
                  </a:schemeClr>
                </a:solidFill>
                <a:latin typeface="Calibri Light" panose="020F0302020204030204" pitchFamily="34" charset="0"/>
                <a:cs typeface="Calibri Light" panose="020F0302020204030204" pitchFamily="34" charset="0"/>
              </a:rPr>
              <a:t> of </a:t>
            </a:r>
            <a:r>
              <a:rPr lang="es-ES" sz="2400" i="1" dirty="0" err="1">
                <a:solidFill>
                  <a:schemeClr val="tx2">
                    <a:lumMod val="50000"/>
                  </a:schemeClr>
                </a:solidFill>
                <a:latin typeface="Calibri Light" panose="020F0302020204030204" pitchFamily="34" charset="0"/>
                <a:cs typeface="Calibri Light" panose="020F0302020204030204" pitchFamily="34" charset="0"/>
              </a:rPr>
              <a:t>returning</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without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money</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was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promised</a:t>
            </a:r>
            <a:r>
              <a:rPr lang="es-ES" sz="2400" i="1" dirty="0">
                <a:solidFill>
                  <a:schemeClr val="tx2">
                    <a:lumMod val="50000"/>
                  </a:schemeClr>
                </a:solidFill>
                <a:latin typeface="Calibri Light" panose="020F0302020204030204" pitchFamily="34" charset="0"/>
                <a:cs typeface="Calibri Light" panose="020F0302020204030204" pitchFamily="34" charset="0"/>
              </a:rPr>
              <a:t> to </a:t>
            </a:r>
            <a:r>
              <a:rPr lang="es-ES" sz="2400" i="1" dirty="0" err="1">
                <a:solidFill>
                  <a:schemeClr val="tx2">
                    <a:lumMod val="50000"/>
                  </a:schemeClr>
                </a:solidFill>
                <a:latin typeface="Calibri Light" panose="020F0302020204030204" pitchFamily="34" charset="0"/>
                <a:cs typeface="Calibri Light" panose="020F0302020204030204" pitchFamily="34" charset="0"/>
              </a:rPr>
              <a:t>support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her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family</a:t>
            </a:r>
            <a:r>
              <a:rPr lang="es-ES" sz="2400" i="1" dirty="0">
                <a:solidFill>
                  <a:schemeClr val="tx2">
                    <a:lumMod val="50000"/>
                  </a:schemeClr>
                </a:solidFill>
                <a:latin typeface="Calibri Light" panose="020F0302020204030204" pitchFamily="34" charset="0"/>
                <a:cs typeface="Calibri Light" panose="020F0302020204030204" pitchFamily="34" charset="0"/>
              </a:rPr>
              <a:t> and </a:t>
            </a:r>
            <a:r>
              <a:rPr lang="es-ES" sz="2400" i="1" dirty="0" err="1">
                <a:solidFill>
                  <a:schemeClr val="tx2">
                    <a:lumMod val="50000"/>
                  </a:schemeClr>
                </a:solidFill>
                <a:latin typeface="Calibri Light" panose="020F0302020204030204" pitchFamily="34" charset="0"/>
                <a:cs typeface="Calibri Light" panose="020F0302020204030204" pitchFamily="34" charset="0"/>
              </a:rPr>
              <a:t>she</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is</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terrified</a:t>
            </a:r>
            <a:r>
              <a:rPr lang="es-ES" sz="2400" i="1" dirty="0">
                <a:solidFill>
                  <a:schemeClr val="tx2">
                    <a:lumMod val="50000"/>
                  </a:schemeClr>
                </a:solidFill>
                <a:latin typeface="Calibri Light" panose="020F0302020204030204" pitchFamily="34" charset="0"/>
                <a:cs typeface="Calibri Light" panose="020F0302020204030204" pitchFamily="34" charset="0"/>
              </a:rPr>
              <a:t> to </a:t>
            </a:r>
            <a:r>
              <a:rPr lang="es-ES" sz="2400" i="1" dirty="0" err="1">
                <a:solidFill>
                  <a:schemeClr val="tx2">
                    <a:lumMod val="50000"/>
                  </a:schemeClr>
                </a:solidFill>
                <a:latin typeface="Calibri Light" panose="020F0302020204030204" pitchFamily="34" charset="0"/>
                <a:cs typeface="Calibri Light" panose="020F0302020204030204" pitchFamily="34" charset="0"/>
              </a:rPr>
              <a:t>tell</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what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really</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happened</a:t>
            </a:r>
            <a:r>
              <a:rPr lang="es-ES" sz="2400" i="1" dirty="0">
                <a:solidFill>
                  <a:schemeClr val="tx2">
                    <a:lumMod val="50000"/>
                  </a:schemeClr>
                </a:solidFill>
                <a:latin typeface="Calibri Light" panose="020F0302020204030204" pitchFamily="34" charset="0"/>
                <a:cs typeface="Calibri Light" panose="020F0302020204030204" pitchFamily="34" charset="0"/>
              </a:rPr>
              <a:t>, as </a:t>
            </a:r>
            <a:r>
              <a:rPr lang="es-ES" sz="2400" i="1" dirty="0" err="1">
                <a:solidFill>
                  <a:schemeClr val="tx2">
                    <a:lumMod val="50000"/>
                  </a:schemeClr>
                </a:solidFill>
                <a:latin typeface="Calibri Light" panose="020F0302020204030204" pitchFamily="34" charset="0"/>
                <a:cs typeface="Calibri Light" panose="020F0302020204030204" pitchFamily="34" charset="0"/>
              </a:rPr>
              <a:t>her</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family</a:t>
            </a:r>
            <a:r>
              <a:rPr lang="es-ES" sz="2400" i="1" dirty="0">
                <a:solidFill>
                  <a:schemeClr val="tx2">
                    <a:lumMod val="50000"/>
                  </a:schemeClr>
                </a:solidFill>
                <a:latin typeface="Calibri Light" panose="020F0302020204030204" pitchFamily="34" charset="0"/>
                <a:cs typeface="Calibri Light" panose="020F0302020204030204" pitchFamily="34" charset="0"/>
              </a:rPr>
              <a:t> and </a:t>
            </a:r>
            <a:r>
              <a:rPr lang="es-ES" sz="2400" i="1" dirty="0" err="1">
                <a:solidFill>
                  <a:schemeClr val="tx2">
                    <a:lumMod val="50000"/>
                  </a:schemeClr>
                </a:solidFill>
                <a:latin typeface="Calibri Light" panose="020F0302020204030204" pitchFamily="34" charset="0"/>
                <a:cs typeface="Calibri Light" panose="020F0302020204030204" pitchFamily="34" charset="0"/>
              </a:rPr>
              <a:t>community</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would</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reject</a:t>
            </a:r>
            <a:r>
              <a:rPr lang="es-ES" sz="2400" i="1" dirty="0">
                <a:solidFill>
                  <a:schemeClr val="tx2">
                    <a:lumMod val="50000"/>
                  </a:schemeClr>
                </a:solidFill>
                <a:latin typeface="Calibri Light" panose="020F0302020204030204" pitchFamily="34" charset="0"/>
                <a:cs typeface="Calibri Light" panose="020F0302020204030204" pitchFamily="34" charset="0"/>
              </a:rPr>
              <a:t> </a:t>
            </a:r>
            <a:r>
              <a:rPr lang="es-ES" sz="2400" i="1" dirty="0" err="1">
                <a:solidFill>
                  <a:schemeClr val="tx2">
                    <a:lumMod val="50000"/>
                  </a:schemeClr>
                </a:solidFill>
                <a:latin typeface="Calibri Light" panose="020F0302020204030204" pitchFamily="34" charset="0"/>
                <a:cs typeface="Calibri Light" panose="020F0302020204030204" pitchFamily="34" charset="0"/>
              </a:rPr>
              <a:t>her</a:t>
            </a:r>
            <a:r>
              <a:rPr lang="es-ES" sz="2400" i="1" dirty="0">
                <a:solidFill>
                  <a:schemeClr val="tx2">
                    <a:lumMod val="50000"/>
                  </a:schemeClr>
                </a:solidFill>
                <a:latin typeface="Calibri Light" panose="020F0302020204030204" pitchFamily="34" charset="0"/>
                <a:cs typeface="Calibri Light" panose="020F0302020204030204" pitchFamily="34" charset="0"/>
              </a:rPr>
              <a:t>.</a:t>
            </a:r>
          </a:p>
        </p:txBody>
      </p:sp>
      <p:pic>
        <p:nvPicPr>
          <p:cNvPr id="6" name="Picture 5">
            <a:extLst>
              <a:ext uri="{FF2B5EF4-FFF2-40B4-BE49-F238E27FC236}">
                <a16:creationId xmlns:a16="http://schemas.microsoft.com/office/drawing/2014/main" id="{D4EA8E38-F115-2448-9CAC-EF109692C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Tree>
    <p:extLst>
      <p:ext uri="{BB962C8B-B14F-4D97-AF65-F5344CB8AC3E}">
        <p14:creationId xmlns:p14="http://schemas.microsoft.com/office/powerpoint/2010/main" val="343987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6" name="Rounded Rectangle 5">
            <a:extLst>
              <a:ext uri="{FF2B5EF4-FFF2-40B4-BE49-F238E27FC236}">
                <a16:creationId xmlns:a16="http://schemas.microsoft.com/office/drawing/2014/main" id="{313EF394-385A-3A4F-ABE4-D91727A34307}"/>
              </a:ext>
            </a:extLst>
          </p:cNvPr>
          <p:cNvSpPr/>
          <p:nvPr/>
        </p:nvSpPr>
        <p:spPr>
          <a:xfrm>
            <a:off x="586410" y="1315844"/>
            <a:ext cx="2085050" cy="12296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ACT</a:t>
            </a:r>
          </a:p>
        </p:txBody>
      </p:sp>
      <p:sp>
        <p:nvSpPr>
          <p:cNvPr id="7" name="Rounded Rectangle 6">
            <a:extLst>
              <a:ext uri="{FF2B5EF4-FFF2-40B4-BE49-F238E27FC236}">
                <a16:creationId xmlns:a16="http://schemas.microsoft.com/office/drawing/2014/main" id="{175930AB-F692-E141-8DAA-6A22541E957B}"/>
              </a:ext>
            </a:extLst>
          </p:cNvPr>
          <p:cNvSpPr/>
          <p:nvPr/>
        </p:nvSpPr>
        <p:spPr>
          <a:xfrm>
            <a:off x="586410" y="2871872"/>
            <a:ext cx="2085050" cy="21573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MEANS</a:t>
            </a:r>
          </a:p>
        </p:txBody>
      </p:sp>
      <p:sp>
        <p:nvSpPr>
          <p:cNvPr id="9" name="Rounded Rectangle 8">
            <a:extLst>
              <a:ext uri="{FF2B5EF4-FFF2-40B4-BE49-F238E27FC236}">
                <a16:creationId xmlns:a16="http://schemas.microsoft.com/office/drawing/2014/main" id="{A78143F1-D967-594D-842E-96A05A56BCF3}"/>
              </a:ext>
            </a:extLst>
          </p:cNvPr>
          <p:cNvSpPr/>
          <p:nvPr/>
        </p:nvSpPr>
        <p:spPr>
          <a:xfrm>
            <a:off x="586410" y="5358229"/>
            <a:ext cx="2085050" cy="4883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PURPOSE</a:t>
            </a:r>
          </a:p>
        </p:txBody>
      </p:sp>
      <p:sp>
        <p:nvSpPr>
          <p:cNvPr id="10" name="Rounded Rectangle 9">
            <a:extLst>
              <a:ext uri="{FF2B5EF4-FFF2-40B4-BE49-F238E27FC236}">
                <a16:creationId xmlns:a16="http://schemas.microsoft.com/office/drawing/2014/main" id="{A74C0A50-E2E1-634D-94D4-CA9B0EC4FDBA}"/>
              </a:ext>
            </a:extLst>
          </p:cNvPr>
          <p:cNvSpPr/>
          <p:nvPr/>
        </p:nvSpPr>
        <p:spPr>
          <a:xfrm>
            <a:off x="3304898" y="1315844"/>
            <a:ext cx="3713741" cy="12296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Harbouring</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Reception</a:t>
            </a:r>
            <a:r>
              <a:rPr lang="es-ES" sz="2000" dirty="0">
                <a:solidFill>
                  <a:schemeClr val="tx1"/>
                </a:solidFill>
                <a:latin typeface="Gill Sans Nova Light" panose="020B0302020104020203" pitchFamily="34" charset="0"/>
              </a:rPr>
              <a:t> of a </a:t>
            </a:r>
            <a:r>
              <a:rPr lang="es-ES" sz="2000" dirty="0" err="1">
                <a:solidFill>
                  <a:schemeClr val="tx1"/>
                </a:solidFill>
                <a:latin typeface="Gill Sans Nova Light" panose="020B0302020104020203" pitchFamily="34" charset="0"/>
              </a:rPr>
              <a:t>person</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Recruitment</a:t>
            </a:r>
            <a:endParaRPr lang="es-ES" sz="2000" dirty="0">
              <a:solidFill>
                <a:schemeClr val="tx1"/>
              </a:solidFill>
              <a:latin typeface="Gill Sans Nova Light" panose="020B0302020104020203" pitchFamily="34" charset="0"/>
            </a:endParaRPr>
          </a:p>
        </p:txBody>
      </p:sp>
      <p:sp>
        <p:nvSpPr>
          <p:cNvPr id="11" name="Rounded Rectangle 10">
            <a:extLst>
              <a:ext uri="{FF2B5EF4-FFF2-40B4-BE49-F238E27FC236}">
                <a16:creationId xmlns:a16="http://schemas.microsoft.com/office/drawing/2014/main" id="{9050168D-B7B1-DD4C-957E-169FD175D174}"/>
              </a:ext>
            </a:extLst>
          </p:cNvPr>
          <p:cNvSpPr/>
          <p:nvPr/>
        </p:nvSpPr>
        <p:spPr>
          <a:xfrm>
            <a:off x="3304898" y="2871872"/>
            <a:ext cx="3713741" cy="215733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Deception</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about</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job</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opportunity</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Abuse of </a:t>
            </a:r>
            <a:r>
              <a:rPr lang="es-ES" sz="2000" dirty="0" err="1">
                <a:solidFill>
                  <a:schemeClr val="tx1"/>
                </a:solidFill>
                <a:latin typeface="Gill Sans Nova Light" panose="020B0302020104020203" pitchFamily="34" charset="0"/>
              </a:rPr>
              <a:t>vulnerability</a:t>
            </a:r>
            <a:r>
              <a:rPr lang="es-ES" sz="2000" dirty="0">
                <a:solidFill>
                  <a:schemeClr val="tx1"/>
                </a:solidFill>
                <a:latin typeface="Gill Sans Nova Light" panose="020B0302020104020203" pitchFamily="34" charset="0"/>
              </a:rPr>
              <a:t> </a:t>
            </a: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Coercion</a:t>
            </a:r>
            <a:r>
              <a:rPr lang="es-ES" sz="2000" dirty="0">
                <a:solidFill>
                  <a:schemeClr val="tx1"/>
                </a:solidFill>
                <a:latin typeface="Gill Sans Nova Light" panose="020B0302020104020203" pitchFamily="34" charset="0"/>
              </a:rPr>
              <a:t> </a:t>
            </a: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Withholding</a:t>
            </a:r>
            <a:r>
              <a:rPr lang="es-ES" sz="2000" dirty="0">
                <a:solidFill>
                  <a:schemeClr val="tx1"/>
                </a:solidFill>
                <a:latin typeface="Gill Sans Nova Light" panose="020B0302020104020203" pitchFamily="34" charset="0"/>
              </a:rPr>
              <a:t> of </a:t>
            </a:r>
            <a:r>
              <a:rPr lang="es-ES" sz="2000" dirty="0" err="1">
                <a:solidFill>
                  <a:schemeClr val="tx1"/>
                </a:solidFill>
                <a:latin typeface="Gill Sans Nova Light" panose="020B0302020104020203" pitchFamily="34" charset="0"/>
              </a:rPr>
              <a:t>payments</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Threat</a:t>
            </a:r>
            <a:r>
              <a:rPr lang="es-ES" sz="2000" dirty="0">
                <a:solidFill>
                  <a:schemeClr val="tx1"/>
                </a:solidFill>
                <a:latin typeface="Gill Sans Nova Light" panose="020B0302020104020203" pitchFamily="34" charset="0"/>
              </a:rPr>
              <a:t> to </a:t>
            </a:r>
            <a:r>
              <a:rPr lang="es-ES" sz="2000" dirty="0" err="1">
                <a:solidFill>
                  <a:schemeClr val="tx1"/>
                </a:solidFill>
                <a:latin typeface="Gill Sans Nova Light" panose="020B0302020104020203" pitchFamily="34" charset="0"/>
              </a:rPr>
              <a:t>inform</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her</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family</a:t>
            </a:r>
            <a:r>
              <a:rPr lang="es-ES" sz="2000" dirty="0">
                <a:solidFill>
                  <a:schemeClr val="tx1"/>
                </a:solidFill>
                <a:latin typeface="Gill Sans Nova Light" panose="020B0302020104020203" pitchFamily="34" charset="0"/>
              </a:rPr>
              <a:t> and </a:t>
            </a:r>
            <a:r>
              <a:rPr lang="es-ES" sz="2000" dirty="0" err="1">
                <a:solidFill>
                  <a:schemeClr val="tx1"/>
                </a:solidFill>
                <a:latin typeface="Gill Sans Nova Light" panose="020B0302020104020203" pitchFamily="34" charset="0"/>
              </a:rPr>
              <a:t>community</a:t>
            </a:r>
            <a:endParaRPr lang="es-ES" sz="2000" dirty="0">
              <a:solidFill>
                <a:schemeClr val="tx1"/>
              </a:solidFill>
              <a:latin typeface="Gill Sans Nova Light" panose="020B0302020104020203" pitchFamily="34" charset="0"/>
            </a:endParaRPr>
          </a:p>
        </p:txBody>
      </p:sp>
      <p:sp>
        <p:nvSpPr>
          <p:cNvPr id="12" name="Rounded Rectangle 11">
            <a:extLst>
              <a:ext uri="{FF2B5EF4-FFF2-40B4-BE49-F238E27FC236}">
                <a16:creationId xmlns:a16="http://schemas.microsoft.com/office/drawing/2014/main" id="{C67CADC0-BE5D-6141-A8DB-6F5510BCA881}"/>
              </a:ext>
            </a:extLst>
          </p:cNvPr>
          <p:cNvSpPr/>
          <p:nvPr/>
        </p:nvSpPr>
        <p:spPr>
          <a:xfrm>
            <a:off x="3304898" y="5358229"/>
            <a:ext cx="3713741" cy="48830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Sexual </a:t>
            </a:r>
            <a:r>
              <a:rPr lang="es-ES" sz="2000" dirty="0" err="1">
                <a:solidFill>
                  <a:schemeClr val="tx1"/>
                </a:solidFill>
                <a:latin typeface="Gill Sans Nova Light" panose="020B0302020104020203" pitchFamily="34" charset="0"/>
              </a:rPr>
              <a:t>exploitation</a:t>
            </a:r>
            <a:endParaRPr lang="es-ES" sz="2000" dirty="0">
              <a:solidFill>
                <a:schemeClr val="tx1"/>
              </a:solidFill>
              <a:latin typeface="Gill Sans Nova Light" panose="020B0302020104020203" pitchFamily="34" charset="0"/>
            </a:endParaRPr>
          </a:p>
        </p:txBody>
      </p:sp>
      <p:sp>
        <p:nvSpPr>
          <p:cNvPr id="2" name="TextBox 1">
            <a:extLst>
              <a:ext uri="{FF2B5EF4-FFF2-40B4-BE49-F238E27FC236}">
                <a16:creationId xmlns:a16="http://schemas.microsoft.com/office/drawing/2014/main" id="{7F1223E1-C0E1-5542-8B3B-0211E094AF09}"/>
              </a:ext>
            </a:extLst>
          </p:cNvPr>
          <p:cNvSpPr txBox="1"/>
          <p:nvPr/>
        </p:nvSpPr>
        <p:spPr>
          <a:xfrm>
            <a:off x="6128951" y="7747686"/>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pic>
        <p:nvPicPr>
          <p:cNvPr id="13" name="Picture 12">
            <a:extLst>
              <a:ext uri="{FF2B5EF4-FFF2-40B4-BE49-F238E27FC236}">
                <a16:creationId xmlns:a16="http://schemas.microsoft.com/office/drawing/2014/main" id="{4C6F147C-8AA4-F94F-A5B1-B0C2090505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grpSp>
        <p:nvGrpSpPr>
          <p:cNvPr id="14" name="Group 13">
            <a:extLst>
              <a:ext uri="{FF2B5EF4-FFF2-40B4-BE49-F238E27FC236}">
                <a16:creationId xmlns:a16="http://schemas.microsoft.com/office/drawing/2014/main" id="{44DBD06B-78F2-3743-96B0-49AD974B58C6}"/>
              </a:ext>
            </a:extLst>
          </p:cNvPr>
          <p:cNvGrpSpPr/>
          <p:nvPr/>
        </p:nvGrpSpPr>
        <p:grpSpPr>
          <a:xfrm>
            <a:off x="2804331" y="5467846"/>
            <a:ext cx="367695" cy="269069"/>
            <a:chOff x="993997" y="4329498"/>
            <a:chExt cx="1131366" cy="827903"/>
          </a:xfrm>
        </p:grpSpPr>
        <p:sp>
          <p:nvSpPr>
            <p:cNvPr id="15" name="Chevron 14">
              <a:extLst>
                <a:ext uri="{FF2B5EF4-FFF2-40B4-BE49-F238E27FC236}">
                  <a16:creationId xmlns:a16="http://schemas.microsoft.com/office/drawing/2014/main" id="{DD8A900A-D32E-754D-AA39-E3D652CC328B}"/>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 name="Chevron 15">
              <a:extLst>
                <a:ext uri="{FF2B5EF4-FFF2-40B4-BE49-F238E27FC236}">
                  <a16:creationId xmlns:a16="http://schemas.microsoft.com/office/drawing/2014/main" id="{9EC2BC32-DDA0-6545-999A-B048A61D019B}"/>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 name="Chevron 16">
              <a:extLst>
                <a:ext uri="{FF2B5EF4-FFF2-40B4-BE49-F238E27FC236}">
                  <a16:creationId xmlns:a16="http://schemas.microsoft.com/office/drawing/2014/main" id="{4BFE98B9-67D9-9D40-B4C2-DCE97F8AC380}"/>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18" name="Group 17">
            <a:extLst>
              <a:ext uri="{FF2B5EF4-FFF2-40B4-BE49-F238E27FC236}">
                <a16:creationId xmlns:a16="http://schemas.microsoft.com/office/drawing/2014/main" id="{6996533D-7D0F-4C4D-A995-EAABE4F1B404}"/>
              </a:ext>
            </a:extLst>
          </p:cNvPr>
          <p:cNvGrpSpPr/>
          <p:nvPr/>
        </p:nvGrpSpPr>
        <p:grpSpPr>
          <a:xfrm>
            <a:off x="2804331" y="3833549"/>
            <a:ext cx="367695" cy="269069"/>
            <a:chOff x="993997" y="4329498"/>
            <a:chExt cx="1131366" cy="827903"/>
          </a:xfrm>
        </p:grpSpPr>
        <p:sp>
          <p:nvSpPr>
            <p:cNvPr id="19" name="Chevron 18">
              <a:extLst>
                <a:ext uri="{FF2B5EF4-FFF2-40B4-BE49-F238E27FC236}">
                  <a16:creationId xmlns:a16="http://schemas.microsoft.com/office/drawing/2014/main" id="{CEAB2616-7741-CD4E-9F64-DBA0EA2B7934}"/>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0" name="Chevron 19">
              <a:extLst>
                <a:ext uri="{FF2B5EF4-FFF2-40B4-BE49-F238E27FC236}">
                  <a16:creationId xmlns:a16="http://schemas.microsoft.com/office/drawing/2014/main" id="{518AAEAE-5420-C74A-AF75-BB751520641C}"/>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1" name="Chevron 20">
              <a:extLst>
                <a:ext uri="{FF2B5EF4-FFF2-40B4-BE49-F238E27FC236}">
                  <a16:creationId xmlns:a16="http://schemas.microsoft.com/office/drawing/2014/main" id="{FED1B20A-A5D1-1348-98DC-B84E2B74013B}"/>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oup 21">
            <a:extLst>
              <a:ext uri="{FF2B5EF4-FFF2-40B4-BE49-F238E27FC236}">
                <a16:creationId xmlns:a16="http://schemas.microsoft.com/office/drawing/2014/main" id="{26073AB5-589B-4745-90B1-B083BD9619C2}"/>
              </a:ext>
            </a:extLst>
          </p:cNvPr>
          <p:cNvGrpSpPr/>
          <p:nvPr/>
        </p:nvGrpSpPr>
        <p:grpSpPr>
          <a:xfrm>
            <a:off x="2804331" y="1826155"/>
            <a:ext cx="367695" cy="269069"/>
            <a:chOff x="993997" y="4329498"/>
            <a:chExt cx="1131366" cy="827903"/>
          </a:xfrm>
        </p:grpSpPr>
        <p:sp>
          <p:nvSpPr>
            <p:cNvPr id="23" name="Chevron 22">
              <a:extLst>
                <a:ext uri="{FF2B5EF4-FFF2-40B4-BE49-F238E27FC236}">
                  <a16:creationId xmlns:a16="http://schemas.microsoft.com/office/drawing/2014/main" id="{9691D3F3-4ECC-384F-A191-271F4C08699E}"/>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4" name="Chevron 23">
              <a:extLst>
                <a:ext uri="{FF2B5EF4-FFF2-40B4-BE49-F238E27FC236}">
                  <a16:creationId xmlns:a16="http://schemas.microsoft.com/office/drawing/2014/main" id="{11ACBD26-C153-1546-ADD1-70752AB18FBF}"/>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5" name="Chevron 24">
              <a:extLst>
                <a:ext uri="{FF2B5EF4-FFF2-40B4-BE49-F238E27FC236}">
                  <a16:creationId xmlns:a16="http://schemas.microsoft.com/office/drawing/2014/main" id="{BE9909B2-EED5-8140-AFE1-D7EB47CE57A1}"/>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388140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err="1">
                <a:solidFill>
                  <a:schemeClr val="accent1"/>
                </a:solidFill>
              </a:rPr>
              <a:t>Example</a:t>
            </a:r>
            <a:r>
              <a:rPr lang="es-ES_tradnl" dirty="0">
                <a:solidFill>
                  <a:schemeClr val="accent1"/>
                </a:solidFill>
              </a:rPr>
              <a:t> 3:</a:t>
            </a:r>
          </a:p>
        </p:txBody>
      </p:sp>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199502"/>
            <a:ext cx="6297827" cy="39418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800" i="1" dirty="0" err="1">
                <a:solidFill>
                  <a:schemeClr val="tx2">
                    <a:lumMod val="50000"/>
                  </a:schemeClr>
                </a:solidFill>
                <a:latin typeface="Calibri Light" panose="020F0302020204030204" pitchFamily="34" charset="0"/>
                <a:cs typeface="Calibri Light" panose="020F0302020204030204" pitchFamily="34" charset="0"/>
              </a:rPr>
              <a:t>Militia</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groups</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kidnap</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kids</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from</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the</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koranic</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school</a:t>
            </a:r>
            <a:r>
              <a:rPr lang="es-ES" sz="2800" i="1" dirty="0">
                <a:solidFill>
                  <a:schemeClr val="tx2">
                    <a:lumMod val="50000"/>
                  </a:schemeClr>
                </a:solidFill>
                <a:latin typeface="Calibri Light" panose="020F0302020204030204" pitchFamily="34" charset="0"/>
                <a:cs typeface="Calibri Light" panose="020F0302020204030204" pitchFamily="34" charset="0"/>
              </a:rPr>
              <a:t> of a </a:t>
            </a:r>
            <a:r>
              <a:rPr lang="es-ES" sz="2800" i="1" dirty="0" err="1">
                <a:solidFill>
                  <a:schemeClr val="tx2">
                    <a:lumMod val="50000"/>
                  </a:schemeClr>
                </a:solidFill>
                <a:latin typeface="Calibri Light" panose="020F0302020204030204" pitchFamily="34" charset="0"/>
                <a:cs typeface="Calibri Light" panose="020F0302020204030204" pitchFamily="34" charset="0"/>
              </a:rPr>
              <a:t>village</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Kids</a:t>
            </a:r>
            <a:r>
              <a:rPr lang="es-ES" sz="2800" i="1" dirty="0">
                <a:solidFill>
                  <a:schemeClr val="tx2">
                    <a:lumMod val="50000"/>
                  </a:schemeClr>
                </a:solidFill>
                <a:latin typeface="Calibri Light" panose="020F0302020204030204" pitchFamily="34" charset="0"/>
                <a:cs typeface="Calibri Light" panose="020F0302020204030204" pitchFamily="34" charset="0"/>
              </a:rPr>
              <a:t> are </a:t>
            </a:r>
            <a:r>
              <a:rPr lang="es-ES" sz="2800" i="1" dirty="0" err="1">
                <a:solidFill>
                  <a:schemeClr val="tx2">
                    <a:lumMod val="50000"/>
                  </a:schemeClr>
                </a:solidFill>
                <a:latin typeface="Calibri Light" panose="020F0302020204030204" pitchFamily="34" charset="0"/>
                <a:cs typeface="Calibri Light" panose="020F0302020204030204" pitchFamily="34" charset="0"/>
              </a:rPr>
              <a:t>transported</a:t>
            </a:r>
            <a:r>
              <a:rPr lang="es-ES" sz="2800" i="1" dirty="0">
                <a:solidFill>
                  <a:schemeClr val="tx2">
                    <a:lumMod val="50000"/>
                  </a:schemeClr>
                </a:solidFill>
                <a:latin typeface="Calibri Light" panose="020F0302020204030204" pitchFamily="34" charset="0"/>
                <a:cs typeface="Calibri Light" panose="020F0302020204030204" pitchFamily="34" charset="0"/>
              </a:rPr>
              <a:t> to </a:t>
            </a:r>
            <a:r>
              <a:rPr lang="es-ES" sz="2800" i="1" dirty="0" err="1">
                <a:solidFill>
                  <a:schemeClr val="tx2">
                    <a:lumMod val="50000"/>
                  </a:schemeClr>
                </a:solidFill>
                <a:latin typeface="Calibri Light" panose="020F0302020204030204" pitchFamily="34" charset="0"/>
                <a:cs typeface="Calibri Light" panose="020F0302020204030204" pitchFamily="34" charset="0"/>
              </a:rPr>
              <a:t>another</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location</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Teenagers</a:t>
            </a:r>
            <a:r>
              <a:rPr lang="es-ES" sz="2800" i="1" dirty="0">
                <a:solidFill>
                  <a:schemeClr val="tx2">
                    <a:lumMod val="50000"/>
                  </a:schemeClr>
                </a:solidFill>
                <a:latin typeface="Calibri Light" panose="020F0302020204030204" pitchFamily="34" charset="0"/>
                <a:cs typeface="Calibri Light" panose="020F0302020204030204" pitchFamily="34" charset="0"/>
              </a:rPr>
              <a:t> are </a:t>
            </a:r>
            <a:r>
              <a:rPr lang="es-ES" sz="2800" i="1" dirty="0" err="1">
                <a:solidFill>
                  <a:schemeClr val="tx2">
                    <a:lumMod val="50000"/>
                  </a:schemeClr>
                </a:solidFill>
                <a:latin typeface="Calibri Light" panose="020F0302020204030204" pitchFamily="34" charset="0"/>
                <a:cs typeface="Calibri Light" panose="020F0302020204030204" pitchFamily="34" charset="0"/>
              </a:rPr>
              <a:t>forced</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into</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combat</a:t>
            </a:r>
            <a:r>
              <a:rPr lang="es-ES" sz="2800" i="1" dirty="0">
                <a:solidFill>
                  <a:schemeClr val="tx2">
                    <a:lumMod val="50000"/>
                  </a:schemeClr>
                </a:solidFill>
                <a:latin typeface="Calibri Light" panose="020F0302020204030204" pitchFamily="34" charset="0"/>
                <a:cs typeface="Calibri Light" panose="020F0302020204030204" pitchFamily="34" charset="0"/>
              </a:rPr>
              <a:t> roles </a:t>
            </a:r>
            <a:r>
              <a:rPr lang="es-ES" sz="2800" i="1" dirty="0" err="1">
                <a:solidFill>
                  <a:schemeClr val="tx2">
                    <a:lumMod val="50000"/>
                  </a:schemeClr>
                </a:solidFill>
                <a:latin typeface="Calibri Light" panose="020F0302020204030204" pitchFamily="34" charset="0"/>
                <a:cs typeface="Calibri Light" panose="020F0302020204030204" pitchFamily="34" charset="0"/>
              </a:rPr>
              <a:t>while</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younger</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boys</a:t>
            </a:r>
            <a:r>
              <a:rPr lang="es-ES" sz="2800" i="1" dirty="0">
                <a:solidFill>
                  <a:schemeClr val="tx2">
                    <a:lumMod val="50000"/>
                  </a:schemeClr>
                </a:solidFill>
                <a:latin typeface="Calibri Light" panose="020F0302020204030204" pitchFamily="34" charset="0"/>
                <a:cs typeface="Calibri Light" panose="020F0302020204030204" pitchFamily="34" charset="0"/>
              </a:rPr>
              <a:t> are </a:t>
            </a:r>
            <a:r>
              <a:rPr lang="es-ES" sz="2800" i="1" dirty="0" err="1">
                <a:solidFill>
                  <a:schemeClr val="tx2">
                    <a:lumMod val="50000"/>
                  </a:schemeClr>
                </a:solidFill>
                <a:latin typeface="Calibri Light" panose="020F0302020204030204" pitchFamily="34" charset="0"/>
                <a:cs typeface="Calibri Light" panose="020F0302020204030204" pitchFamily="34" charset="0"/>
              </a:rPr>
              <a:t>forced</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into</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support</a:t>
            </a:r>
            <a:r>
              <a:rPr lang="es-ES" sz="2800" i="1" dirty="0">
                <a:solidFill>
                  <a:schemeClr val="tx2">
                    <a:lumMod val="50000"/>
                  </a:schemeClr>
                </a:solidFill>
                <a:latin typeface="Calibri Light" panose="020F0302020204030204" pitchFamily="34" charset="0"/>
                <a:cs typeface="Calibri Light" panose="020F0302020204030204" pitchFamily="34" charset="0"/>
              </a:rPr>
              <a:t> roles (</a:t>
            </a:r>
            <a:r>
              <a:rPr lang="es-ES" sz="2800" i="1" dirty="0" err="1">
                <a:solidFill>
                  <a:schemeClr val="tx2">
                    <a:lumMod val="50000"/>
                  </a:schemeClr>
                </a:solidFill>
                <a:latin typeface="Calibri Light" panose="020F0302020204030204" pitchFamily="34" charset="0"/>
                <a:cs typeface="Calibri Light" panose="020F0302020204030204" pitchFamily="34" charset="0"/>
              </a:rPr>
              <a:t>cooking</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taking</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care</a:t>
            </a:r>
            <a:r>
              <a:rPr lang="es-ES" sz="2800" i="1" dirty="0">
                <a:solidFill>
                  <a:schemeClr val="tx2">
                    <a:lumMod val="50000"/>
                  </a:schemeClr>
                </a:solidFill>
                <a:latin typeface="Calibri Light" panose="020F0302020204030204" pitchFamily="34" charset="0"/>
                <a:cs typeface="Calibri Light" panose="020F0302020204030204" pitchFamily="34" charset="0"/>
              </a:rPr>
              <a:t> of </a:t>
            </a:r>
            <a:r>
              <a:rPr lang="es-ES" sz="2800" i="1" dirty="0" err="1">
                <a:solidFill>
                  <a:schemeClr val="tx2">
                    <a:lumMod val="50000"/>
                  </a:schemeClr>
                </a:solidFill>
                <a:latin typeface="Calibri Light" panose="020F0302020204030204" pitchFamily="34" charset="0"/>
                <a:cs typeface="Calibri Light" panose="020F0302020204030204" pitchFamily="34" charset="0"/>
              </a:rPr>
              <a:t>the</a:t>
            </a:r>
            <a:r>
              <a:rPr lang="es-ES" sz="2800" i="1" dirty="0">
                <a:solidFill>
                  <a:schemeClr val="tx2">
                    <a:lumMod val="50000"/>
                  </a:schemeClr>
                </a:solidFill>
                <a:latin typeface="Calibri Light" panose="020F0302020204030204" pitchFamily="34" charset="0"/>
                <a:cs typeface="Calibri Light" panose="020F0302020204030204" pitchFamily="34" charset="0"/>
              </a:rPr>
              <a:t> camp, </a:t>
            </a:r>
            <a:r>
              <a:rPr lang="es-ES" sz="2800" i="1" dirty="0" err="1">
                <a:solidFill>
                  <a:schemeClr val="tx2">
                    <a:lumMod val="50000"/>
                  </a:schemeClr>
                </a:solidFill>
                <a:latin typeface="Calibri Light" panose="020F0302020204030204" pitchFamily="34" charset="0"/>
                <a:cs typeface="Calibri Light" panose="020F0302020204030204" pitchFamily="34" charset="0"/>
              </a:rPr>
              <a:t>collecting</a:t>
            </a:r>
            <a:r>
              <a:rPr lang="es-ES" sz="2800" i="1" dirty="0">
                <a:solidFill>
                  <a:schemeClr val="tx2">
                    <a:lumMod val="50000"/>
                  </a:schemeClr>
                </a:solidFill>
                <a:latin typeface="Calibri Light" panose="020F0302020204030204" pitchFamily="34" charset="0"/>
                <a:cs typeface="Calibri Light" panose="020F0302020204030204" pitchFamily="34" charset="0"/>
              </a:rPr>
              <a:t> </a:t>
            </a:r>
            <a:r>
              <a:rPr lang="es-ES" sz="2800" i="1" dirty="0" err="1">
                <a:solidFill>
                  <a:schemeClr val="tx2">
                    <a:lumMod val="50000"/>
                  </a:schemeClr>
                </a:solidFill>
                <a:latin typeface="Calibri Light" panose="020F0302020204030204" pitchFamily="34" charset="0"/>
                <a:cs typeface="Calibri Light" panose="020F0302020204030204" pitchFamily="34" charset="0"/>
              </a:rPr>
              <a:t>firewood</a:t>
            </a:r>
            <a:r>
              <a:rPr lang="es-ES" sz="2800" i="1" dirty="0">
                <a:solidFill>
                  <a:schemeClr val="tx2">
                    <a:lumMod val="50000"/>
                  </a:schemeClr>
                </a:solidFill>
                <a:latin typeface="Calibri Light" panose="020F0302020204030204" pitchFamily="34" charset="0"/>
                <a:cs typeface="Calibri Light" panose="020F0302020204030204" pitchFamily="34" charset="0"/>
              </a:rPr>
              <a:t>).</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Tree>
    <p:extLst>
      <p:ext uri="{BB962C8B-B14F-4D97-AF65-F5344CB8AC3E}">
        <p14:creationId xmlns:p14="http://schemas.microsoft.com/office/powerpoint/2010/main" val="2386167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74F56C-2D09-BE41-8075-55A595583B9F}"/>
              </a:ext>
            </a:extLst>
          </p:cNvPr>
          <p:cNvSpPr/>
          <p:nvPr/>
        </p:nvSpPr>
        <p:spPr>
          <a:xfrm>
            <a:off x="8984974" y="0"/>
            <a:ext cx="3207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accent1"/>
              </a:solidFill>
            </a:endParaRPr>
          </a:p>
        </p:txBody>
      </p:sp>
      <p:sp>
        <p:nvSpPr>
          <p:cNvPr id="4" name="Title 3">
            <a:extLst>
              <a:ext uri="{FF2B5EF4-FFF2-40B4-BE49-F238E27FC236}">
                <a16:creationId xmlns:a16="http://schemas.microsoft.com/office/drawing/2014/main" id="{4BE4A365-D73A-F64E-BA60-1E389D05E2F2}"/>
              </a:ext>
            </a:extLst>
          </p:cNvPr>
          <p:cNvSpPr>
            <a:spLocks noGrp="1"/>
          </p:cNvSpPr>
          <p:nvPr>
            <p:ph type="title"/>
          </p:nvPr>
        </p:nvSpPr>
        <p:spPr>
          <a:xfrm>
            <a:off x="371062" y="-9927"/>
            <a:ext cx="8322364" cy="762402"/>
          </a:xfrm>
        </p:spPr>
        <p:txBody>
          <a:bodyPr anchor="ctr">
            <a:normAutofit fontScale="90000"/>
          </a:bodyPr>
          <a:lstStyle/>
          <a:p>
            <a:pPr algn="ctr">
              <a:lnSpc>
                <a:spcPct val="150000"/>
              </a:lnSpc>
            </a:pPr>
            <a:r>
              <a:rPr lang="es-ES_tradnl" sz="4400" dirty="0"/>
              <a:t>THIS WEBINAR WILL BE RECORDED</a:t>
            </a:r>
          </a:p>
        </p:txBody>
      </p:sp>
      <p:sp>
        <p:nvSpPr>
          <p:cNvPr id="38" name="TextBox 37">
            <a:extLst>
              <a:ext uri="{FF2B5EF4-FFF2-40B4-BE49-F238E27FC236}">
                <a16:creationId xmlns:a16="http://schemas.microsoft.com/office/drawing/2014/main" id="{8D4CC83C-D6CD-CB41-9C83-6CF4DBD25447}"/>
              </a:ext>
            </a:extLst>
          </p:cNvPr>
          <p:cNvSpPr txBox="1"/>
          <p:nvPr/>
        </p:nvSpPr>
        <p:spPr>
          <a:xfrm>
            <a:off x="8984974" y="2790953"/>
            <a:ext cx="3207026" cy="459993"/>
          </a:xfrm>
          <a:prstGeom prst="rect">
            <a:avLst/>
          </a:prstGeom>
        </p:spPr>
        <p:txBody>
          <a:bodyPr vert="horz" wrap="square" lIns="91440" tIns="45720" rIns="91440" bIns="45720" rtlCol="0" anchor="ctr">
            <a:noAutofit/>
          </a:bodyPr>
          <a:lstStyle/>
          <a:p>
            <a:pPr algn="ctr">
              <a:lnSpc>
                <a:spcPct val="120000"/>
              </a:lnSpc>
            </a:pPr>
            <a:r>
              <a:rPr lang="en-US" sz="1400" b="1" dirty="0">
                <a:solidFill>
                  <a:schemeClr val="bg1"/>
                </a:solidFill>
              </a:rPr>
              <a:t>PLEASE  MUTE YOUR MICROPHONE</a:t>
            </a:r>
          </a:p>
        </p:txBody>
      </p:sp>
      <p:sp>
        <p:nvSpPr>
          <p:cNvPr id="39" name="TextBox 38">
            <a:extLst>
              <a:ext uri="{FF2B5EF4-FFF2-40B4-BE49-F238E27FC236}">
                <a16:creationId xmlns:a16="http://schemas.microsoft.com/office/drawing/2014/main" id="{A3A91570-5C03-E243-8A3A-E7B4A22C2E71}"/>
              </a:ext>
            </a:extLst>
          </p:cNvPr>
          <p:cNvSpPr txBox="1"/>
          <p:nvPr/>
        </p:nvSpPr>
        <p:spPr>
          <a:xfrm>
            <a:off x="9019244" y="4211235"/>
            <a:ext cx="3207026" cy="459993"/>
          </a:xfrm>
          <a:prstGeom prst="rect">
            <a:avLst/>
          </a:prstGeom>
        </p:spPr>
        <p:txBody>
          <a:bodyPr vert="horz" wrap="square" lIns="91440" tIns="45720" rIns="91440" bIns="45720" rtlCol="0" anchor="ctr">
            <a:normAutofit/>
          </a:bodyPr>
          <a:lstStyle/>
          <a:p>
            <a:pPr algn="ctr">
              <a:lnSpc>
                <a:spcPct val="120000"/>
              </a:lnSpc>
            </a:pPr>
            <a:r>
              <a:rPr lang="en-US" sz="1400" b="1" dirty="0">
                <a:solidFill>
                  <a:schemeClr val="bg1"/>
                </a:solidFill>
              </a:rPr>
              <a:t>PLEASE  TURN OFF YOUR CAMERA</a:t>
            </a:r>
          </a:p>
        </p:txBody>
      </p:sp>
      <p:sp>
        <p:nvSpPr>
          <p:cNvPr id="40" name="TextBox 39">
            <a:extLst>
              <a:ext uri="{FF2B5EF4-FFF2-40B4-BE49-F238E27FC236}">
                <a16:creationId xmlns:a16="http://schemas.microsoft.com/office/drawing/2014/main" id="{08393240-2168-1E4A-9A91-BAFA82B3BD8D}"/>
              </a:ext>
            </a:extLst>
          </p:cNvPr>
          <p:cNvSpPr txBox="1"/>
          <p:nvPr/>
        </p:nvSpPr>
        <p:spPr>
          <a:xfrm>
            <a:off x="9008215" y="5945544"/>
            <a:ext cx="3207026" cy="716859"/>
          </a:xfrm>
          <a:prstGeom prst="rect">
            <a:avLst/>
          </a:prstGeom>
        </p:spPr>
        <p:txBody>
          <a:bodyPr vert="horz" wrap="square" lIns="91440" tIns="45720" rIns="91440" bIns="45720" rtlCol="0" anchor="ctr">
            <a:normAutofit/>
          </a:bodyPr>
          <a:lstStyle/>
          <a:p>
            <a:pPr algn="ctr">
              <a:lnSpc>
                <a:spcPct val="110000"/>
              </a:lnSpc>
            </a:pPr>
            <a:r>
              <a:rPr lang="fr-FR" sz="1400" b="1" dirty="0">
                <a:solidFill>
                  <a:schemeClr val="bg1"/>
                </a:solidFill>
              </a:rPr>
              <a:t>FOR ANY QUESTION, PLEASE USE THE CHAT BOX</a:t>
            </a:r>
          </a:p>
        </p:txBody>
      </p:sp>
      <p:sp>
        <p:nvSpPr>
          <p:cNvPr id="8" name="TextBox 7">
            <a:extLst>
              <a:ext uri="{FF2B5EF4-FFF2-40B4-BE49-F238E27FC236}">
                <a16:creationId xmlns:a16="http://schemas.microsoft.com/office/drawing/2014/main" id="{FD6EDA44-8114-2840-BCB9-AD13A6C7671A}"/>
              </a:ext>
            </a:extLst>
          </p:cNvPr>
          <p:cNvSpPr txBox="1"/>
          <p:nvPr/>
        </p:nvSpPr>
        <p:spPr>
          <a:xfrm>
            <a:off x="3349487" y="1779104"/>
            <a:ext cx="0" cy="0"/>
          </a:xfrm>
          <a:prstGeom prst="rect">
            <a:avLst/>
          </a:prstGeom>
        </p:spPr>
        <p:txBody>
          <a:bodyPr vert="horz" wrap="none" lIns="91440" tIns="45720" rIns="91440" bIns="45720" rtlCol="0">
            <a:normAutofit fontScale="25000" lnSpcReduction="20000"/>
          </a:bodyPr>
          <a:lstStyle/>
          <a:p>
            <a:pPr algn="l"/>
            <a:endParaRPr lang="es-ES_tradnl" sz="3800" b="0" i="0">
              <a:solidFill>
                <a:schemeClr val="accent5"/>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45167D1-2671-A34C-BA61-E9B5AC6607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3931" y="3641136"/>
            <a:ext cx="606838" cy="606838"/>
          </a:xfrm>
          <a:prstGeom prst="rect">
            <a:avLst/>
          </a:prstGeom>
        </p:spPr>
      </p:pic>
      <p:pic>
        <p:nvPicPr>
          <p:cNvPr id="12" name="Picture 11">
            <a:extLst>
              <a:ext uri="{FF2B5EF4-FFF2-40B4-BE49-F238E27FC236}">
                <a16:creationId xmlns:a16="http://schemas.microsoft.com/office/drawing/2014/main" id="{785D8A88-654E-D140-A48F-F4EC11A1F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3931" y="2023856"/>
            <a:ext cx="606838" cy="606838"/>
          </a:xfrm>
          <a:prstGeom prst="rect">
            <a:avLst/>
          </a:prstGeom>
        </p:spPr>
      </p:pic>
      <p:pic>
        <p:nvPicPr>
          <p:cNvPr id="13" name="Picture 12">
            <a:extLst>
              <a:ext uri="{FF2B5EF4-FFF2-40B4-BE49-F238E27FC236}">
                <a16:creationId xmlns:a16="http://schemas.microsoft.com/office/drawing/2014/main" id="{9DB9BF7E-F7D2-7B40-B3E6-16B97CF2C5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413" y="5362945"/>
            <a:ext cx="502168" cy="503172"/>
          </a:xfrm>
          <a:prstGeom prst="rect">
            <a:avLst/>
          </a:prstGeom>
        </p:spPr>
      </p:pic>
      <p:pic>
        <p:nvPicPr>
          <p:cNvPr id="26" name="Picture 25">
            <a:extLst>
              <a:ext uri="{FF2B5EF4-FFF2-40B4-BE49-F238E27FC236}">
                <a16:creationId xmlns:a16="http://schemas.microsoft.com/office/drawing/2014/main" id="{96911C56-46DA-364D-A61F-3E5446701464}"/>
              </a:ext>
            </a:extLst>
          </p:cNvPr>
          <p:cNvPicPr>
            <a:picLocks noChangeAspect="1"/>
          </p:cNvPicPr>
          <p:nvPr/>
        </p:nvPicPr>
        <p:blipFill>
          <a:blip r:embed="rId5"/>
          <a:srcRect/>
          <a:stretch/>
        </p:blipFill>
        <p:spPr>
          <a:xfrm>
            <a:off x="9672554" y="390960"/>
            <a:ext cx="1749592" cy="665774"/>
          </a:xfrm>
          <a:prstGeom prst="rect">
            <a:avLst/>
          </a:prstGeom>
          <a:effectLst/>
        </p:spPr>
      </p:pic>
      <p:sp>
        <p:nvSpPr>
          <p:cNvPr id="21" name="Title 2">
            <a:extLst>
              <a:ext uri="{FF2B5EF4-FFF2-40B4-BE49-F238E27FC236}">
                <a16:creationId xmlns:a16="http://schemas.microsoft.com/office/drawing/2014/main" id="{A2276318-06CD-0A46-94B7-6269A5EB1F19}"/>
              </a:ext>
            </a:extLst>
          </p:cNvPr>
          <p:cNvSpPr txBox="1">
            <a:spLocks/>
          </p:cNvSpPr>
          <p:nvPr/>
        </p:nvSpPr>
        <p:spPr>
          <a:xfrm>
            <a:off x="575590" y="1272146"/>
            <a:ext cx="7452264" cy="4236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_tradnl" sz="2400" dirty="0">
                <a:solidFill>
                  <a:schemeClr val="accent1"/>
                </a:solidFill>
              </a:rPr>
              <a:t>INTRODUCTION TO COUNTER-TRAFFICKING IN EMERGENCIES INFORMATION MANAGEMENT</a:t>
            </a:r>
            <a:br>
              <a:rPr lang="es-ES_tradnl" sz="2400" dirty="0">
                <a:solidFill>
                  <a:schemeClr val="accent5"/>
                </a:solidFill>
              </a:rPr>
            </a:br>
            <a:br>
              <a:rPr lang="es-ES_tradnl" sz="3200" dirty="0">
                <a:solidFill>
                  <a:schemeClr val="accent5"/>
                </a:solidFill>
              </a:rPr>
            </a:br>
            <a:r>
              <a:rPr lang="fr-FR" sz="4400">
                <a:solidFill>
                  <a:schemeClr val="accent1"/>
                </a:solidFill>
              </a:rPr>
              <a:t>SESSION 1</a:t>
            </a:r>
          </a:p>
          <a:p>
            <a:r>
              <a:rPr lang="es-ES_tradnl" sz="4200">
                <a:solidFill>
                  <a:schemeClr val="accent5"/>
                </a:solidFill>
              </a:rPr>
              <a:t>TRAFFICKING </a:t>
            </a:r>
            <a:r>
              <a:rPr lang="es-ES_tradnl" sz="4200" dirty="0">
                <a:solidFill>
                  <a:schemeClr val="accent5"/>
                </a:solidFill>
              </a:rPr>
              <a:t>IN PERSONS in EMERGENCIES and ROLE of INFORMATION MANAGEMENT</a:t>
            </a:r>
          </a:p>
        </p:txBody>
      </p:sp>
    </p:spTree>
    <p:extLst>
      <p:ext uri="{BB962C8B-B14F-4D97-AF65-F5344CB8AC3E}">
        <p14:creationId xmlns:p14="http://schemas.microsoft.com/office/powerpoint/2010/main" val="127688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2" name="TextBox 1">
            <a:extLst>
              <a:ext uri="{FF2B5EF4-FFF2-40B4-BE49-F238E27FC236}">
                <a16:creationId xmlns:a16="http://schemas.microsoft.com/office/drawing/2014/main" id="{7F1223E1-C0E1-5542-8B3B-0211E094AF09}"/>
              </a:ext>
            </a:extLst>
          </p:cNvPr>
          <p:cNvSpPr txBox="1"/>
          <p:nvPr/>
        </p:nvSpPr>
        <p:spPr>
          <a:xfrm>
            <a:off x="6128951" y="7747686"/>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pic>
        <p:nvPicPr>
          <p:cNvPr id="15" name="Picture 14">
            <a:extLst>
              <a:ext uri="{FF2B5EF4-FFF2-40B4-BE49-F238E27FC236}">
                <a16:creationId xmlns:a16="http://schemas.microsoft.com/office/drawing/2014/main" id="{BB7B8501-474E-E149-8572-E7EC400C1D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16" name="Rounded Rectangle 15">
            <a:extLst>
              <a:ext uri="{FF2B5EF4-FFF2-40B4-BE49-F238E27FC236}">
                <a16:creationId xmlns:a16="http://schemas.microsoft.com/office/drawing/2014/main" id="{2EE8E232-AE21-3244-B8E6-138892FA8CDE}"/>
              </a:ext>
            </a:extLst>
          </p:cNvPr>
          <p:cNvSpPr/>
          <p:nvPr/>
        </p:nvSpPr>
        <p:spPr>
          <a:xfrm>
            <a:off x="586410" y="1315843"/>
            <a:ext cx="2085050" cy="14397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ACT</a:t>
            </a:r>
          </a:p>
        </p:txBody>
      </p:sp>
      <p:sp>
        <p:nvSpPr>
          <p:cNvPr id="17" name="Rounded Rectangle 16">
            <a:extLst>
              <a:ext uri="{FF2B5EF4-FFF2-40B4-BE49-F238E27FC236}">
                <a16:creationId xmlns:a16="http://schemas.microsoft.com/office/drawing/2014/main" id="{D6D9CE28-3139-834F-961D-4AD29830801E}"/>
              </a:ext>
            </a:extLst>
          </p:cNvPr>
          <p:cNvSpPr/>
          <p:nvPr/>
        </p:nvSpPr>
        <p:spPr>
          <a:xfrm>
            <a:off x="586410" y="3113257"/>
            <a:ext cx="2085050" cy="116218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MEANS</a:t>
            </a:r>
          </a:p>
        </p:txBody>
      </p:sp>
      <p:sp>
        <p:nvSpPr>
          <p:cNvPr id="18" name="Rounded Rectangle 17">
            <a:extLst>
              <a:ext uri="{FF2B5EF4-FFF2-40B4-BE49-F238E27FC236}">
                <a16:creationId xmlns:a16="http://schemas.microsoft.com/office/drawing/2014/main" id="{780E7117-231D-4C4C-9304-2CCD9E69B040}"/>
              </a:ext>
            </a:extLst>
          </p:cNvPr>
          <p:cNvSpPr/>
          <p:nvPr/>
        </p:nvSpPr>
        <p:spPr>
          <a:xfrm>
            <a:off x="586410" y="4633140"/>
            <a:ext cx="2085050" cy="11621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PURPOSE</a:t>
            </a:r>
          </a:p>
        </p:txBody>
      </p:sp>
      <p:sp>
        <p:nvSpPr>
          <p:cNvPr id="19" name="Rounded Rectangle 18">
            <a:extLst>
              <a:ext uri="{FF2B5EF4-FFF2-40B4-BE49-F238E27FC236}">
                <a16:creationId xmlns:a16="http://schemas.microsoft.com/office/drawing/2014/main" id="{7E7BC092-211F-3244-8A58-DE1165DC7A3F}"/>
              </a:ext>
            </a:extLst>
          </p:cNvPr>
          <p:cNvSpPr/>
          <p:nvPr/>
        </p:nvSpPr>
        <p:spPr>
          <a:xfrm>
            <a:off x="3304898" y="1315843"/>
            <a:ext cx="3713741" cy="143971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Transfer</a:t>
            </a: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Harbouring</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Reception</a:t>
            </a:r>
            <a:endParaRPr lang="es-ES" sz="2000" dirty="0">
              <a:solidFill>
                <a:schemeClr val="tx1"/>
              </a:solidFill>
              <a:latin typeface="Gill Sans Nova Light" panose="020B0302020104020203" pitchFamily="34" charset="0"/>
            </a:endParaRPr>
          </a:p>
        </p:txBody>
      </p:sp>
      <p:sp>
        <p:nvSpPr>
          <p:cNvPr id="20" name="Rounded Rectangle 19">
            <a:extLst>
              <a:ext uri="{FF2B5EF4-FFF2-40B4-BE49-F238E27FC236}">
                <a16:creationId xmlns:a16="http://schemas.microsoft.com/office/drawing/2014/main" id="{DA683E79-FEDA-5445-A282-FFC41E2F3254}"/>
              </a:ext>
            </a:extLst>
          </p:cNvPr>
          <p:cNvSpPr/>
          <p:nvPr/>
        </p:nvSpPr>
        <p:spPr>
          <a:xfrm>
            <a:off x="3304898" y="3113257"/>
            <a:ext cx="3713741" cy="11621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NO NEED </a:t>
            </a:r>
            <a:r>
              <a:rPr lang="es-ES" sz="2000" dirty="0" err="1">
                <a:solidFill>
                  <a:schemeClr val="tx1"/>
                </a:solidFill>
                <a:latin typeface="Gill Sans Nova Light" panose="020B0302020104020203" pitchFamily="34" charset="0"/>
              </a:rPr>
              <a:t>for</a:t>
            </a:r>
            <a:r>
              <a:rPr lang="es-ES" sz="2000" dirty="0">
                <a:solidFill>
                  <a:schemeClr val="tx1"/>
                </a:solidFill>
                <a:latin typeface="Gill Sans Nova Light" panose="020B0302020104020203" pitchFamily="34" charset="0"/>
              </a:rPr>
              <a:t> MEANS </a:t>
            </a:r>
          </a:p>
          <a:p>
            <a:r>
              <a:rPr lang="es-ES" sz="2000" dirty="0">
                <a:solidFill>
                  <a:schemeClr val="tx1"/>
                </a:solidFill>
                <a:latin typeface="Gill Sans Nova Light" panose="020B0302020104020203" pitchFamily="34" charset="0"/>
              </a:rPr>
              <a:t>(</a:t>
            </a:r>
            <a:r>
              <a:rPr lang="es-ES" sz="2000" dirty="0" err="1">
                <a:solidFill>
                  <a:schemeClr val="tx1"/>
                </a:solidFill>
                <a:latin typeface="Gill Sans Nova Light" panose="020B0302020104020203" pitchFamily="34" charset="0"/>
              </a:rPr>
              <a:t>Victim</a:t>
            </a:r>
            <a:r>
              <a:rPr lang="es-ES" sz="2000" dirty="0">
                <a:solidFill>
                  <a:schemeClr val="tx1"/>
                </a:solidFill>
                <a:latin typeface="Gill Sans Nova Light" panose="020B0302020104020203" pitchFamily="34" charset="0"/>
              </a:rPr>
              <a:t> of </a:t>
            </a:r>
            <a:r>
              <a:rPr lang="es-ES" sz="2000" dirty="0" err="1">
                <a:solidFill>
                  <a:schemeClr val="tx1"/>
                </a:solidFill>
                <a:latin typeface="Gill Sans Nova Light" panose="020B0302020104020203" pitchFamily="34" charset="0"/>
              </a:rPr>
              <a:t>trafficking</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is</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under</a:t>
            </a:r>
            <a:r>
              <a:rPr lang="es-ES" sz="2000" dirty="0">
                <a:solidFill>
                  <a:schemeClr val="tx1"/>
                </a:solidFill>
                <a:latin typeface="Gill Sans Nova Light" panose="020B0302020104020203" pitchFamily="34" charset="0"/>
              </a:rPr>
              <a:t> 18). </a:t>
            </a:r>
          </a:p>
        </p:txBody>
      </p:sp>
      <p:sp>
        <p:nvSpPr>
          <p:cNvPr id="21" name="Rounded Rectangle 20">
            <a:extLst>
              <a:ext uri="{FF2B5EF4-FFF2-40B4-BE49-F238E27FC236}">
                <a16:creationId xmlns:a16="http://schemas.microsoft.com/office/drawing/2014/main" id="{68A4EE08-154F-B84F-A5E1-D1AD05581AD7}"/>
              </a:ext>
            </a:extLst>
          </p:cNvPr>
          <p:cNvSpPr/>
          <p:nvPr/>
        </p:nvSpPr>
        <p:spPr>
          <a:xfrm>
            <a:off x="3304898" y="4633140"/>
            <a:ext cx="3713741" cy="116218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Forced</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activities</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within</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armed</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group</a:t>
            </a:r>
            <a:r>
              <a:rPr lang="es-ES" sz="2000" dirty="0">
                <a:solidFill>
                  <a:schemeClr val="tx1"/>
                </a:solidFill>
                <a:latin typeface="Gill Sans Nova Light" panose="020B0302020104020203" pitchFamily="34" charset="0"/>
              </a:rPr>
              <a:t> </a:t>
            </a:r>
          </a:p>
        </p:txBody>
      </p:sp>
      <p:grpSp>
        <p:nvGrpSpPr>
          <p:cNvPr id="22" name="Group 21">
            <a:extLst>
              <a:ext uri="{FF2B5EF4-FFF2-40B4-BE49-F238E27FC236}">
                <a16:creationId xmlns:a16="http://schemas.microsoft.com/office/drawing/2014/main" id="{5BF90EFF-7BF6-DC4D-819B-2809216810E5}"/>
              </a:ext>
            </a:extLst>
          </p:cNvPr>
          <p:cNvGrpSpPr/>
          <p:nvPr/>
        </p:nvGrpSpPr>
        <p:grpSpPr>
          <a:xfrm>
            <a:off x="2804331" y="5076044"/>
            <a:ext cx="367695" cy="269069"/>
            <a:chOff x="993997" y="4329498"/>
            <a:chExt cx="1131366" cy="827903"/>
          </a:xfrm>
        </p:grpSpPr>
        <p:sp>
          <p:nvSpPr>
            <p:cNvPr id="23" name="Chevron 22">
              <a:extLst>
                <a:ext uri="{FF2B5EF4-FFF2-40B4-BE49-F238E27FC236}">
                  <a16:creationId xmlns:a16="http://schemas.microsoft.com/office/drawing/2014/main" id="{AF3A4530-234A-AC48-BCEB-2F0EDAB12E88}"/>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4" name="Chevron 23">
              <a:extLst>
                <a:ext uri="{FF2B5EF4-FFF2-40B4-BE49-F238E27FC236}">
                  <a16:creationId xmlns:a16="http://schemas.microsoft.com/office/drawing/2014/main" id="{07AC71BE-7879-3A4F-BFE9-1A6D28B4F51E}"/>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5" name="Chevron 24">
              <a:extLst>
                <a:ext uri="{FF2B5EF4-FFF2-40B4-BE49-F238E27FC236}">
                  <a16:creationId xmlns:a16="http://schemas.microsoft.com/office/drawing/2014/main" id="{A8EA77E8-4070-0443-AB87-0627062CF9CD}"/>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oup 25">
            <a:extLst>
              <a:ext uri="{FF2B5EF4-FFF2-40B4-BE49-F238E27FC236}">
                <a16:creationId xmlns:a16="http://schemas.microsoft.com/office/drawing/2014/main" id="{02D3FD70-F38F-344F-A481-3C32F35E3433}"/>
              </a:ext>
            </a:extLst>
          </p:cNvPr>
          <p:cNvGrpSpPr/>
          <p:nvPr/>
        </p:nvGrpSpPr>
        <p:grpSpPr>
          <a:xfrm>
            <a:off x="2804331" y="3556165"/>
            <a:ext cx="367695" cy="269069"/>
            <a:chOff x="993997" y="4329498"/>
            <a:chExt cx="1131366" cy="827903"/>
          </a:xfrm>
        </p:grpSpPr>
        <p:sp>
          <p:nvSpPr>
            <p:cNvPr id="27" name="Chevron 26">
              <a:extLst>
                <a:ext uri="{FF2B5EF4-FFF2-40B4-BE49-F238E27FC236}">
                  <a16:creationId xmlns:a16="http://schemas.microsoft.com/office/drawing/2014/main" id="{C58A8012-9B79-CA45-B899-6F2E6E259D28}"/>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8" name="Chevron 27">
              <a:extLst>
                <a:ext uri="{FF2B5EF4-FFF2-40B4-BE49-F238E27FC236}">
                  <a16:creationId xmlns:a16="http://schemas.microsoft.com/office/drawing/2014/main" id="{98CD57E6-566D-4E40-BE05-739A40D27BF1}"/>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9" name="Chevron 28">
              <a:extLst>
                <a:ext uri="{FF2B5EF4-FFF2-40B4-BE49-F238E27FC236}">
                  <a16:creationId xmlns:a16="http://schemas.microsoft.com/office/drawing/2014/main" id="{BA8F51A2-7E1C-CC4B-9776-7CEDFF5F4CCF}"/>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0" name="Group 29">
            <a:extLst>
              <a:ext uri="{FF2B5EF4-FFF2-40B4-BE49-F238E27FC236}">
                <a16:creationId xmlns:a16="http://schemas.microsoft.com/office/drawing/2014/main" id="{34FA9051-75CC-3F44-95A4-8BF7C6D962F7}"/>
              </a:ext>
            </a:extLst>
          </p:cNvPr>
          <p:cNvGrpSpPr/>
          <p:nvPr/>
        </p:nvGrpSpPr>
        <p:grpSpPr>
          <a:xfrm>
            <a:off x="2804331" y="1925072"/>
            <a:ext cx="367695" cy="269069"/>
            <a:chOff x="993997" y="4329498"/>
            <a:chExt cx="1131366" cy="827903"/>
          </a:xfrm>
        </p:grpSpPr>
        <p:sp>
          <p:nvSpPr>
            <p:cNvPr id="31" name="Chevron 30">
              <a:extLst>
                <a:ext uri="{FF2B5EF4-FFF2-40B4-BE49-F238E27FC236}">
                  <a16:creationId xmlns:a16="http://schemas.microsoft.com/office/drawing/2014/main" id="{55CD5724-47D4-A44A-A8B2-EAF54FE454B6}"/>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Chevron 31">
              <a:extLst>
                <a:ext uri="{FF2B5EF4-FFF2-40B4-BE49-F238E27FC236}">
                  <a16:creationId xmlns:a16="http://schemas.microsoft.com/office/drawing/2014/main" id="{C9696E3D-943A-4C4B-9D8C-B6A82D974E5C}"/>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3" name="Chevron 32">
              <a:extLst>
                <a:ext uri="{FF2B5EF4-FFF2-40B4-BE49-F238E27FC236}">
                  <a16:creationId xmlns:a16="http://schemas.microsoft.com/office/drawing/2014/main" id="{1E22E2E7-B79F-4D4A-AA3E-764D021B7763}"/>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68315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err="1">
                <a:solidFill>
                  <a:schemeClr val="accent1"/>
                </a:solidFill>
              </a:rPr>
              <a:t>Example</a:t>
            </a:r>
            <a:r>
              <a:rPr lang="es-ES_tradnl" dirty="0">
                <a:solidFill>
                  <a:schemeClr val="accent1"/>
                </a:solidFill>
              </a:rPr>
              <a:t> 4:</a:t>
            </a:r>
          </a:p>
        </p:txBody>
      </p:sp>
      <p:sp>
        <p:nvSpPr>
          <p:cNvPr id="14" name="Subtitle 2">
            <a:extLst>
              <a:ext uri="{FF2B5EF4-FFF2-40B4-BE49-F238E27FC236}">
                <a16:creationId xmlns:a16="http://schemas.microsoft.com/office/drawing/2014/main" id="{16E7F58A-2F0D-7448-8ED2-8DFFBCDDF09E}"/>
              </a:ext>
            </a:extLst>
          </p:cNvPr>
          <p:cNvSpPr txBox="1">
            <a:spLocks/>
          </p:cNvSpPr>
          <p:nvPr/>
        </p:nvSpPr>
        <p:spPr>
          <a:xfrm>
            <a:off x="560173" y="2199502"/>
            <a:ext cx="7434649" cy="439900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s-ES" sz="1800" i="1" dirty="0">
                <a:solidFill>
                  <a:schemeClr val="tx2">
                    <a:lumMod val="50000"/>
                  </a:schemeClr>
                </a:solidFill>
                <a:latin typeface="Calibri Light" panose="020F0302020204030204" pitchFamily="34" charset="0"/>
                <a:cs typeface="Calibri Light" panose="020F0302020204030204" pitchFamily="34" charset="0"/>
              </a:rPr>
              <a:t>A </a:t>
            </a:r>
            <a:r>
              <a:rPr lang="es-ES" sz="1800" i="1" dirty="0" err="1">
                <a:solidFill>
                  <a:schemeClr val="tx2">
                    <a:lumMod val="50000"/>
                  </a:schemeClr>
                </a:solidFill>
                <a:latin typeface="Calibri Light" panose="020F0302020204030204" pitchFamily="34" charset="0"/>
                <a:cs typeface="Calibri Light" panose="020F0302020204030204" pitchFamily="34" charset="0"/>
              </a:rPr>
              <a:t>refugee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man</a:t>
            </a:r>
            <a:r>
              <a:rPr lang="es-ES" sz="1800" i="1" dirty="0">
                <a:solidFill>
                  <a:schemeClr val="tx2">
                    <a:lumMod val="50000"/>
                  </a:schemeClr>
                </a:solidFill>
                <a:latin typeface="Calibri Light" panose="020F0302020204030204" pitchFamily="34" charset="0"/>
                <a:cs typeface="Calibri Light" panose="020F0302020204030204" pitchFamily="34" charset="0"/>
              </a:rPr>
              <a:t> living in a camp </a:t>
            </a:r>
            <a:r>
              <a:rPr lang="es-ES" sz="1800" i="1" dirty="0" err="1">
                <a:solidFill>
                  <a:schemeClr val="tx2">
                    <a:lumMod val="50000"/>
                  </a:schemeClr>
                </a:solidFill>
                <a:latin typeface="Calibri Light" panose="020F0302020204030204" pitchFamily="34" charset="0"/>
                <a:cs typeface="Calibri Light" panose="020F0302020204030204" pitchFamily="34" charset="0"/>
              </a:rPr>
              <a:t>starts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looking</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for</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job</a:t>
            </a:r>
            <a:r>
              <a:rPr lang="es-ES" sz="1800" i="1" dirty="0">
                <a:solidFill>
                  <a:schemeClr val="tx2">
                    <a:lumMod val="50000"/>
                  </a:schemeClr>
                </a:solidFill>
                <a:latin typeface="Calibri Light" panose="020F0302020204030204" pitchFamily="34" charset="0"/>
                <a:cs typeface="Calibri Light" panose="020F0302020204030204" pitchFamily="34" charset="0"/>
              </a:rPr>
              <a:t> in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nearby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city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next</a:t>
            </a:r>
            <a:r>
              <a:rPr lang="es-ES" sz="1800" i="1" dirty="0">
                <a:solidFill>
                  <a:schemeClr val="tx2">
                    <a:lumMod val="50000"/>
                  </a:schemeClr>
                </a:solidFill>
                <a:latin typeface="Calibri Light" panose="020F0302020204030204" pitchFamily="34" charset="0"/>
                <a:cs typeface="Calibri Light" panose="020F0302020204030204" pitchFamily="34" charset="0"/>
              </a:rPr>
              <a:t> to a costal </a:t>
            </a:r>
            <a:r>
              <a:rPr lang="es-ES" sz="1800" i="1" dirty="0" err="1">
                <a:solidFill>
                  <a:schemeClr val="tx2">
                    <a:lumMod val="50000"/>
                  </a:schemeClr>
                </a:solidFill>
                <a:latin typeface="Calibri Light" panose="020F0302020204030204" pitchFamily="34" charset="0"/>
                <a:cs typeface="Calibri Light" panose="020F0302020204030204" pitchFamily="34" charset="0"/>
              </a:rPr>
              <a:t>town</a:t>
            </a:r>
            <a:r>
              <a:rPr lang="es-ES" sz="1800" i="1" dirty="0">
                <a:solidFill>
                  <a:schemeClr val="tx2">
                    <a:lumMod val="50000"/>
                  </a:schemeClr>
                </a:solidFill>
                <a:latin typeface="Calibri Light" panose="020F0302020204030204" pitchFamily="34" charset="0"/>
                <a:cs typeface="Calibri Light" panose="020F0302020204030204" pitchFamily="34" charset="0"/>
              </a:rPr>
              <a:t>, and </a:t>
            </a:r>
            <a:r>
              <a:rPr lang="es-ES" sz="1800" i="1" dirty="0" err="1">
                <a:solidFill>
                  <a:schemeClr val="tx2">
                    <a:lumMod val="50000"/>
                  </a:schemeClr>
                </a:solidFill>
                <a:latin typeface="Calibri Light" panose="020F0302020204030204" pitchFamily="34" charset="0"/>
                <a:cs typeface="Calibri Light" panose="020F0302020204030204" pitchFamily="34" charset="0"/>
              </a:rPr>
              <a:t>eventually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begins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working</a:t>
            </a:r>
            <a:r>
              <a:rPr lang="es-ES" sz="1800" i="1" dirty="0">
                <a:solidFill>
                  <a:schemeClr val="tx2">
                    <a:lumMod val="50000"/>
                  </a:schemeClr>
                </a:solidFill>
                <a:latin typeface="Calibri Light" panose="020F0302020204030204" pitchFamily="34" charset="0"/>
                <a:cs typeface="Calibri Light" panose="020F0302020204030204" pitchFamily="34" charset="0"/>
              </a:rPr>
              <a:t> in local </a:t>
            </a:r>
            <a:r>
              <a:rPr lang="es-ES" sz="1800" i="1" dirty="0" err="1">
                <a:solidFill>
                  <a:schemeClr val="tx2">
                    <a:lumMod val="50000"/>
                  </a:schemeClr>
                </a:solidFill>
                <a:latin typeface="Calibri Light" panose="020F0302020204030204" pitchFamily="34" charset="0"/>
                <a:cs typeface="Calibri Light" panose="020F0302020204030204" pitchFamily="34" charset="0"/>
              </a:rPr>
              <a:t>fisheries</a:t>
            </a:r>
            <a:r>
              <a:rPr lang="es-ES" sz="1800" i="1" dirty="0">
                <a:solidFill>
                  <a:schemeClr val="tx2">
                    <a:lumMod val="50000"/>
                  </a:schemeClr>
                </a:solidFill>
                <a:latin typeface="Calibri Light" panose="020F0302020204030204" pitchFamily="34" charset="0"/>
                <a:cs typeface="Calibri Light" panose="020F0302020204030204" pitchFamily="34" charset="0"/>
              </a:rPr>
              <a:t>. </a:t>
            </a:r>
          </a:p>
          <a:p>
            <a:pPr marL="0" indent="0" algn="just">
              <a:lnSpc>
                <a:spcPct val="120000"/>
              </a:lnSpc>
              <a:buNone/>
            </a:pPr>
            <a:endParaRPr lang="es-ES" sz="1800" i="1" dirty="0">
              <a:solidFill>
                <a:schemeClr val="tx2">
                  <a:lumMod val="50000"/>
                </a:schemeClr>
              </a:solidFill>
              <a:latin typeface="Calibri Light" panose="020F0302020204030204" pitchFamily="34" charset="0"/>
              <a:cs typeface="Calibri Light" panose="020F0302020204030204" pitchFamily="34" charset="0"/>
            </a:endParaRPr>
          </a:p>
          <a:p>
            <a:pPr marL="0" indent="0" algn="just">
              <a:lnSpc>
                <a:spcPct val="120000"/>
              </a:lnSpc>
              <a:buNone/>
            </a:pPr>
            <a:r>
              <a:rPr lang="es-ES" sz="1800" i="1" dirty="0" err="1">
                <a:solidFill>
                  <a:schemeClr val="tx2">
                    <a:lumMod val="50000"/>
                  </a:schemeClr>
                </a:solidFill>
                <a:latin typeface="Calibri Light" panose="020F0302020204030204" pitchFamily="34" charset="0"/>
                <a:cs typeface="Calibri Light" panose="020F0302020204030204" pitchFamily="34" charset="0"/>
              </a:rPr>
              <a:t>Every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morning</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before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dawn</a:t>
            </a:r>
            <a:r>
              <a:rPr lang="es-ES" sz="1800" i="1" dirty="0">
                <a:solidFill>
                  <a:schemeClr val="tx2">
                    <a:lumMod val="50000"/>
                  </a:schemeClr>
                </a:solidFill>
                <a:latin typeface="Calibri Light" panose="020F0302020204030204" pitchFamily="34" charset="0"/>
                <a:cs typeface="Calibri Light" panose="020F0302020204030204" pitchFamily="34" charset="0"/>
              </a:rPr>
              <a:t> he </a:t>
            </a:r>
            <a:r>
              <a:rPr lang="es-ES" sz="1800" i="1" dirty="0" err="1">
                <a:solidFill>
                  <a:schemeClr val="tx2">
                    <a:lumMod val="50000"/>
                  </a:schemeClr>
                </a:solidFill>
                <a:latin typeface="Calibri Light" panose="020F0302020204030204" pitchFamily="34" charset="0"/>
                <a:cs typeface="Calibri Light" panose="020F0302020204030204" pitchFamily="34" charset="0"/>
              </a:rPr>
              <a:t>goes</a:t>
            </a:r>
            <a:r>
              <a:rPr lang="es-ES" sz="1800" i="1" dirty="0">
                <a:solidFill>
                  <a:schemeClr val="tx2">
                    <a:lumMod val="50000"/>
                  </a:schemeClr>
                </a:solidFill>
                <a:latin typeface="Calibri Light" panose="020F0302020204030204" pitchFamily="34" charset="0"/>
                <a:cs typeface="Calibri Light" panose="020F0302020204030204" pitchFamily="34" charset="0"/>
              </a:rPr>
              <a:t> to </a:t>
            </a:r>
            <a:r>
              <a:rPr lang="es-ES" sz="1800" i="1" dirty="0" err="1">
                <a:solidFill>
                  <a:schemeClr val="tx2">
                    <a:lumMod val="50000"/>
                  </a:schemeClr>
                </a:solidFill>
                <a:latin typeface="Calibri Light" panose="020F0302020204030204" pitchFamily="34" charset="0"/>
                <a:cs typeface="Calibri Light" panose="020F0302020204030204" pitchFamily="34" charset="0"/>
              </a:rPr>
              <a:t>work</a:t>
            </a:r>
            <a:r>
              <a:rPr lang="es-ES" sz="1800" i="1" dirty="0">
                <a:solidFill>
                  <a:schemeClr val="tx2">
                    <a:lumMod val="50000"/>
                  </a:schemeClr>
                </a:solidFill>
                <a:latin typeface="Calibri Light" panose="020F0302020204030204" pitchFamily="34" charset="0"/>
                <a:cs typeface="Calibri Light" panose="020F0302020204030204" pitchFamily="34" charset="0"/>
              </a:rPr>
              <a:t> and come back to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camp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night</a:t>
            </a:r>
            <a:r>
              <a:rPr lang="es-ES" sz="1800" i="1" dirty="0">
                <a:solidFill>
                  <a:schemeClr val="tx2">
                    <a:lumMod val="50000"/>
                  </a:schemeClr>
                </a:solidFill>
                <a:latin typeface="Calibri Light" panose="020F0302020204030204" pitchFamily="34" charset="0"/>
                <a:cs typeface="Calibri Light" panose="020F0302020204030204" pitchFamily="34" charset="0"/>
              </a:rPr>
              <a:t>. He </a:t>
            </a:r>
            <a:r>
              <a:rPr lang="es-ES" sz="1800" i="1" dirty="0" err="1">
                <a:solidFill>
                  <a:schemeClr val="tx2">
                    <a:lumMod val="50000"/>
                  </a:schemeClr>
                </a:solidFill>
                <a:latin typeface="Calibri Light" panose="020F0302020204030204" pitchFamily="34" charset="0"/>
                <a:cs typeface="Calibri Light" panose="020F0302020204030204" pitchFamily="34" charset="0"/>
              </a:rPr>
              <a:t>does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not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sign</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any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contract</a:t>
            </a:r>
            <a:r>
              <a:rPr lang="es-ES" sz="1800" i="1" dirty="0">
                <a:solidFill>
                  <a:schemeClr val="tx2">
                    <a:lumMod val="50000"/>
                  </a:schemeClr>
                </a:solidFill>
                <a:latin typeface="Calibri Light" panose="020F0302020204030204" pitchFamily="34" charset="0"/>
                <a:cs typeface="Calibri Light" panose="020F0302020204030204" pitchFamily="34" charset="0"/>
              </a:rPr>
              <a:t>, as </a:t>
            </a:r>
            <a:r>
              <a:rPr lang="es-ES" sz="1800" i="1" dirty="0" err="1">
                <a:solidFill>
                  <a:schemeClr val="tx2">
                    <a:lumMod val="50000"/>
                  </a:schemeClr>
                </a:solidFill>
                <a:latin typeface="Calibri Light" panose="020F0302020204030204" pitchFamily="34" charset="0"/>
                <a:cs typeface="Calibri Light" panose="020F0302020204030204" pitchFamily="34" charset="0"/>
              </a:rPr>
              <a:t>refugees</a:t>
            </a:r>
            <a:r>
              <a:rPr lang="es-ES" sz="1800" i="1" dirty="0">
                <a:solidFill>
                  <a:schemeClr val="tx2">
                    <a:lumMod val="50000"/>
                  </a:schemeClr>
                </a:solidFill>
                <a:latin typeface="Calibri Light" panose="020F0302020204030204" pitchFamily="34" charset="0"/>
                <a:cs typeface="Calibri Light" panose="020F0302020204030204" pitchFamily="34" charset="0"/>
              </a:rPr>
              <a:t> in </a:t>
            </a:r>
            <a:r>
              <a:rPr lang="es-ES" sz="1800" i="1" dirty="0" err="1">
                <a:solidFill>
                  <a:schemeClr val="tx2">
                    <a:lumMod val="50000"/>
                  </a:schemeClr>
                </a:solidFill>
                <a:latin typeface="Calibri Light" panose="020F0302020204030204" pitchFamily="34" charset="0"/>
                <a:cs typeface="Calibri Light" panose="020F0302020204030204" pitchFamily="34" charset="0"/>
              </a:rPr>
              <a:t>that</a:t>
            </a:r>
            <a:r>
              <a:rPr lang="es-ES" sz="1800" i="1" dirty="0">
                <a:solidFill>
                  <a:schemeClr val="tx2">
                    <a:lumMod val="50000"/>
                  </a:schemeClr>
                </a:solidFill>
                <a:latin typeface="Calibri Light" panose="020F0302020204030204" pitchFamily="34" charset="0"/>
                <a:cs typeface="Calibri Light" panose="020F0302020204030204" pitchFamily="34" charset="0"/>
              </a:rPr>
              <a:t> country are </a:t>
            </a:r>
            <a:r>
              <a:rPr lang="es-ES" sz="1800" i="1" dirty="0" err="1">
                <a:solidFill>
                  <a:schemeClr val="tx2">
                    <a:lumMod val="50000"/>
                  </a:schemeClr>
                </a:solidFill>
                <a:latin typeface="Calibri Light" panose="020F0302020204030204" pitchFamily="34" charset="0"/>
                <a:cs typeface="Calibri Light" panose="020F0302020204030204" pitchFamily="34" charset="0"/>
              </a:rPr>
              <a:t>not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allowed</a:t>
            </a:r>
            <a:r>
              <a:rPr lang="es-ES" sz="1800" i="1" dirty="0">
                <a:solidFill>
                  <a:schemeClr val="tx2">
                    <a:lumMod val="50000"/>
                  </a:schemeClr>
                </a:solidFill>
                <a:latin typeface="Calibri Light" panose="020F0302020204030204" pitchFamily="34" charset="0"/>
                <a:cs typeface="Calibri Light" panose="020F0302020204030204" pitchFamily="34" charset="0"/>
              </a:rPr>
              <a:t> to </a:t>
            </a:r>
            <a:r>
              <a:rPr lang="es-ES" sz="1800" i="1" dirty="0" err="1">
                <a:solidFill>
                  <a:schemeClr val="tx2">
                    <a:lumMod val="50000"/>
                  </a:schemeClr>
                </a:solidFill>
                <a:latin typeface="Calibri Light" panose="020F0302020204030204" pitchFamily="34" charset="0"/>
                <a:cs typeface="Calibri Light" panose="020F0302020204030204" pitchFamily="34" charset="0"/>
              </a:rPr>
              <a:t>work</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by</a:t>
            </a:r>
            <a:r>
              <a:rPr lang="es-ES" sz="1800" i="1" dirty="0">
                <a:solidFill>
                  <a:schemeClr val="tx2">
                    <a:lumMod val="50000"/>
                  </a:schemeClr>
                </a:solidFill>
                <a:latin typeface="Calibri Light" panose="020F0302020204030204" pitchFamily="34" charset="0"/>
                <a:cs typeface="Calibri Light" panose="020F0302020204030204" pitchFamily="34" charset="0"/>
              </a:rPr>
              <a:t> local </a:t>
            </a:r>
            <a:r>
              <a:rPr lang="es-ES" sz="1800" i="1" dirty="0" err="1">
                <a:solidFill>
                  <a:schemeClr val="tx2">
                    <a:lumMod val="50000"/>
                  </a:schemeClr>
                </a:solidFill>
                <a:latin typeface="Calibri Light" panose="020F0302020204030204" pitchFamily="34" charset="0"/>
                <a:cs typeface="Calibri Light" panose="020F0302020204030204" pitchFamily="34" charset="0"/>
              </a:rPr>
              <a:t>authorities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employer</a:t>
            </a:r>
            <a:r>
              <a:rPr lang="es-ES" sz="1800" i="1" dirty="0">
                <a:solidFill>
                  <a:schemeClr val="tx2">
                    <a:lumMod val="50000"/>
                  </a:schemeClr>
                </a:solidFill>
                <a:latin typeface="Calibri Light" panose="020F0302020204030204" pitchFamily="34" charset="0"/>
                <a:cs typeface="Calibri Light" panose="020F0302020204030204" pitchFamily="34" charset="0"/>
              </a:rPr>
              <a:t> and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refugee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man</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just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verbally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discuss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about</a:t>
            </a:r>
            <a:r>
              <a:rPr lang="es-ES" sz="1800" i="1" dirty="0">
                <a:solidFill>
                  <a:schemeClr val="tx2">
                    <a:lumMod val="50000"/>
                  </a:schemeClr>
                </a:solidFill>
                <a:latin typeface="Calibri Light" panose="020F0302020204030204" pitchFamily="34" charset="0"/>
                <a:cs typeface="Calibri Light" panose="020F0302020204030204" pitchFamily="34" charset="0"/>
              </a:rPr>
              <a:t> a </a:t>
            </a:r>
            <a:r>
              <a:rPr lang="es-ES" sz="1800" i="1" dirty="0" err="1">
                <a:solidFill>
                  <a:schemeClr val="tx2">
                    <a:lumMod val="50000"/>
                  </a:schemeClr>
                </a:solidFill>
                <a:latin typeface="Calibri Light" panose="020F0302020204030204" pitchFamily="34" charset="0"/>
                <a:cs typeface="Calibri Light" panose="020F0302020204030204" pitchFamily="34" charset="0"/>
              </a:rPr>
              <a:t>daily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salary</a:t>
            </a:r>
            <a:r>
              <a:rPr lang="es-ES" sz="1800" i="1" dirty="0">
                <a:solidFill>
                  <a:schemeClr val="tx2">
                    <a:lumMod val="50000"/>
                  </a:schemeClr>
                </a:solidFill>
                <a:latin typeface="Calibri Light" panose="020F0302020204030204" pitchFamily="34" charset="0"/>
                <a:cs typeface="Calibri Light" panose="020F0302020204030204" pitchFamily="34" charset="0"/>
              </a:rPr>
              <a:t> and </a:t>
            </a:r>
            <a:r>
              <a:rPr lang="es-ES" sz="1800" i="1" dirty="0" err="1">
                <a:solidFill>
                  <a:schemeClr val="tx2">
                    <a:lumMod val="50000"/>
                  </a:schemeClr>
                </a:solidFill>
                <a:latin typeface="Calibri Light" panose="020F0302020204030204" pitchFamily="34" charset="0"/>
                <a:cs typeface="Calibri Light" panose="020F0302020204030204" pitchFamily="34" charset="0"/>
              </a:rPr>
              <a:t>working</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hours</a:t>
            </a:r>
            <a:r>
              <a:rPr lang="es-ES" sz="1800" i="1" dirty="0">
                <a:solidFill>
                  <a:schemeClr val="tx2">
                    <a:lumMod val="50000"/>
                  </a:schemeClr>
                </a:solidFill>
                <a:latin typeface="Calibri Light" panose="020F0302020204030204" pitchFamily="34" charset="0"/>
                <a:cs typeface="Calibri Light" panose="020F0302020204030204" pitchFamily="34" charset="0"/>
              </a:rPr>
              <a:t>. </a:t>
            </a:r>
          </a:p>
          <a:p>
            <a:pPr marL="0" indent="0" algn="just">
              <a:lnSpc>
                <a:spcPct val="120000"/>
              </a:lnSpc>
              <a:buNone/>
            </a:pPr>
            <a:endParaRPr lang="es-ES" sz="1800" i="1" dirty="0">
              <a:solidFill>
                <a:schemeClr val="tx2">
                  <a:lumMod val="50000"/>
                </a:schemeClr>
              </a:solidFill>
              <a:latin typeface="Calibri Light" panose="020F0302020204030204" pitchFamily="34" charset="0"/>
              <a:cs typeface="Calibri Light" panose="020F0302020204030204" pitchFamily="34" charset="0"/>
            </a:endParaRPr>
          </a:p>
          <a:p>
            <a:pPr marL="0" indent="0" algn="just">
              <a:lnSpc>
                <a:spcPct val="120000"/>
              </a:lnSpc>
              <a:buNone/>
            </a:pPr>
            <a:r>
              <a:rPr lang="es-ES" sz="1800" i="1" dirty="0" err="1">
                <a:solidFill>
                  <a:schemeClr val="tx2">
                    <a:lumMod val="50000"/>
                  </a:schemeClr>
                </a:solidFill>
                <a:latin typeface="Calibri Light" panose="020F0302020204030204" pitchFamily="34" charset="0"/>
                <a:cs typeface="Calibri Light" panose="020F0302020204030204" pitchFamily="34" charset="0"/>
              </a:rPr>
              <a:t>Differently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from</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what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discussed</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pay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is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much</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lower</a:t>
            </a:r>
            <a:r>
              <a:rPr lang="es-ES" sz="1800" i="1" dirty="0">
                <a:solidFill>
                  <a:schemeClr val="tx2">
                    <a:lumMod val="50000"/>
                  </a:schemeClr>
                </a:solidFill>
                <a:latin typeface="Calibri Light" panose="020F0302020204030204" pitchFamily="34" charset="0"/>
                <a:cs typeface="Calibri Light" panose="020F0302020204030204" pitchFamily="34" charset="0"/>
              </a:rPr>
              <a:t>, extra </a:t>
            </a:r>
            <a:r>
              <a:rPr lang="es-ES" sz="1800" i="1" dirty="0" err="1">
                <a:solidFill>
                  <a:schemeClr val="tx2">
                    <a:lumMod val="50000"/>
                  </a:schemeClr>
                </a:solidFill>
                <a:latin typeface="Calibri Light" panose="020F0302020204030204" pitchFamily="34" charset="0"/>
                <a:cs typeface="Calibri Light" panose="020F0302020204030204" pitchFamily="34" charset="0"/>
              </a:rPr>
              <a:t>hours</a:t>
            </a:r>
            <a:r>
              <a:rPr lang="es-ES" sz="1800" i="1" dirty="0">
                <a:solidFill>
                  <a:schemeClr val="tx2">
                    <a:lumMod val="50000"/>
                  </a:schemeClr>
                </a:solidFill>
                <a:latin typeface="Calibri Light" panose="020F0302020204030204" pitchFamily="34" charset="0"/>
                <a:cs typeface="Calibri Light" panose="020F0302020204030204" pitchFamily="34" charset="0"/>
              </a:rPr>
              <a:t> are </a:t>
            </a:r>
            <a:r>
              <a:rPr lang="es-ES" sz="1800" i="1" dirty="0" err="1">
                <a:solidFill>
                  <a:schemeClr val="tx2">
                    <a:lumMod val="50000"/>
                  </a:schemeClr>
                </a:solidFill>
                <a:latin typeface="Calibri Light" panose="020F0302020204030204" pitchFamily="34" charset="0"/>
                <a:cs typeface="Calibri Light" panose="020F0302020204030204" pitchFamily="34" charset="0"/>
              </a:rPr>
              <a:t>not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paid</a:t>
            </a:r>
            <a:r>
              <a:rPr lang="es-ES" sz="1800" i="1" dirty="0">
                <a:solidFill>
                  <a:schemeClr val="tx2">
                    <a:lumMod val="50000"/>
                  </a:schemeClr>
                </a:solidFill>
                <a:latin typeface="Calibri Light" panose="020F0302020204030204" pitchFamily="34" charset="0"/>
                <a:cs typeface="Calibri Light" panose="020F0302020204030204" pitchFamily="34" charset="0"/>
              </a:rPr>
              <a:t>, and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owner</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deducts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money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from</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his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salary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arbitrarily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claiming</a:t>
            </a:r>
            <a:r>
              <a:rPr lang="es-ES" sz="1800" i="1" dirty="0">
                <a:solidFill>
                  <a:schemeClr val="tx2">
                    <a:lumMod val="50000"/>
                  </a:schemeClr>
                </a:solidFill>
                <a:latin typeface="Calibri Light" panose="020F0302020204030204" pitchFamily="34" charset="0"/>
                <a:cs typeface="Calibri Light" panose="020F0302020204030204" pitchFamily="34" charset="0"/>
              </a:rPr>
              <a:t> he </a:t>
            </a:r>
            <a:r>
              <a:rPr lang="es-ES" sz="1800" i="1" dirty="0" err="1">
                <a:solidFill>
                  <a:schemeClr val="tx2">
                    <a:lumMod val="50000"/>
                  </a:schemeClr>
                </a:solidFill>
                <a:latin typeface="Calibri Light" panose="020F0302020204030204" pitchFamily="34" charset="0"/>
                <a:cs typeface="Calibri Light" panose="020F0302020204030204" pitchFamily="34" charset="0"/>
              </a:rPr>
              <a:t>broke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some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utensils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When</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man</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is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sick</a:t>
            </a:r>
            <a:r>
              <a:rPr lang="es-ES" sz="1800" i="1" dirty="0">
                <a:solidFill>
                  <a:schemeClr val="tx2">
                    <a:lumMod val="50000"/>
                  </a:schemeClr>
                </a:solidFill>
                <a:latin typeface="Calibri Light" panose="020F0302020204030204" pitchFamily="34" charset="0"/>
                <a:cs typeface="Calibri Light" panose="020F0302020204030204" pitchFamily="34" charset="0"/>
              </a:rPr>
              <a:t>, he </a:t>
            </a:r>
            <a:r>
              <a:rPr lang="es-ES" sz="1800" i="1" dirty="0" err="1">
                <a:solidFill>
                  <a:schemeClr val="tx2">
                    <a:lumMod val="50000"/>
                  </a:schemeClr>
                </a:solidFill>
                <a:latin typeface="Calibri Light" panose="020F0302020204030204" pitchFamily="34" charset="0"/>
                <a:cs typeface="Calibri Light" panose="020F0302020204030204" pitchFamily="34" charset="0"/>
              </a:rPr>
              <a:t>is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forced</a:t>
            </a:r>
            <a:r>
              <a:rPr lang="es-ES" sz="1800" i="1" dirty="0">
                <a:solidFill>
                  <a:schemeClr val="tx2">
                    <a:lumMod val="50000"/>
                  </a:schemeClr>
                </a:solidFill>
                <a:latin typeface="Calibri Light" panose="020F0302020204030204" pitchFamily="34" charset="0"/>
                <a:cs typeface="Calibri Light" panose="020F0302020204030204" pitchFamily="34" charset="0"/>
              </a:rPr>
              <a:t> to </a:t>
            </a:r>
            <a:r>
              <a:rPr lang="es-ES" sz="1800" i="1" dirty="0" err="1">
                <a:solidFill>
                  <a:schemeClr val="tx2">
                    <a:lumMod val="50000"/>
                  </a:schemeClr>
                </a:solidFill>
                <a:latin typeface="Calibri Light" panose="020F0302020204030204" pitchFamily="34" charset="0"/>
                <a:cs typeface="Calibri Light" panose="020F0302020204030204" pitchFamily="34" charset="0"/>
              </a:rPr>
              <a:t>work</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despite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being</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very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weak</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employer</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threatens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not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only</a:t>
            </a:r>
            <a:r>
              <a:rPr lang="es-ES" sz="1800" i="1" dirty="0">
                <a:solidFill>
                  <a:schemeClr val="tx2">
                    <a:lumMod val="50000"/>
                  </a:schemeClr>
                </a:solidFill>
                <a:latin typeface="Calibri Light" panose="020F0302020204030204" pitchFamily="34" charset="0"/>
                <a:cs typeface="Calibri Light" panose="020F0302020204030204" pitchFamily="34" charset="0"/>
              </a:rPr>
              <a:t> to </a:t>
            </a:r>
            <a:r>
              <a:rPr lang="es-ES" sz="1800" i="1" dirty="0" err="1">
                <a:solidFill>
                  <a:schemeClr val="tx2">
                    <a:lumMod val="50000"/>
                  </a:schemeClr>
                </a:solidFill>
                <a:latin typeface="Calibri Light" panose="020F0302020204030204" pitchFamily="34" charset="0"/>
                <a:cs typeface="Calibri Light" panose="020F0302020204030204" pitchFamily="34" charset="0"/>
              </a:rPr>
              <a:t>deduct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day</a:t>
            </a:r>
            <a:r>
              <a:rPr lang="es-ES" sz="1800" i="1" dirty="0">
                <a:solidFill>
                  <a:schemeClr val="tx2">
                    <a:lumMod val="50000"/>
                  </a:schemeClr>
                </a:solidFill>
                <a:latin typeface="Calibri Light" panose="020F0302020204030204" pitchFamily="34" charset="0"/>
                <a:cs typeface="Calibri Light" panose="020F0302020204030204" pitchFamily="34" charset="0"/>
              </a:rPr>
              <a:t> off </a:t>
            </a:r>
            <a:r>
              <a:rPr lang="es-ES" sz="1800" i="1" dirty="0" err="1">
                <a:solidFill>
                  <a:schemeClr val="tx2">
                    <a:lumMod val="50000"/>
                  </a:schemeClr>
                </a:solidFill>
                <a:latin typeface="Calibri Light" panose="020F0302020204030204" pitchFamily="34" charset="0"/>
                <a:cs typeface="Calibri Light" panose="020F0302020204030204" pitchFamily="34" charset="0"/>
              </a:rPr>
              <a:t>from</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his</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salary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but</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not</a:t>
            </a:r>
            <a:r>
              <a:rPr lang="es-ES" sz="1800" i="1" dirty="0">
                <a:solidFill>
                  <a:schemeClr val="tx2">
                    <a:lumMod val="50000"/>
                  </a:schemeClr>
                </a:solidFill>
                <a:latin typeface="Calibri Light" panose="020F0302020204030204" pitchFamily="34" charset="0"/>
                <a:cs typeface="Calibri Light" panose="020F0302020204030204" pitchFamily="34" charset="0"/>
              </a:rPr>
              <a:t> to </a:t>
            </a:r>
            <a:r>
              <a:rPr lang="es-ES" sz="1800" i="1" dirty="0" err="1">
                <a:solidFill>
                  <a:schemeClr val="tx2">
                    <a:lumMod val="50000"/>
                  </a:schemeClr>
                </a:solidFill>
                <a:latin typeface="Calibri Light" panose="020F0302020204030204" pitchFamily="34" charset="0"/>
                <a:cs typeface="Calibri Light" panose="020F0302020204030204" pitchFamily="34" charset="0"/>
              </a:rPr>
              <a:t>pay</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her</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the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entire</a:t>
            </a:r>
            <a:r>
              <a:rPr lang="es-ES" sz="1800" i="1" dirty="0">
                <a:solidFill>
                  <a:schemeClr val="tx2">
                    <a:lumMod val="50000"/>
                  </a:schemeClr>
                </a:solidFill>
                <a:latin typeface="Calibri Light" panose="020F0302020204030204" pitchFamily="34" charset="0"/>
                <a:cs typeface="Calibri Light" panose="020F0302020204030204" pitchFamily="34" charset="0"/>
              </a:rPr>
              <a:t> </a:t>
            </a:r>
            <a:r>
              <a:rPr lang="es-ES" sz="1800" i="1" dirty="0" err="1">
                <a:solidFill>
                  <a:schemeClr val="tx2">
                    <a:lumMod val="50000"/>
                  </a:schemeClr>
                </a:solidFill>
                <a:latin typeface="Calibri Light" panose="020F0302020204030204" pitchFamily="34" charset="0"/>
                <a:cs typeface="Calibri Light" panose="020F0302020204030204" pitchFamily="34" charset="0"/>
              </a:rPr>
              <a:t>month</a:t>
            </a:r>
            <a:r>
              <a:rPr lang="es-ES" sz="1800" i="1" dirty="0">
                <a:solidFill>
                  <a:schemeClr val="tx2">
                    <a:lumMod val="50000"/>
                  </a:schemeClr>
                </a:solidFill>
                <a:latin typeface="Calibri Light" panose="020F0302020204030204" pitchFamily="34" charset="0"/>
                <a:cs typeface="Calibri Light" panose="020F0302020204030204" pitchFamily="34" charset="0"/>
              </a:rPr>
              <a:t>.</a:t>
            </a:r>
          </a:p>
        </p:txBody>
      </p:sp>
      <p:pic>
        <p:nvPicPr>
          <p:cNvPr id="8" name="Picture 7">
            <a:extLst>
              <a:ext uri="{FF2B5EF4-FFF2-40B4-BE49-F238E27FC236}">
                <a16:creationId xmlns:a16="http://schemas.microsoft.com/office/drawing/2014/main" id="{37134371-DCFE-9A44-A086-32DD822E4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91383" y="927102"/>
            <a:ext cx="3912973" cy="5930898"/>
          </a:xfrm>
          <a:prstGeom prst="rect">
            <a:avLst/>
          </a:prstGeom>
        </p:spPr>
      </p:pic>
    </p:spTree>
    <p:extLst>
      <p:ext uri="{BB962C8B-B14F-4D97-AF65-F5344CB8AC3E}">
        <p14:creationId xmlns:p14="http://schemas.microsoft.com/office/powerpoint/2010/main" val="200125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2" name="TextBox 1">
            <a:extLst>
              <a:ext uri="{FF2B5EF4-FFF2-40B4-BE49-F238E27FC236}">
                <a16:creationId xmlns:a16="http://schemas.microsoft.com/office/drawing/2014/main" id="{7F1223E1-C0E1-5542-8B3B-0211E094AF09}"/>
              </a:ext>
            </a:extLst>
          </p:cNvPr>
          <p:cNvSpPr txBox="1"/>
          <p:nvPr/>
        </p:nvSpPr>
        <p:spPr>
          <a:xfrm>
            <a:off x="6128951" y="7747686"/>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34" name="Rounded Rectangle 33">
            <a:extLst>
              <a:ext uri="{FF2B5EF4-FFF2-40B4-BE49-F238E27FC236}">
                <a16:creationId xmlns:a16="http://schemas.microsoft.com/office/drawing/2014/main" id="{A3E5E2A6-8D86-394A-AC3F-F45DE0506F00}"/>
              </a:ext>
            </a:extLst>
          </p:cNvPr>
          <p:cNvSpPr/>
          <p:nvPr/>
        </p:nvSpPr>
        <p:spPr>
          <a:xfrm>
            <a:off x="586410" y="1373075"/>
            <a:ext cx="2085050" cy="50185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ACT</a:t>
            </a:r>
          </a:p>
        </p:txBody>
      </p:sp>
      <p:sp>
        <p:nvSpPr>
          <p:cNvPr id="35" name="Rounded Rectangle 34">
            <a:extLst>
              <a:ext uri="{FF2B5EF4-FFF2-40B4-BE49-F238E27FC236}">
                <a16:creationId xmlns:a16="http://schemas.microsoft.com/office/drawing/2014/main" id="{4CF13B39-087E-0A48-AC26-9D17DB532133}"/>
              </a:ext>
            </a:extLst>
          </p:cNvPr>
          <p:cNvSpPr/>
          <p:nvPr/>
        </p:nvSpPr>
        <p:spPr>
          <a:xfrm>
            <a:off x="586410" y="2136290"/>
            <a:ext cx="2085050" cy="14653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MEANS</a:t>
            </a:r>
          </a:p>
        </p:txBody>
      </p:sp>
      <p:sp>
        <p:nvSpPr>
          <p:cNvPr id="36" name="Rounded Rectangle 35">
            <a:extLst>
              <a:ext uri="{FF2B5EF4-FFF2-40B4-BE49-F238E27FC236}">
                <a16:creationId xmlns:a16="http://schemas.microsoft.com/office/drawing/2014/main" id="{F5A990EE-9C3C-1047-8AA6-28F2464640A0}"/>
              </a:ext>
            </a:extLst>
          </p:cNvPr>
          <p:cNvSpPr/>
          <p:nvPr/>
        </p:nvSpPr>
        <p:spPr>
          <a:xfrm>
            <a:off x="586410" y="3900207"/>
            <a:ext cx="2085050" cy="4883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PURPOSE</a:t>
            </a:r>
          </a:p>
        </p:txBody>
      </p:sp>
      <p:sp>
        <p:nvSpPr>
          <p:cNvPr id="37" name="Rounded Rectangle 36">
            <a:extLst>
              <a:ext uri="{FF2B5EF4-FFF2-40B4-BE49-F238E27FC236}">
                <a16:creationId xmlns:a16="http://schemas.microsoft.com/office/drawing/2014/main" id="{563DEC90-6929-014C-A92F-3D6DCC1EA097}"/>
              </a:ext>
            </a:extLst>
          </p:cNvPr>
          <p:cNvSpPr/>
          <p:nvPr/>
        </p:nvSpPr>
        <p:spPr>
          <a:xfrm>
            <a:off x="3304898" y="1373075"/>
            <a:ext cx="3713741" cy="5018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a:t>
            </a:r>
          </a:p>
        </p:txBody>
      </p:sp>
      <p:sp>
        <p:nvSpPr>
          <p:cNvPr id="38" name="Rounded Rectangle 37">
            <a:extLst>
              <a:ext uri="{FF2B5EF4-FFF2-40B4-BE49-F238E27FC236}">
                <a16:creationId xmlns:a16="http://schemas.microsoft.com/office/drawing/2014/main" id="{45DE411C-994B-2440-B7CA-A12CD49F92CD}"/>
              </a:ext>
            </a:extLst>
          </p:cNvPr>
          <p:cNvSpPr/>
          <p:nvPr/>
        </p:nvSpPr>
        <p:spPr>
          <a:xfrm>
            <a:off x="3304898" y="2136290"/>
            <a:ext cx="3713741" cy="14653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Abuse of </a:t>
            </a:r>
            <a:r>
              <a:rPr lang="es-ES" sz="2000" dirty="0" err="1">
                <a:solidFill>
                  <a:schemeClr val="tx1"/>
                </a:solidFill>
                <a:latin typeface="Gill Sans Nova Light" panose="020B0302020104020203" pitchFamily="34" charset="0"/>
              </a:rPr>
              <a:t>vulnerability</a:t>
            </a:r>
            <a:r>
              <a:rPr lang="es-ES" sz="2000" dirty="0">
                <a:solidFill>
                  <a:schemeClr val="tx1"/>
                </a:solidFill>
                <a:latin typeface="Gill Sans Nova Light" panose="020B0302020104020203" pitchFamily="34" charset="0"/>
              </a:rPr>
              <a:t> </a:t>
            </a: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Deception</a:t>
            </a:r>
            <a:endParaRPr lang="es-ES" sz="2000" dirty="0">
              <a:solidFill>
                <a:schemeClr val="tx1"/>
              </a:solidFill>
              <a:latin typeface="Gill Sans Nova Light" panose="020B0302020104020203" pitchFamily="34" charset="0"/>
            </a:endParaRPr>
          </a:p>
          <a:p>
            <a:pPr marL="285750" indent="-285750">
              <a:buFont typeface="Arial" panose="020B0604020202020204" pitchFamily="34" charset="0"/>
              <a:buChar char="•"/>
            </a:pPr>
            <a:r>
              <a:rPr lang="es-ES" sz="2000" dirty="0" err="1">
                <a:solidFill>
                  <a:schemeClr val="tx1"/>
                </a:solidFill>
                <a:latin typeface="Gill Sans Nova Light" panose="020B0302020104020203" pitchFamily="34" charset="0"/>
              </a:rPr>
              <a:t>Withholding</a:t>
            </a:r>
            <a:r>
              <a:rPr lang="es-ES" sz="2000" dirty="0">
                <a:solidFill>
                  <a:schemeClr val="tx1"/>
                </a:solidFill>
                <a:latin typeface="Gill Sans Nova Light" panose="020B0302020104020203" pitchFamily="34" charset="0"/>
              </a:rPr>
              <a:t> </a:t>
            </a:r>
            <a:r>
              <a:rPr lang="es-ES" sz="2000" dirty="0" err="1">
                <a:solidFill>
                  <a:schemeClr val="tx1"/>
                </a:solidFill>
                <a:latin typeface="Gill Sans Nova Light" panose="020B0302020104020203" pitchFamily="34" charset="0"/>
              </a:rPr>
              <a:t>payments</a:t>
            </a:r>
            <a:endParaRPr lang="es-ES" sz="2000" dirty="0">
              <a:solidFill>
                <a:schemeClr val="tx1"/>
              </a:solidFill>
              <a:latin typeface="Gill Sans Nova Light" panose="020B0302020104020203" pitchFamily="34" charset="0"/>
            </a:endParaRPr>
          </a:p>
        </p:txBody>
      </p:sp>
      <p:sp>
        <p:nvSpPr>
          <p:cNvPr id="39" name="Rounded Rectangle 38">
            <a:extLst>
              <a:ext uri="{FF2B5EF4-FFF2-40B4-BE49-F238E27FC236}">
                <a16:creationId xmlns:a16="http://schemas.microsoft.com/office/drawing/2014/main" id="{0566B166-8C4D-8D44-9F92-1FBE6911A368}"/>
              </a:ext>
            </a:extLst>
          </p:cNvPr>
          <p:cNvSpPr/>
          <p:nvPr/>
        </p:nvSpPr>
        <p:spPr>
          <a:xfrm>
            <a:off x="3304898" y="3900207"/>
            <a:ext cx="3713741" cy="48830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000" dirty="0">
                <a:solidFill>
                  <a:schemeClr val="tx1"/>
                </a:solidFill>
                <a:latin typeface="Gill Sans Nova Light" panose="020B0302020104020203" pitchFamily="34" charset="0"/>
              </a:rPr>
              <a:t>Labour </a:t>
            </a:r>
            <a:r>
              <a:rPr lang="es-ES" sz="2000" dirty="0" err="1">
                <a:solidFill>
                  <a:schemeClr val="tx1"/>
                </a:solidFill>
                <a:latin typeface="Gill Sans Nova Light" panose="020B0302020104020203" pitchFamily="34" charset="0"/>
              </a:rPr>
              <a:t>exploitation</a:t>
            </a:r>
            <a:endParaRPr lang="es-ES" sz="2000" dirty="0">
              <a:solidFill>
                <a:schemeClr val="tx1"/>
              </a:solidFill>
              <a:latin typeface="Gill Sans Nova Light" panose="020B0302020104020203" pitchFamily="34" charset="0"/>
            </a:endParaRPr>
          </a:p>
        </p:txBody>
      </p:sp>
      <p:grpSp>
        <p:nvGrpSpPr>
          <p:cNvPr id="40" name="Group 39">
            <a:extLst>
              <a:ext uri="{FF2B5EF4-FFF2-40B4-BE49-F238E27FC236}">
                <a16:creationId xmlns:a16="http://schemas.microsoft.com/office/drawing/2014/main" id="{20B04B0D-65E9-B140-8F53-922E8213837A}"/>
              </a:ext>
            </a:extLst>
          </p:cNvPr>
          <p:cNvGrpSpPr/>
          <p:nvPr/>
        </p:nvGrpSpPr>
        <p:grpSpPr>
          <a:xfrm>
            <a:off x="2804331" y="4009824"/>
            <a:ext cx="367695" cy="269069"/>
            <a:chOff x="993997" y="4329498"/>
            <a:chExt cx="1131366" cy="827903"/>
          </a:xfrm>
        </p:grpSpPr>
        <p:sp>
          <p:nvSpPr>
            <p:cNvPr id="41" name="Chevron 40">
              <a:extLst>
                <a:ext uri="{FF2B5EF4-FFF2-40B4-BE49-F238E27FC236}">
                  <a16:creationId xmlns:a16="http://schemas.microsoft.com/office/drawing/2014/main" id="{8EA103CE-B276-3648-8C7F-83CE7D4BAB3B}"/>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42" name="Chevron 41">
              <a:extLst>
                <a:ext uri="{FF2B5EF4-FFF2-40B4-BE49-F238E27FC236}">
                  <a16:creationId xmlns:a16="http://schemas.microsoft.com/office/drawing/2014/main" id="{747068A2-9379-DB4E-8A2E-91BFD3D3419D}"/>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43" name="Chevron 42">
              <a:extLst>
                <a:ext uri="{FF2B5EF4-FFF2-40B4-BE49-F238E27FC236}">
                  <a16:creationId xmlns:a16="http://schemas.microsoft.com/office/drawing/2014/main" id="{5676ABD6-194C-9743-B8B7-F82CA2BF0A60}"/>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44" name="Group 43">
            <a:extLst>
              <a:ext uri="{FF2B5EF4-FFF2-40B4-BE49-F238E27FC236}">
                <a16:creationId xmlns:a16="http://schemas.microsoft.com/office/drawing/2014/main" id="{598F0866-B9E1-E64C-9B35-C3C8F01C9A93}"/>
              </a:ext>
            </a:extLst>
          </p:cNvPr>
          <p:cNvGrpSpPr/>
          <p:nvPr/>
        </p:nvGrpSpPr>
        <p:grpSpPr>
          <a:xfrm>
            <a:off x="2804331" y="2759854"/>
            <a:ext cx="367695" cy="269069"/>
            <a:chOff x="993997" y="4329498"/>
            <a:chExt cx="1131366" cy="827903"/>
          </a:xfrm>
        </p:grpSpPr>
        <p:sp>
          <p:nvSpPr>
            <p:cNvPr id="45" name="Chevron 44">
              <a:extLst>
                <a:ext uri="{FF2B5EF4-FFF2-40B4-BE49-F238E27FC236}">
                  <a16:creationId xmlns:a16="http://schemas.microsoft.com/office/drawing/2014/main" id="{17C13911-A7AE-9347-AF70-471AC00A1E0C}"/>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46" name="Chevron 45">
              <a:extLst>
                <a:ext uri="{FF2B5EF4-FFF2-40B4-BE49-F238E27FC236}">
                  <a16:creationId xmlns:a16="http://schemas.microsoft.com/office/drawing/2014/main" id="{832B6A2D-F05E-9641-A3A0-116BD90BE9E3}"/>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47" name="Chevron 46">
              <a:extLst>
                <a:ext uri="{FF2B5EF4-FFF2-40B4-BE49-F238E27FC236}">
                  <a16:creationId xmlns:a16="http://schemas.microsoft.com/office/drawing/2014/main" id="{E65F9D6D-77D0-0846-97F5-6A19171B8A43}"/>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48" name="Group 47">
            <a:extLst>
              <a:ext uri="{FF2B5EF4-FFF2-40B4-BE49-F238E27FC236}">
                <a16:creationId xmlns:a16="http://schemas.microsoft.com/office/drawing/2014/main" id="{11ECA398-0515-574E-81C8-42C24010D1C5}"/>
              </a:ext>
            </a:extLst>
          </p:cNvPr>
          <p:cNvGrpSpPr/>
          <p:nvPr/>
        </p:nvGrpSpPr>
        <p:grpSpPr>
          <a:xfrm>
            <a:off x="2804331" y="1486053"/>
            <a:ext cx="367695" cy="269069"/>
            <a:chOff x="993997" y="4329498"/>
            <a:chExt cx="1131366" cy="827903"/>
          </a:xfrm>
        </p:grpSpPr>
        <p:sp>
          <p:nvSpPr>
            <p:cNvPr id="49" name="Chevron 48">
              <a:extLst>
                <a:ext uri="{FF2B5EF4-FFF2-40B4-BE49-F238E27FC236}">
                  <a16:creationId xmlns:a16="http://schemas.microsoft.com/office/drawing/2014/main" id="{F2D9936E-186D-6B48-8F51-116B9A1DBE53}"/>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50" name="Chevron 49">
              <a:extLst>
                <a:ext uri="{FF2B5EF4-FFF2-40B4-BE49-F238E27FC236}">
                  <a16:creationId xmlns:a16="http://schemas.microsoft.com/office/drawing/2014/main" id="{FCBA7AE3-3659-7E4E-9728-E88BD6FB0B94}"/>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51" name="Chevron 50">
              <a:extLst>
                <a:ext uri="{FF2B5EF4-FFF2-40B4-BE49-F238E27FC236}">
                  <a16:creationId xmlns:a16="http://schemas.microsoft.com/office/drawing/2014/main" id="{1EAB1146-A030-7540-9E34-E11AAA0DEF24}"/>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pic>
        <p:nvPicPr>
          <p:cNvPr id="52" name="Picture 51">
            <a:extLst>
              <a:ext uri="{FF2B5EF4-FFF2-40B4-BE49-F238E27FC236}">
                <a16:creationId xmlns:a16="http://schemas.microsoft.com/office/drawing/2014/main" id="{A17BB227-895F-B841-AED8-1F8B3C1058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583" y="927102"/>
            <a:ext cx="4679774" cy="5930898"/>
          </a:xfrm>
          <a:prstGeom prst="rect">
            <a:avLst/>
          </a:prstGeom>
        </p:spPr>
      </p:pic>
      <p:sp>
        <p:nvSpPr>
          <p:cNvPr id="53" name="Rounded Rectangle 52">
            <a:extLst>
              <a:ext uri="{FF2B5EF4-FFF2-40B4-BE49-F238E27FC236}">
                <a16:creationId xmlns:a16="http://schemas.microsoft.com/office/drawing/2014/main" id="{45CE3C9B-C863-E842-BECC-A649B8852F48}"/>
              </a:ext>
            </a:extLst>
          </p:cNvPr>
          <p:cNvSpPr/>
          <p:nvPr/>
        </p:nvSpPr>
        <p:spPr>
          <a:xfrm>
            <a:off x="586409" y="5102879"/>
            <a:ext cx="6432229" cy="13519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accent5"/>
                </a:solidFill>
                <a:latin typeface="Calibri" panose="020F0502020204030204" pitchFamily="34" charset="0"/>
                <a:cs typeface="Calibri" panose="020F0502020204030204" pitchFamily="34" charset="0"/>
              </a:rPr>
              <a:t>BASED ON THE PROVIDED INFO, IT IS NOT CLEAR WHETHER IT IS A FORM OF HUMAN TRAFFICKING OR LABOUR EXPLOITATION</a:t>
            </a:r>
          </a:p>
        </p:txBody>
      </p:sp>
    </p:spTree>
    <p:extLst>
      <p:ext uri="{BB962C8B-B14F-4D97-AF65-F5344CB8AC3E}">
        <p14:creationId xmlns:p14="http://schemas.microsoft.com/office/powerpoint/2010/main" val="222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D68F154-5E20-F643-883F-2EEBB49C0913}"/>
              </a:ext>
            </a:extLst>
          </p:cNvPr>
          <p:cNvGrpSpPr/>
          <p:nvPr/>
        </p:nvGrpSpPr>
        <p:grpSpPr>
          <a:xfrm>
            <a:off x="1180378" y="1315844"/>
            <a:ext cx="10051428" cy="4906391"/>
            <a:chOff x="1180378" y="1315844"/>
            <a:chExt cx="10051428" cy="4906391"/>
          </a:xfrm>
        </p:grpSpPr>
        <p:grpSp>
          <p:nvGrpSpPr>
            <p:cNvPr id="19" name="Group 18">
              <a:extLst>
                <a:ext uri="{FF2B5EF4-FFF2-40B4-BE49-F238E27FC236}">
                  <a16:creationId xmlns:a16="http://schemas.microsoft.com/office/drawing/2014/main" id="{EE0E62FA-46C9-3E4D-B9C1-A1561163F340}"/>
                </a:ext>
              </a:extLst>
            </p:cNvPr>
            <p:cNvGrpSpPr/>
            <p:nvPr/>
          </p:nvGrpSpPr>
          <p:grpSpPr>
            <a:xfrm>
              <a:off x="1180378" y="1315844"/>
              <a:ext cx="7862054" cy="4906391"/>
              <a:chOff x="1693334" y="1687039"/>
              <a:chExt cx="6927740" cy="4323323"/>
            </a:xfrm>
          </p:grpSpPr>
          <p:sp>
            <p:nvSpPr>
              <p:cNvPr id="21" name="Rounded Rectangle 20">
                <a:extLst>
                  <a:ext uri="{FF2B5EF4-FFF2-40B4-BE49-F238E27FC236}">
                    <a16:creationId xmlns:a16="http://schemas.microsoft.com/office/drawing/2014/main" id="{015EFAAF-E86C-1F4A-9AF5-AB3830FBF2A9}"/>
                  </a:ext>
                </a:extLst>
              </p:cNvPr>
              <p:cNvSpPr/>
              <p:nvPr/>
            </p:nvSpPr>
            <p:spPr>
              <a:xfrm>
                <a:off x="1693334" y="1687039"/>
                <a:ext cx="1837266" cy="43027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ACT</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what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22" name="Rounded Rectangle 21">
                <a:extLst>
                  <a:ext uri="{FF2B5EF4-FFF2-40B4-BE49-F238E27FC236}">
                    <a16:creationId xmlns:a16="http://schemas.microsoft.com/office/drawing/2014/main" id="{7106688F-E004-1E49-BB7F-E7E7AB6FFAFC}"/>
                  </a:ext>
                </a:extLst>
              </p:cNvPr>
              <p:cNvSpPr/>
              <p:nvPr/>
            </p:nvSpPr>
            <p:spPr>
              <a:xfrm>
                <a:off x="3981340" y="1687039"/>
                <a:ext cx="1837266" cy="4302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MEANS</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how</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23" name="Rounded Rectangle 22">
                <a:extLst>
                  <a:ext uri="{FF2B5EF4-FFF2-40B4-BE49-F238E27FC236}">
                    <a16:creationId xmlns:a16="http://schemas.microsoft.com/office/drawing/2014/main" id="{4B3DD555-E837-4045-A91E-181008ED4C5C}"/>
                  </a:ext>
                </a:extLst>
              </p:cNvPr>
              <p:cNvSpPr/>
              <p:nvPr/>
            </p:nvSpPr>
            <p:spPr>
              <a:xfrm>
                <a:off x="6269346" y="1687039"/>
                <a:ext cx="1837266" cy="43027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PURPOSE</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why</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24" name="TextBox 23">
                <a:extLst>
                  <a:ext uri="{FF2B5EF4-FFF2-40B4-BE49-F238E27FC236}">
                    <a16:creationId xmlns:a16="http://schemas.microsoft.com/office/drawing/2014/main" id="{9D9E5421-656F-464F-9CDF-91463870D972}"/>
                  </a:ext>
                </a:extLst>
              </p:cNvPr>
              <p:cNvSpPr txBox="1"/>
              <p:nvPr/>
            </p:nvSpPr>
            <p:spPr>
              <a:xfrm>
                <a:off x="8036874"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25" name="TextBox 24">
                <a:extLst>
                  <a:ext uri="{FF2B5EF4-FFF2-40B4-BE49-F238E27FC236}">
                    <a16:creationId xmlns:a16="http://schemas.microsoft.com/office/drawing/2014/main" id="{60F9E6E8-5F38-224B-8D0A-F78232B88349}"/>
                  </a:ext>
                </a:extLst>
              </p:cNvPr>
              <p:cNvSpPr txBox="1"/>
              <p:nvPr/>
            </p:nvSpPr>
            <p:spPr>
              <a:xfrm>
                <a:off x="5776275"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A8919FE8-9691-6445-A798-E68FBED91F2F}"/>
                  </a:ext>
                </a:extLst>
              </p:cNvPr>
              <p:cNvSpPr txBox="1"/>
              <p:nvPr/>
            </p:nvSpPr>
            <p:spPr>
              <a:xfrm>
                <a:off x="3473341" y="3784601"/>
                <a:ext cx="584200" cy="609600"/>
              </a:xfrm>
              <a:prstGeom prst="rect">
                <a:avLst/>
              </a:prstGeom>
            </p:spPr>
            <p:txBody>
              <a:bodyPr vert="horz" wrap="square" lIns="91440" tIns="45720" rIns="91440" bIns="45720" rtlCol="0" anchor="ctr">
                <a:noAutofit/>
              </a:bodyPr>
              <a:lstStyle/>
              <a:p>
                <a:pPr algn="ctr">
                  <a:lnSpc>
                    <a:spcPct val="120000"/>
                  </a:lnSpc>
                </a:pPr>
                <a:r>
                  <a:rPr lang="en-EC" sz="3600" b="0" i="0" dirty="0">
                    <a:latin typeface="Calibri" panose="020F0502020204030204" pitchFamily="34" charset="0"/>
                    <a:cs typeface="Calibri" panose="020F0502020204030204" pitchFamily="34" charset="0"/>
                  </a:rPr>
                  <a:t>+</a:t>
                </a:r>
              </a:p>
            </p:txBody>
          </p:sp>
          <p:sp>
            <p:nvSpPr>
              <p:cNvPr id="27" name="Rounded Rectangle 26">
                <a:extLst>
                  <a:ext uri="{FF2B5EF4-FFF2-40B4-BE49-F238E27FC236}">
                    <a16:creationId xmlns:a16="http://schemas.microsoft.com/office/drawing/2014/main" id="{50DC2463-4581-3648-A8BD-5BFC0B0C47B0}"/>
                  </a:ext>
                </a:extLst>
              </p:cNvPr>
              <p:cNvSpPr/>
              <p:nvPr/>
            </p:nvSpPr>
            <p:spPr>
              <a:xfrm>
                <a:off x="1693334" y="2209800"/>
                <a:ext cx="1837266" cy="380056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Harbouring</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Reception</a:t>
                </a:r>
                <a:r>
                  <a:rPr lang="es-ES_tradnl" sz="1500" dirty="0">
                    <a:solidFill>
                      <a:schemeClr val="tx1"/>
                    </a:solidFill>
                    <a:latin typeface="Calibri" panose="020F0502020204030204" pitchFamily="34" charset="0"/>
                    <a:cs typeface="Calibri" panose="020F0502020204030204" pitchFamily="34" charset="0"/>
                  </a:rPr>
                  <a:t> of a </a:t>
                </a:r>
                <a:r>
                  <a:rPr lang="es-ES_tradnl" sz="1500" dirty="0" err="1">
                    <a:solidFill>
                      <a:schemeClr val="tx1"/>
                    </a:solidFill>
                    <a:latin typeface="Calibri" panose="020F0502020204030204" pitchFamily="34" charset="0"/>
                    <a:cs typeface="Calibri" panose="020F0502020204030204" pitchFamily="34" charset="0"/>
                  </a:rPr>
                  <a:t>person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Recruitment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Transfer</a:t>
                </a: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Transport</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endParaRPr lang="es-ES_tradnl" sz="1500" dirty="0">
                  <a:solidFill>
                    <a:schemeClr val="tx1"/>
                  </a:solidFill>
                  <a:latin typeface="Calibri" panose="020F0502020204030204" pitchFamily="34" charset="0"/>
                  <a:cs typeface="Calibri" panose="020F0502020204030204" pitchFamily="34" charset="0"/>
                </a:endParaRPr>
              </a:p>
              <a:p>
                <a:endParaRPr lang="es-ES_tradnl" sz="1500" dirty="0" err="1">
                  <a:solidFill>
                    <a:schemeClr val="tx1"/>
                  </a:solidFill>
                  <a:latin typeface="Calibri" panose="020F0502020204030204" pitchFamily="34" charset="0"/>
                  <a:cs typeface="Calibri" panose="020F0502020204030204" pitchFamily="34" charset="0"/>
                </a:endParaRPr>
              </a:p>
            </p:txBody>
          </p:sp>
          <p:sp>
            <p:nvSpPr>
              <p:cNvPr id="28" name="Rounded Rectangle 27">
                <a:extLst>
                  <a:ext uri="{FF2B5EF4-FFF2-40B4-BE49-F238E27FC236}">
                    <a16:creationId xmlns:a16="http://schemas.microsoft.com/office/drawing/2014/main" id="{0FAA2D19-3285-3B41-BB0D-A8B949D953A0}"/>
                  </a:ext>
                </a:extLst>
              </p:cNvPr>
              <p:cNvSpPr/>
              <p:nvPr/>
            </p:nvSpPr>
            <p:spPr>
              <a:xfrm>
                <a:off x="3981340" y="2209800"/>
                <a:ext cx="1837266" cy="380056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Abduction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power</a:t>
                </a:r>
                <a:r>
                  <a:rPr lang="es-ES_tradnl" sz="1500" dirty="0">
                    <a:solidFill>
                      <a:schemeClr val="tx1"/>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s-ES_tradnl" sz="1500" dirty="0">
                    <a:solidFill>
                      <a:schemeClr val="tx1"/>
                    </a:solidFill>
                    <a:latin typeface="Calibri" panose="020F0502020204030204" pitchFamily="34" charset="0"/>
                    <a:cs typeface="Calibri" panose="020F0502020204030204" pitchFamily="34" charset="0"/>
                  </a:rPr>
                  <a:t>Abuse of </a:t>
                </a:r>
                <a:r>
                  <a:rPr lang="es-ES_tradnl" sz="1500" dirty="0" err="1">
                    <a:solidFill>
                      <a:schemeClr val="tx1"/>
                    </a:solidFill>
                    <a:latin typeface="Calibri" panose="020F0502020204030204" pitchFamily="34" charset="0"/>
                    <a:cs typeface="Calibri" panose="020F0502020204030204" pitchFamily="34" charset="0"/>
                  </a:rPr>
                  <a:t>vulnerability</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Coercion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Deception</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Fraud</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Threat</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use of </a:t>
                </a:r>
                <a:r>
                  <a:rPr lang="es-ES_tradnl" sz="1500" dirty="0" err="1">
                    <a:solidFill>
                      <a:schemeClr val="tx1"/>
                    </a:solidFill>
                    <a:latin typeface="Calibri" panose="020F0502020204030204" pitchFamily="34" charset="0"/>
                    <a:cs typeface="Calibri" panose="020F0502020204030204" pitchFamily="34" charset="0"/>
                  </a:rPr>
                  <a:t>force</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Withholding</a:t>
                </a:r>
                <a:r>
                  <a:rPr lang="es-ES_tradnl" sz="1500" dirty="0">
                    <a:solidFill>
                      <a:schemeClr val="tx1"/>
                    </a:solidFill>
                    <a:latin typeface="Calibri" panose="020F0502020204030204" pitchFamily="34" charset="0"/>
                    <a:cs typeface="Calibri" panose="020F0502020204030204" pitchFamily="34" charset="0"/>
                  </a:rPr>
                  <a:t> of </a:t>
                </a:r>
                <a:r>
                  <a:rPr lang="es-ES_tradnl" sz="1500" dirty="0" err="1">
                    <a:solidFill>
                      <a:schemeClr val="tx1"/>
                    </a:solidFill>
                    <a:latin typeface="Calibri" panose="020F0502020204030204" pitchFamily="34" charset="0"/>
                    <a:cs typeface="Calibri" panose="020F0502020204030204" pitchFamily="34" charset="0"/>
                  </a:rPr>
                  <a:t>payments</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or</a:t>
                </a:r>
                <a:r>
                  <a:rPr lang="es-ES_tradnl" sz="1500" dirty="0">
                    <a:solidFill>
                      <a:schemeClr val="tx1"/>
                    </a:solidFill>
                    <a:latin typeface="Calibri" panose="020F0502020204030204" pitchFamily="34" charset="0"/>
                    <a:cs typeface="Calibri" panose="020F0502020204030204" pitchFamily="34" charset="0"/>
                  </a:rPr>
                  <a:t> </a:t>
                </a:r>
                <a:r>
                  <a:rPr lang="es-ES_tradnl" sz="1500" dirty="0" err="1">
                    <a:solidFill>
                      <a:schemeClr val="tx1"/>
                    </a:solidFill>
                    <a:latin typeface="Calibri" panose="020F0502020204030204" pitchFamily="34" charset="0"/>
                    <a:cs typeface="Calibri" panose="020F0502020204030204" pitchFamily="34" charset="0"/>
                  </a:rPr>
                  <a:t>benefits</a:t>
                </a:r>
                <a:endParaRPr lang="es-ES_tradnl" sz="15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500" dirty="0" err="1">
                    <a:solidFill>
                      <a:schemeClr val="tx1"/>
                    </a:solidFill>
                    <a:latin typeface="Calibri" panose="020F0502020204030204" pitchFamily="34" charset="0"/>
                    <a:cs typeface="Calibri" panose="020F0502020204030204" pitchFamily="34" charset="0"/>
                  </a:rPr>
                  <a:t>Other</a:t>
                </a:r>
                <a:r>
                  <a:rPr lang="es-ES_tradnl" sz="1500" dirty="0">
                    <a:solidFill>
                      <a:schemeClr val="tx1"/>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s-ES_tradnl" sz="1500" dirty="0">
                  <a:solidFill>
                    <a:schemeClr val="tx1"/>
                  </a:solidFill>
                  <a:latin typeface="Calibri" panose="020F0502020204030204" pitchFamily="34" charset="0"/>
                  <a:cs typeface="Calibri" panose="020F0502020204030204" pitchFamily="34" charset="0"/>
                </a:endParaRPr>
              </a:p>
            </p:txBody>
          </p:sp>
          <p:sp>
            <p:nvSpPr>
              <p:cNvPr id="29" name="Rounded Rectangle 28">
                <a:extLst>
                  <a:ext uri="{FF2B5EF4-FFF2-40B4-BE49-F238E27FC236}">
                    <a16:creationId xmlns:a16="http://schemas.microsoft.com/office/drawing/2014/main" id="{27F8DDFF-B794-3A41-82E9-1A8DF39979B5}"/>
                  </a:ext>
                </a:extLst>
              </p:cNvPr>
              <p:cNvSpPr/>
              <p:nvPr/>
            </p:nvSpPr>
            <p:spPr>
              <a:xfrm>
                <a:off x="6269346" y="2209800"/>
                <a:ext cx="1837266" cy="380056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i="1" dirty="0" err="1">
                    <a:solidFill>
                      <a:schemeClr val="tx1"/>
                    </a:solidFill>
                  </a:rPr>
                  <a:t>Exploitation</a:t>
                </a:r>
                <a:r>
                  <a:rPr lang="es-ES" sz="1400" i="1" dirty="0">
                    <a:solidFill>
                      <a:schemeClr val="tx1"/>
                    </a:solidFill>
                  </a:rPr>
                  <a:t>, </a:t>
                </a:r>
                <a:r>
                  <a:rPr lang="es-ES" sz="1400" i="1" dirty="0" err="1">
                    <a:solidFill>
                      <a:schemeClr val="tx1"/>
                    </a:solidFill>
                  </a:rPr>
                  <a:t>including</a:t>
                </a:r>
                <a:r>
                  <a:rPr lang="es-ES" sz="1400" i="1" dirty="0">
                    <a:solidFill>
                      <a:schemeClr val="tx1"/>
                    </a:solidFill>
                  </a:rPr>
                  <a:t>: </a:t>
                </a:r>
              </a:p>
              <a:p>
                <a:endParaRPr lang="es-ES" sz="1400" i="1" dirty="0">
                  <a:solidFill>
                    <a:schemeClr val="tx1"/>
                  </a:solidFill>
                </a:endParaRPr>
              </a:p>
              <a:p>
                <a:pPr marL="171450" indent="-171450">
                  <a:buFont typeface="Arial" panose="020B0604020202020204" pitchFamily="34" charset="0"/>
                  <a:buChar char="•"/>
                </a:pPr>
                <a:r>
                  <a:rPr lang="es-ES" sz="1400" dirty="0" err="1">
                    <a:solidFill>
                      <a:schemeClr val="tx1"/>
                    </a:solidFill>
                  </a:rPr>
                  <a:t>Child</a:t>
                </a:r>
                <a:r>
                  <a:rPr lang="es-ES" sz="1400" dirty="0">
                    <a:solidFill>
                      <a:schemeClr val="tx1"/>
                    </a:solidFill>
                  </a:rPr>
                  <a:t> 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illegal</a:t>
                </a:r>
                <a:r>
                  <a:rPr lang="es-ES" sz="1400" dirty="0">
                    <a:solidFill>
                      <a:schemeClr val="tx1"/>
                    </a:solidFill>
                  </a:rPr>
                  <a:t> </a:t>
                </a:r>
                <a:r>
                  <a:rPr lang="es-ES" sz="1400" dirty="0" err="1">
                    <a:solidFill>
                      <a:schemeClr val="tx1"/>
                    </a:solidFill>
                  </a:rPr>
                  <a:t>activities</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Coercive</a:t>
                </a:r>
                <a:r>
                  <a:rPr lang="es-ES" sz="1400" dirty="0">
                    <a:solidFill>
                      <a:schemeClr val="tx1"/>
                    </a:solidFill>
                  </a:rPr>
                  <a:t> </a:t>
                </a:r>
                <a:r>
                  <a:rPr lang="es-ES" sz="1400" dirty="0" err="1">
                    <a:solidFill>
                      <a:schemeClr val="tx1"/>
                    </a:solidFill>
                  </a:rPr>
                  <a:t>reproduction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Domestic</a:t>
                </a:r>
                <a:r>
                  <a:rPr lang="es-ES" sz="1400" dirty="0">
                    <a:solidFill>
                      <a:schemeClr val="tx1"/>
                    </a:solidFill>
                  </a:rPr>
                  <a:t> </a:t>
                </a:r>
                <a:r>
                  <a:rPr lang="es-ES" sz="1400" dirty="0" err="1">
                    <a:solidFill>
                      <a:schemeClr val="tx1"/>
                    </a:solidFill>
                  </a:rPr>
                  <a:t>servitude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labour </a:t>
                </a:r>
              </a:p>
              <a:p>
                <a:pPr marL="171450" indent="-171450">
                  <a:buFont typeface="Arial" panose="020B0604020202020204" pitchFamily="34" charset="0"/>
                  <a:buChar char="•"/>
                </a:pPr>
                <a:r>
                  <a:rPr lang="es-ES" sz="1400" dirty="0">
                    <a:solidFill>
                      <a:schemeClr val="tx1"/>
                    </a:solidFill>
                  </a:rPr>
                  <a:t>Labour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marriage</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Forced</a:t>
                </a:r>
                <a:r>
                  <a:rPr lang="es-ES" sz="1400" dirty="0">
                    <a:solidFill>
                      <a:schemeClr val="tx1"/>
                    </a:solidFill>
                  </a:rPr>
                  <a:t> </a:t>
                </a:r>
                <a:r>
                  <a:rPr lang="es-ES" sz="1400" dirty="0" err="1">
                    <a:solidFill>
                      <a:schemeClr val="tx1"/>
                    </a:solidFill>
                  </a:rPr>
                  <a:t>military</a:t>
                </a:r>
                <a:r>
                  <a:rPr lang="es-ES" sz="1400" dirty="0">
                    <a:solidFill>
                      <a:schemeClr val="tx1"/>
                    </a:solidFill>
                  </a:rPr>
                  <a:t> </a:t>
                </a:r>
                <a:r>
                  <a:rPr lang="es-ES" sz="1400" dirty="0" err="1">
                    <a:solidFill>
                      <a:schemeClr val="tx1"/>
                    </a:solidFill>
                  </a:rPr>
                  <a:t>recruitment</a:t>
                </a:r>
                <a:r>
                  <a:rPr lang="es-ES" sz="1400" dirty="0">
                    <a:solidFill>
                      <a:schemeClr val="tx1"/>
                    </a:solidFill>
                  </a:rPr>
                  <a:t> </a:t>
                </a:r>
              </a:p>
              <a:p>
                <a:pPr marL="171450" indent="-171450">
                  <a:buFont typeface="Arial" panose="020B0604020202020204" pitchFamily="34" charset="0"/>
                  <a:buChar char="•"/>
                </a:pPr>
                <a:r>
                  <a:rPr lang="es-ES" sz="1400" dirty="0" err="1">
                    <a:solidFill>
                      <a:schemeClr val="tx1"/>
                    </a:solidFill>
                  </a:rPr>
                  <a:t>Illegal</a:t>
                </a:r>
                <a:r>
                  <a:rPr lang="es-ES" sz="1400" dirty="0">
                    <a:solidFill>
                      <a:schemeClr val="tx1"/>
                    </a:solidFill>
                  </a:rPr>
                  <a:t> </a:t>
                </a:r>
                <a:r>
                  <a:rPr lang="es-ES" sz="1400" dirty="0" err="1">
                    <a:solidFill>
                      <a:schemeClr val="tx1"/>
                    </a:solidFill>
                  </a:rPr>
                  <a:t>adoption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Organ</a:t>
                </a:r>
                <a:r>
                  <a:rPr lang="es-ES" sz="1400" dirty="0">
                    <a:solidFill>
                      <a:schemeClr val="tx1"/>
                    </a:solidFill>
                  </a:rPr>
                  <a:t> </a:t>
                </a:r>
                <a:r>
                  <a:rPr lang="es-ES" sz="1400" dirty="0" err="1">
                    <a:solidFill>
                      <a:schemeClr val="tx1"/>
                    </a:solidFill>
                  </a:rPr>
                  <a:t>removal</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Prostitution</a:t>
                </a:r>
                <a:r>
                  <a:rPr lang="es-ES" sz="1400" dirty="0">
                    <a:solidFill>
                      <a:schemeClr val="tx1"/>
                    </a:solidFill>
                  </a:rPr>
                  <a:t> </a:t>
                </a:r>
                <a:r>
                  <a:rPr lang="es-ES" sz="1400" dirty="0" err="1">
                    <a:solidFill>
                      <a:schemeClr val="tx1"/>
                    </a:solidFill>
                  </a:rPr>
                  <a:t>or</a:t>
                </a:r>
                <a:r>
                  <a:rPr lang="es-ES" sz="1400" dirty="0">
                    <a:solidFill>
                      <a:schemeClr val="tx1"/>
                    </a:solidFill>
                  </a:rPr>
                  <a:t> sexual </a:t>
                </a:r>
                <a:r>
                  <a:rPr lang="es-ES" sz="1400" dirty="0" err="1">
                    <a:solidFill>
                      <a:schemeClr val="tx1"/>
                    </a:solidFill>
                  </a:rPr>
                  <a:t>exploitation</a:t>
                </a:r>
                <a:endParaRPr lang="es-ES" sz="1400" dirty="0">
                  <a:solidFill>
                    <a:schemeClr val="tx1"/>
                  </a:solidFill>
                </a:endParaRPr>
              </a:p>
              <a:p>
                <a:pPr marL="171450" indent="-171450">
                  <a:buFont typeface="Arial" panose="020B0604020202020204" pitchFamily="34" charset="0"/>
                  <a:buChar char="•"/>
                </a:pPr>
                <a:r>
                  <a:rPr lang="es-ES" sz="1400" dirty="0" err="1">
                    <a:solidFill>
                      <a:schemeClr val="tx1"/>
                    </a:solidFill>
                  </a:rPr>
                  <a:t>Slavery</a:t>
                </a:r>
                <a:endParaRPr lang="es-ES" sz="1400" dirty="0">
                  <a:solidFill>
                    <a:schemeClr val="tx1"/>
                  </a:solidFill>
                </a:endParaRPr>
              </a:p>
            </p:txBody>
          </p:sp>
        </p:grpSp>
        <p:sp>
          <p:nvSpPr>
            <p:cNvPr id="20" name="Rounded Rectangle 19">
              <a:extLst>
                <a:ext uri="{FF2B5EF4-FFF2-40B4-BE49-F238E27FC236}">
                  <a16:creationId xmlns:a16="http://schemas.microsoft.com/office/drawing/2014/main" id="{F2CA295C-3D2E-B346-8DDE-EA11A42D26DC}"/>
                </a:ext>
              </a:extLst>
            </p:cNvPr>
            <p:cNvSpPr/>
            <p:nvPr/>
          </p:nvSpPr>
          <p:spPr>
            <a:xfrm>
              <a:off x="9042432" y="3719764"/>
              <a:ext cx="2189374" cy="69181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Trafficking in Persons (Adults)</a:t>
              </a:r>
            </a:p>
          </p:txBody>
        </p:sp>
      </p:grpSp>
      <p:sp>
        <p:nvSpPr>
          <p:cNvPr id="3" name="Title 2">
            <a:extLst>
              <a:ext uri="{FF2B5EF4-FFF2-40B4-BE49-F238E27FC236}">
                <a16:creationId xmlns:a16="http://schemas.microsoft.com/office/drawing/2014/main" id="{74EE5079-5C04-514C-80B1-AFB99891969B}"/>
              </a:ext>
            </a:extLst>
          </p:cNvPr>
          <p:cNvSpPr>
            <a:spLocks noGrp="1"/>
          </p:cNvSpPr>
          <p:nvPr>
            <p:ph type="title"/>
          </p:nvPr>
        </p:nvSpPr>
        <p:spPr/>
        <p:txBody>
          <a:bodyPr/>
          <a:lstStyle/>
          <a:p>
            <a:r>
              <a:rPr lang="es-ES_tradnl" dirty="0"/>
              <a:t>2. </a:t>
            </a:r>
            <a:r>
              <a:rPr lang="es-ES_tradnl" dirty="0" err="1"/>
              <a:t>Definition</a:t>
            </a:r>
            <a:r>
              <a:rPr lang="es-ES_tradnl" dirty="0"/>
              <a:t> of </a:t>
            </a:r>
            <a:r>
              <a:rPr lang="es-ES_tradnl" dirty="0" err="1"/>
              <a:t>trafficking</a:t>
            </a:r>
            <a:r>
              <a:rPr lang="es-ES_tradnl" dirty="0"/>
              <a:t> in </a:t>
            </a:r>
            <a:r>
              <a:rPr lang="es-ES_tradnl" dirty="0" err="1"/>
              <a:t>persons</a:t>
            </a:r>
            <a:endParaRPr lang="es-ES_tradnl" dirty="0"/>
          </a:p>
        </p:txBody>
      </p:sp>
      <p:sp>
        <p:nvSpPr>
          <p:cNvPr id="16" name="Rounded Rectangle 15">
            <a:extLst>
              <a:ext uri="{FF2B5EF4-FFF2-40B4-BE49-F238E27FC236}">
                <a16:creationId xmlns:a16="http://schemas.microsoft.com/office/drawing/2014/main" id="{B0B807DC-815A-E944-BF27-DF08358695C2}"/>
              </a:ext>
            </a:extLst>
          </p:cNvPr>
          <p:cNvSpPr/>
          <p:nvPr/>
        </p:nvSpPr>
        <p:spPr>
          <a:xfrm>
            <a:off x="3704203" y="1277406"/>
            <a:ext cx="2227040" cy="573772"/>
          </a:xfrm>
          <a:prstGeom prst="roundRect">
            <a:avLst/>
          </a:pr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b="1" dirty="0">
              <a:solidFill>
                <a:schemeClr val="tx1"/>
              </a:solidFill>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965ABBEA-8469-BA4D-90E2-00863AC63134}"/>
              </a:ext>
            </a:extLst>
          </p:cNvPr>
          <p:cNvSpPr/>
          <p:nvPr/>
        </p:nvSpPr>
        <p:spPr>
          <a:xfrm>
            <a:off x="1601608" y="5724951"/>
            <a:ext cx="6432229" cy="9945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accent5"/>
                </a:solidFill>
                <a:latin typeface="Calibri" panose="020F0502020204030204" pitchFamily="34" charset="0"/>
                <a:cs typeface="Calibri" panose="020F0502020204030204" pitchFamily="34" charset="0"/>
              </a:rPr>
              <a:t>CONSENT IS IRRELEVANT</a:t>
            </a:r>
          </a:p>
          <a:p>
            <a:pPr algn="ctr"/>
            <a:r>
              <a:rPr lang="es-ES_tradnl" sz="2000" b="1" dirty="0" err="1">
                <a:solidFill>
                  <a:schemeClr val="accent5"/>
                </a:solidFill>
                <a:latin typeface="Calibri" panose="020F0502020204030204" pitchFamily="34" charset="0"/>
                <a:cs typeface="Calibri" panose="020F0502020204030204" pitchFamily="34" charset="0"/>
              </a:rPr>
              <a:t>because</a:t>
            </a:r>
            <a:r>
              <a:rPr lang="es-ES_tradnl" sz="2000" b="1" dirty="0">
                <a:solidFill>
                  <a:schemeClr val="accent5"/>
                </a:solidFill>
                <a:latin typeface="Calibri" panose="020F0502020204030204" pitchFamily="34" charset="0"/>
                <a:cs typeface="Calibri" panose="020F0502020204030204" pitchFamily="34" charset="0"/>
              </a:rPr>
              <a:t> </a:t>
            </a:r>
            <a:r>
              <a:rPr lang="es-ES_tradnl" sz="2000" b="1" dirty="0" err="1">
                <a:solidFill>
                  <a:schemeClr val="accent5"/>
                </a:solidFill>
                <a:latin typeface="Calibri" panose="020F0502020204030204" pitchFamily="34" charset="0"/>
                <a:cs typeface="Calibri" panose="020F0502020204030204" pitchFamily="34" charset="0"/>
              </a:rPr>
              <a:t>it</a:t>
            </a:r>
            <a:r>
              <a:rPr lang="es-ES_tradnl" sz="2000" b="1" dirty="0">
                <a:solidFill>
                  <a:schemeClr val="accent5"/>
                </a:solidFill>
                <a:latin typeface="Calibri" panose="020F0502020204030204" pitchFamily="34" charset="0"/>
                <a:cs typeface="Calibri" panose="020F0502020204030204" pitchFamily="34" charset="0"/>
              </a:rPr>
              <a:t> </a:t>
            </a:r>
            <a:r>
              <a:rPr lang="es-ES_tradnl" sz="2000" b="1" dirty="0" err="1">
                <a:solidFill>
                  <a:schemeClr val="accent5"/>
                </a:solidFill>
                <a:latin typeface="Calibri" panose="020F0502020204030204" pitchFamily="34" charset="0"/>
                <a:cs typeface="Calibri" panose="020F0502020204030204" pitchFamily="34" charset="0"/>
              </a:rPr>
              <a:t>is</a:t>
            </a:r>
            <a:r>
              <a:rPr lang="es-ES_tradnl" sz="2000" b="1" dirty="0">
                <a:solidFill>
                  <a:schemeClr val="accent5"/>
                </a:solidFill>
                <a:latin typeface="Calibri" panose="020F0502020204030204" pitchFamily="34" charset="0"/>
                <a:cs typeface="Calibri" panose="020F0502020204030204" pitchFamily="34" charset="0"/>
              </a:rPr>
              <a:t> </a:t>
            </a:r>
            <a:r>
              <a:rPr lang="es-ES_tradnl" sz="2000" b="1" dirty="0" err="1">
                <a:solidFill>
                  <a:schemeClr val="accent5"/>
                </a:solidFill>
                <a:latin typeface="Calibri" panose="020F0502020204030204" pitchFamily="34" charset="0"/>
                <a:cs typeface="Calibri" panose="020F0502020204030204" pitchFamily="34" charset="0"/>
              </a:rPr>
              <a:t>achieved</a:t>
            </a:r>
            <a:r>
              <a:rPr lang="es-ES_tradnl" sz="2000" b="1" dirty="0">
                <a:solidFill>
                  <a:schemeClr val="accent5"/>
                </a:solidFill>
                <a:latin typeface="Calibri" panose="020F0502020204030204" pitchFamily="34" charset="0"/>
                <a:cs typeface="Calibri" panose="020F0502020204030204" pitchFamily="34" charset="0"/>
              </a:rPr>
              <a:t> </a:t>
            </a:r>
            <a:r>
              <a:rPr lang="es-ES_tradnl" sz="2000" b="1" dirty="0" err="1">
                <a:solidFill>
                  <a:schemeClr val="accent5"/>
                </a:solidFill>
                <a:latin typeface="Calibri" panose="020F0502020204030204" pitchFamily="34" charset="0"/>
                <a:cs typeface="Calibri" panose="020F0502020204030204" pitchFamily="34" charset="0"/>
              </a:rPr>
              <a:t>through</a:t>
            </a:r>
            <a:r>
              <a:rPr lang="es-ES_tradnl" sz="2000" b="1" dirty="0">
                <a:solidFill>
                  <a:schemeClr val="accent5"/>
                </a:solidFill>
                <a:latin typeface="Calibri" panose="020F0502020204030204" pitchFamily="34" charset="0"/>
                <a:cs typeface="Calibri" panose="020F0502020204030204" pitchFamily="34" charset="0"/>
              </a:rPr>
              <a:t> </a:t>
            </a:r>
            <a:r>
              <a:rPr lang="es-ES_tradnl" sz="2000" b="1" dirty="0" err="1">
                <a:solidFill>
                  <a:schemeClr val="accent5"/>
                </a:solidFill>
                <a:latin typeface="Calibri" panose="020F0502020204030204" pitchFamily="34" charset="0"/>
                <a:cs typeface="Calibri" panose="020F0502020204030204" pitchFamily="34" charset="0"/>
              </a:rPr>
              <a:t>the</a:t>
            </a:r>
            <a:r>
              <a:rPr lang="es-ES_tradnl" sz="2000" b="1" dirty="0">
                <a:solidFill>
                  <a:schemeClr val="accent5"/>
                </a:solidFill>
                <a:latin typeface="Calibri" panose="020F0502020204030204" pitchFamily="34" charset="0"/>
                <a:cs typeface="Calibri" panose="020F0502020204030204" pitchFamily="34" charset="0"/>
              </a:rPr>
              <a:t> use of </a:t>
            </a:r>
            <a:r>
              <a:rPr lang="es-ES_tradnl" sz="2000" b="1" dirty="0" err="1">
                <a:solidFill>
                  <a:schemeClr val="accent5"/>
                </a:solidFill>
                <a:latin typeface="Calibri" panose="020F0502020204030204" pitchFamily="34" charset="0"/>
                <a:cs typeface="Calibri" panose="020F0502020204030204" pitchFamily="34" charset="0"/>
              </a:rPr>
              <a:t>means</a:t>
            </a:r>
            <a:endParaRPr lang="es-ES_tradnl" sz="2000" b="1"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948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E5079-5C04-514C-80B1-AFB99891969B}"/>
              </a:ext>
            </a:extLst>
          </p:cNvPr>
          <p:cNvSpPr>
            <a:spLocks noGrp="1"/>
          </p:cNvSpPr>
          <p:nvPr>
            <p:ph type="title"/>
          </p:nvPr>
        </p:nvSpPr>
        <p:spPr/>
        <p:txBody>
          <a:bodyPr/>
          <a:lstStyle/>
          <a:p>
            <a:r>
              <a:rPr lang="es-ES_tradnl" dirty="0"/>
              <a:t>2. </a:t>
            </a:r>
            <a:r>
              <a:rPr lang="es-ES_tradnl" dirty="0" err="1"/>
              <a:t>Definition</a:t>
            </a:r>
            <a:r>
              <a:rPr lang="es-ES_tradnl" dirty="0"/>
              <a:t> of </a:t>
            </a:r>
            <a:r>
              <a:rPr lang="es-ES_tradnl" dirty="0" err="1"/>
              <a:t>trafficking</a:t>
            </a:r>
            <a:r>
              <a:rPr lang="es-ES_tradnl" dirty="0"/>
              <a:t> in </a:t>
            </a:r>
            <a:r>
              <a:rPr lang="es-ES_tradnl" dirty="0" err="1"/>
              <a:t>persons</a:t>
            </a:r>
            <a:endParaRPr lang="es-ES_tradnl" dirty="0"/>
          </a:p>
        </p:txBody>
      </p:sp>
      <p:grpSp>
        <p:nvGrpSpPr>
          <p:cNvPr id="4" name="Group 3">
            <a:extLst>
              <a:ext uri="{FF2B5EF4-FFF2-40B4-BE49-F238E27FC236}">
                <a16:creationId xmlns:a16="http://schemas.microsoft.com/office/drawing/2014/main" id="{57B6389F-7AF3-D04F-B28C-7910FC2B86E5}"/>
              </a:ext>
            </a:extLst>
          </p:cNvPr>
          <p:cNvGrpSpPr/>
          <p:nvPr/>
        </p:nvGrpSpPr>
        <p:grpSpPr>
          <a:xfrm>
            <a:off x="1180378" y="1159364"/>
            <a:ext cx="9979111" cy="730000"/>
            <a:chOff x="1693334" y="1549155"/>
            <a:chExt cx="8793210" cy="643248"/>
          </a:xfrm>
        </p:grpSpPr>
        <p:sp>
          <p:nvSpPr>
            <p:cNvPr id="5" name="Rounded Rectangle 4">
              <a:extLst>
                <a:ext uri="{FF2B5EF4-FFF2-40B4-BE49-F238E27FC236}">
                  <a16:creationId xmlns:a16="http://schemas.microsoft.com/office/drawing/2014/main" id="{F3FBE6F1-7C87-C241-9019-F40EE2FFB82B}"/>
                </a:ext>
              </a:extLst>
            </p:cNvPr>
            <p:cNvSpPr/>
            <p:nvPr/>
          </p:nvSpPr>
          <p:spPr>
            <a:xfrm>
              <a:off x="8557352" y="1619707"/>
              <a:ext cx="1929192" cy="5726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alibri" panose="020F0502020204030204" pitchFamily="34" charset="0"/>
                  <a:cs typeface="Calibri" panose="020F0502020204030204" pitchFamily="34" charset="0"/>
                </a:rPr>
                <a:t>* Trafficking in Persons (Children)</a:t>
              </a:r>
            </a:p>
          </p:txBody>
        </p:sp>
        <p:sp>
          <p:nvSpPr>
            <p:cNvPr id="6" name="Rounded Rectangle 5">
              <a:extLst>
                <a:ext uri="{FF2B5EF4-FFF2-40B4-BE49-F238E27FC236}">
                  <a16:creationId xmlns:a16="http://schemas.microsoft.com/office/drawing/2014/main" id="{5B0719AE-6701-A74E-B15D-6B7F7BDBFF45}"/>
                </a:ext>
              </a:extLst>
            </p:cNvPr>
            <p:cNvSpPr/>
            <p:nvPr/>
          </p:nvSpPr>
          <p:spPr>
            <a:xfrm>
              <a:off x="1693334" y="1615828"/>
              <a:ext cx="1837266" cy="57269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ACT</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what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7" name="Rounded Rectangle 6">
              <a:extLst>
                <a:ext uri="{FF2B5EF4-FFF2-40B4-BE49-F238E27FC236}">
                  <a16:creationId xmlns:a16="http://schemas.microsoft.com/office/drawing/2014/main" id="{D71EFB25-2B1F-804A-816C-9126B483C05E}"/>
                </a:ext>
              </a:extLst>
            </p:cNvPr>
            <p:cNvSpPr/>
            <p:nvPr/>
          </p:nvSpPr>
          <p:spPr>
            <a:xfrm>
              <a:off x="3981340" y="1615826"/>
              <a:ext cx="1837266" cy="5726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MEANS</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how</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8" name="Rounded Rectangle 7">
              <a:extLst>
                <a:ext uri="{FF2B5EF4-FFF2-40B4-BE49-F238E27FC236}">
                  <a16:creationId xmlns:a16="http://schemas.microsoft.com/office/drawing/2014/main" id="{6580FB73-AEDA-D241-A423-CA4F2DDFF458}"/>
                </a:ext>
              </a:extLst>
            </p:cNvPr>
            <p:cNvSpPr/>
            <p:nvPr/>
          </p:nvSpPr>
          <p:spPr>
            <a:xfrm>
              <a:off x="6269346" y="1615826"/>
              <a:ext cx="1837266" cy="5726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latin typeface="Calibri" panose="020F0502020204030204" pitchFamily="34" charset="0"/>
                  <a:cs typeface="Calibri" panose="020F0502020204030204" pitchFamily="34" charset="0"/>
                </a:rPr>
                <a:t>PURPOSE</a:t>
              </a:r>
            </a:p>
            <a:p>
              <a:pPr algn="ctr"/>
              <a:r>
                <a:rPr lang="es-ES_tradnl" sz="1400" b="1" dirty="0">
                  <a:solidFill>
                    <a:schemeClr val="tx1"/>
                  </a:solidFill>
                  <a:latin typeface="Calibri" panose="020F0502020204030204" pitchFamily="34" charset="0"/>
                  <a:cs typeface="Calibri" panose="020F0502020204030204" pitchFamily="34" charset="0"/>
                </a:rPr>
                <a:t>(</a:t>
              </a:r>
              <a:r>
                <a:rPr lang="es-ES_tradnl" sz="1400" b="1" dirty="0" err="1">
                  <a:solidFill>
                    <a:schemeClr val="tx1"/>
                  </a:solidFill>
                  <a:latin typeface="Calibri" panose="020F0502020204030204" pitchFamily="34" charset="0"/>
                  <a:cs typeface="Calibri" panose="020F0502020204030204" pitchFamily="34" charset="0"/>
                </a:rPr>
                <a:t>why</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it</a:t>
              </a:r>
              <a:r>
                <a:rPr lang="es-ES_tradnl" sz="1400" b="1" dirty="0">
                  <a:solidFill>
                    <a:schemeClr val="tx1"/>
                  </a:solidFill>
                  <a:latin typeface="Calibri" panose="020F0502020204030204" pitchFamily="34" charset="0"/>
                  <a:cs typeface="Calibri" panose="020F0502020204030204" pitchFamily="34" charset="0"/>
                </a:rPr>
                <a:t> </a:t>
              </a:r>
              <a:r>
                <a:rPr lang="es-ES_tradnl" sz="1400" b="1" dirty="0" err="1">
                  <a:solidFill>
                    <a:schemeClr val="tx1"/>
                  </a:solidFill>
                  <a:latin typeface="Calibri" panose="020F0502020204030204" pitchFamily="34" charset="0"/>
                  <a:cs typeface="Calibri" panose="020F0502020204030204" pitchFamily="34" charset="0"/>
                </a:rPr>
                <a:t>is</a:t>
              </a:r>
              <a:r>
                <a:rPr lang="es-ES_tradnl" sz="1400" b="1" dirty="0">
                  <a:solidFill>
                    <a:schemeClr val="tx1"/>
                  </a:solidFill>
                  <a:latin typeface="Calibri" panose="020F0502020204030204" pitchFamily="34" charset="0"/>
                  <a:cs typeface="Calibri" panose="020F0502020204030204" pitchFamily="34" charset="0"/>
                </a:rPr>
                <a:t> done)</a:t>
              </a:r>
            </a:p>
          </p:txBody>
        </p:sp>
        <p:sp>
          <p:nvSpPr>
            <p:cNvPr id="9" name="TextBox 8">
              <a:extLst>
                <a:ext uri="{FF2B5EF4-FFF2-40B4-BE49-F238E27FC236}">
                  <a16:creationId xmlns:a16="http://schemas.microsoft.com/office/drawing/2014/main" id="{677207A8-C43F-0145-A1BF-3836CBF54E1B}"/>
                </a:ext>
              </a:extLst>
            </p:cNvPr>
            <p:cNvSpPr txBox="1"/>
            <p:nvPr/>
          </p:nvSpPr>
          <p:spPr>
            <a:xfrm>
              <a:off x="8047764" y="1549155"/>
              <a:ext cx="584200" cy="609600"/>
            </a:xfrm>
            <a:prstGeom prst="rect">
              <a:avLst/>
            </a:prstGeom>
          </p:spPr>
          <p:txBody>
            <a:bodyPr vert="horz" wrap="square" lIns="91440" tIns="45720" rIns="91440" bIns="45720" rtlCol="0" anchor="ctr">
              <a:noAutofit/>
            </a:bodyPr>
            <a:lstStyle/>
            <a:p>
              <a:pPr algn="ctr">
                <a:lnSpc>
                  <a:spcPct val="120000"/>
                </a:lnSpc>
              </a:pPr>
              <a:r>
                <a:rPr lang="en-EC" sz="3200" b="0" i="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DCE4D002-833E-D549-80E8-1BD73CC04FF9}"/>
                </a:ext>
              </a:extLst>
            </p:cNvPr>
            <p:cNvSpPr txBox="1"/>
            <p:nvPr/>
          </p:nvSpPr>
          <p:spPr>
            <a:xfrm>
              <a:off x="5765387" y="1549155"/>
              <a:ext cx="584200" cy="609600"/>
            </a:xfrm>
            <a:prstGeom prst="rect">
              <a:avLst/>
            </a:prstGeom>
          </p:spPr>
          <p:txBody>
            <a:bodyPr vert="horz" wrap="square" lIns="91440" tIns="45720" rIns="91440" bIns="45720" rtlCol="0" anchor="ctr">
              <a:noAutofit/>
            </a:bodyPr>
            <a:lstStyle/>
            <a:p>
              <a:pPr algn="ctr">
                <a:lnSpc>
                  <a:spcPct val="120000"/>
                </a:lnSpc>
              </a:pPr>
              <a:r>
                <a:rPr lang="en-EC" sz="3200" b="0" i="0"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D905CDDD-B83A-1C4E-AA24-43DE0EEC01CA}"/>
                </a:ext>
              </a:extLst>
            </p:cNvPr>
            <p:cNvSpPr txBox="1"/>
            <p:nvPr/>
          </p:nvSpPr>
          <p:spPr>
            <a:xfrm>
              <a:off x="3462453" y="1549155"/>
              <a:ext cx="584200" cy="609600"/>
            </a:xfrm>
            <a:prstGeom prst="rect">
              <a:avLst/>
            </a:prstGeom>
          </p:spPr>
          <p:txBody>
            <a:bodyPr vert="horz" wrap="square" lIns="91440" tIns="45720" rIns="91440" bIns="45720" rtlCol="0" anchor="ctr">
              <a:noAutofit/>
            </a:bodyPr>
            <a:lstStyle/>
            <a:p>
              <a:pPr algn="ctr">
                <a:lnSpc>
                  <a:spcPct val="120000"/>
                </a:lnSpc>
              </a:pPr>
              <a:r>
                <a:rPr lang="en-EC" sz="3200" b="0" i="0" dirty="0">
                  <a:latin typeface="Calibri" panose="020F0502020204030204" pitchFamily="34" charset="0"/>
                  <a:cs typeface="Calibri" panose="020F0502020204030204" pitchFamily="34" charset="0"/>
                </a:rPr>
                <a:t>+</a:t>
              </a:r>
            </a:p>
          </p:txBody>
        </p:sp>
      </p:grpSp>
      <p:sp>
        <p:nvSpPr>
          <p:cNvPr id="17" name="Rounded Rectangle 16">
            <a:extLst>
              <a:ext uri="{FF2B5EF4-FFF2-40B4-BE49-F238E27FC236}">
                <a16:creationId xmlns:a16="http://schemas.microsoft.com/office/drawing/2014/main" id="{965ABBEA-8469-BA4D-90E2-00863AC63134}"/>
              </a:ext>
            </a:extLst>
          </p:cNvPr>
          <p:cNvSpPr/>
          <p:nvPr/>
        </p:nvSpPr>
        <p:spPr>
          <a:xfrm>
            <a:off x="1180378" y="2481092"/>
            <a:ext cx="9979111" cy="15797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b="1" dirty="0" err="1">
                <a:solidFill>
                  <a:schemeClr val="bg1"/>
                </a:solidFill>
                <a:latin typeface="Calibri" panose="020F0502020204030204" pitchFamily="34" charset="0"/>
                <a:cs typeface="Calibri" panose="020F0502020204030204" pitchFamily="34" charset="0"/>
              </a:rPr>
              <a:t>Means</a:t>
            </a:r>
            <a:r>
              <a:rPr lang="es-ES_tradnl" sz="2800" b="1" dirty="0">
                <a:solidFill>
                  <a:schemeClr val="bg1"/>
                </a:solidFill>
                <a:latin typeface="Calibri" panose="020F0502020204030204" pitchFamily="34" charset="0"/>
                <a:cs typeface="Calibri" panose="020F0502020204030204" pitchFamily="34" charset="0"/>
              </a:rPr>
              <a:t> has no </a:t>
            </a:r>
            <a:r>
              <a:rPr lang="es-ES_tradnl" sz="2800" b="1" dirty="0" err="1">
                <a:solidFill>
                  <a:schemeClr val="bg1"/>
                </a:solidFill>
                <a:latin typeface="Calibri" panose="020F0502020204030204" pitchFamily="34" charset="0"/>
                <a:cs typeface="Calibri" panose="020F0502020204030204" pitchFamily="34" charset="0"/>
              </a:rPr>
              <a:t>relevance</a:t>
            </a:r>
            <a:r>
              <a:rPr lang="es-ES_tradnl" sz="2800" b="1" dirty="0">
                <a:solidFill>
                  <a:schemeClr val="bg1"/>
                </a:solidFill>
                <a:latin typeface="Calibri" panose="020F0502020204030204" pitchFamily="34" charset="0"/>
                <a:cs typeface="Calibri" panose="020F0502020204030204" pitchFamily="34" charset="0"/>
              </a:rPr>
              <a:t> </a:t>
            </a:r>
            <a:r>
              <a:rPr lang="es-ES_tradnl" sz="2800" b="1" dirty="0" err="1">
                <a:solidFill>
                  <a:schemeClr val="bg1"/>
                </a:solidFill>
                <a:latin typeface="Calibri" panose="020F0502020204030204" pitchFamily="34" charset="0"/>
                <a:cs typeface="Calibri" panose="020F0502020204030204" pitchFamily="34" charset="0"/>
              </a:rPr>
              <a:t>from</a:t>
            </a:r>
            <a:r>
              <a:rPr lang="es-ES_tradnl" sz="2800" b="1" dirty="0">
                <a:solidFill>
                  <a:schemeClr val="bg1"/>
                </a:solidFill>
                <a:latin typeface="Calibri" panose="020F0502020204030204" pitchFamily="34" charset="0"/>
                <a:cs typeface="Calibri" panose="020F0502020204030204" pitchFamily="34" charset="0"/>
              </a:rPr>
              <a:t> a legal </a:t>
            </a:r>
            <a:r>
              <a:rPr lang="es-ES_tradnl" sz="2800" b="1" dirty="0" err="1">
                <a:solidFill>
                  <a:schemeClr val="bg1"/>
                </a:solidFill>
                <a:latin typeface="Calibri" panose="020F0502020204030204" pitchFamily="34" charset="0"/>
                <a:cs typeface="Calibri" panose="020F0502020204030204" pitchFamily="34" charset="0"/>
              </a:rPr>
              <a:t>point</a:t>
            </a:r>
            <a:r>
              <a:rPr lang="es-ES_tradnl" sz="2800" b="1" dirty="0">
                <a:solidFill>
                  <a:schemeClr val="bg1"/>
                </a:solidFill>
                <a:latin typeface="Calibri" panose="020F0502020204030204" pitchFamily="34" charset="0"/>
                <a:cs typeface="Calibri" panose="020F0502020204030204" pitchFamily="34" charset="0"/>
              </a:rPr>
              <a:t> of </a:t>
            </a:r>
            <a:r>
              <a:rPr lang="es-ES_tradnl" sz="2800" b="1" dirty="0" err="1">
                <a:solidFill>
                  <a:schemeClr val="bg1"/>
                </a:solidFill>
                <a:latin typeface="Calibri" panose="020F0502020204030204" pitchFamily="34" charset="0"/>
                <a:cs typeface="Calibri" panose="020F0502020204030204" pitchFamily="34" charset="0"/>
              </a:rPr>
              <a:t>view</a:t>
            </a:r>
            <a:r>
              <a:rPr lang="es-ES_tradnl" sz="2800" b="1" dirty="0">
                <a:solidFill>
                  <a:schemeClr val="bg1"/>
                </a:solidFill>
                <a:latin typeface="Calibri" panose="020F0502020204030204" pitchFamily="34" charset="0"/>
                <a:cs typeface="Calibri" panose="020F0502020204030204" pitchFamily="34" charset="0"/>
              </a:rPr>
              <a:t>. </a:t>
            </a:r>
          </a:p>
          <a:p>
            <a:pPr algn="ctr"/>
            <a:r>
              <a:rPr lang="es-ES_tradnl" sz="2800" b="1" dirty="0" err="1">
                <a:solidFill>
                  <a:schemeClr val="accent5"/>
                </a:solidFill>
                <a:latin typeface="Calibri" panose="020F0502020204030204" pitchFamily="34" charset="0"/>
                <a:cs typeface="Calibri" panose="020F0502020204030204" pitchFamily="34" charset="0"/>
              </a:rPr>
              <a:t>But</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it</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still</a:t>
            </a:r>
            <a:r>
              <a:rPr lang="es-ES_tradnl" sz="2800" b="1" dirty="0">
                <a:solidFill>
                  <a:schemeClr val="accent5"/>
                </a:solidFill>
                <a:latin typeface="Calibri" panose="020F0502020204030204" pitchFamily="34" charset="0"/>
                <a:cs typeface="Calibri" panose="020F0502020204030204" pitchFamily="34" charset="0"/>
              </a:rPr>
              <a:t> has </a:t>
            </a:r>
            <a:r>
              <a:rPr lang="es-ES_tradnl" sz="2800" b="1" dirty="0" err="1">
                <a:solidFill>
                  <a:schemeClr val="accent5"/>
                </a:solidFill>
                <a:latin typeface="Calibri" panose="020F0502020204030204" pitchFamily="34" charset="0"/>
                <a:cs typeface="Calibri" panose="020F0502020204030204" pitchFamily="34" charset="0"/>
              </a:rPr>
              <a:t>an</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importance</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from</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an</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information</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management</a:t>
            </a:r>
            <a:r>
              <a:rPr lang="es-ES_tradnl" sz="2800" b="1" dirty="0">
                <a:solidFill>
                  <a:schemeClr val="accent5"/>
                </a:solidFill>
                <a:latin typeface="Calibri" panose="020F0502020204030204" pitchFamily="34" charset="0"/>
                <a:cs typeface="Calibri" panose="020F0502020204030204" pitchFamily="34" charset="0"/>
              </a:rPr>
              <a:t> </a:t>
            </a:r>
            <a:r>
              <a:rPr lang="es-ES_tradnl" sz="2800" b="1" dirty="0" err="1">
                <a:solidFill>
                  <a:schemeClr val="accent5"/>
                </a:solidFill>
                <a:latin typeface="Calibri" panose="020F0502020204030204" pitchFamily="34" charset="0"/>
                <a:cs typeface="Calibri" panose="020F0502020204030204" pitchFamily="34" charset="0"/>
              </a:rPr>
              <a:t>perspective</a:t>
            </a:r>
            <a:r>
              <a:rPr lang="es-ES_tradnl" sz="2800" b="1" dirty="0">
                <a:solidFill>
                  <a:schemeClr val="accent5"/>
                </a:solidFill>
                <a:latin typeface="Calibri" panose="020F0502020204030204" pitchFamily="34" charset="0"/>
                <a:cs typeface="Calibri" panose="020F0502020204030204" pitchFamily="34" charset="0"/>
              </a:rPr>
              <a:t>.</a:t>
            </a:r>
          </a:p>
        </p:txBody>
      </p:sp>
      <p:sp>
        <p:nvSpPr>
          <p:cNvPr id="18" name="Rounded Rectangle 17">
            <a:extLst>
              <a:ext uri="{FF2B5EF4-FFF2-40B4-BE49-F238E27FC236}">
                <a16:creationId xmlns:a16="http://schemas.microsoft.com/office/drawing/2014/main" id="{BC345CCF-F189-404A-BD9B-53D74622AAD7}"/>
              </a:ext>
            </a:extLst>
          </p:cNvPr>
          <p:cNvSpPr/>
          <p:nvPr/>
        </p:nvSpPr>
        <p:spPr>
          <a:xfrm rot="19822982">
            <a:off x="4074322" y="1529021"/>
            <a:ext cx="1527377" cy="11875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ounded Rectangle 18">
            <a:extLst>
              <a:ext uri="{FF2B5EF4-FFF2-40B4-BE49-F238E27FC236}">
                <a16:creationId xmlns:a16="http://schemas.microsoft.com/office/drawing/2014/main" id="{ECCD180F-FE89-E841-92DA-9E445FF88ABC}"/>
              </a:ext>
            </a:extLst>
          </p:cNvPr>
          <p:cNvSpPr/>
          <p:nvPr/>
        </p:nvSpPr>
        <p:spPr>
          <a:xfrm rot="19822982">
            <a:off x="3911933" y="1532371"/>
            <a:ext cx="1852154" cy="118753"/>
          </a:xfrm>
          <a:prstGeom prst="roundRect">
            <a:avLst>
              <a:gd name="adj" fmla="val 50000"/>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ounded Rectangle 19">
            <a:extLst>
              <a:ext uri="{FF2B5EF4-FFF2-40B4-BE49-F238E27FC236}">
                <a16:creationId xmlns:a16="http://schemas.microsoft.com/office/drawing/2014/main" id="{D57D40F0-6CC0-0D4C-AA3B-0BB3038F6DCF}"/>
              </a:ext>
            </a:extLst>
          </p:cNvPr>
          <p:cNvSpPr/>
          <p:nvPr/>
        </p:nvSpPr>
        <p:spPr>
          <a:xfrm rot="12600000">
            <a:off x="4048257" y="1534195"/>
            <a:ext cx="1527377" cy="11875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Rounded Rectangle 20">
            <a:extLst>
              <a:ext uri="{FF2B5EF4-FFF2-40B4-BE49-F238E27FC236}">
                <a16:creationId xmlns:a16="http://schemas.microsoft.com/office/drawing/2014/main" id="{6F1B90F5-42B9-E942-B4F4-5EF6914791FE}"/>
              </a:ext>
            </a:extLst>
          </p:cNvPr>
          <p:cNvSpPr/>
          <p:nvPr/>
        </p:nvSpPr>
        <p:spPr>
          <a:xfrm rot="12600000">
            <a:off x="3885868" y="1537545"/>
            <a:ext cx="1852154" cy="118753"/>
          </a:xfrm>
          <a:prstGeom prst="roundRect">
            <a:avLst>
              <a:gd name="adj" fmla="val 50000"/>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ounded Rectangle 21">
            <a:extLst>
              <a:ext uri="{FF2B5EF4-FFF2-40B4-BE49-F238E27FC236}">
                <a16:creationId xmlns:a16="http://schemas.microsoft.com/office/drawing/2014/main" id="{8D2E64DD-6FA5-094E-BF9A-A5FDB47FD56C}"/>
              </a:ext>
            </a:extLst>
          </p:cNvPr>
          <p:cNvSpPr/>
          <p:nvPr/>
        </p:nvSpPr>
        <p:spPr>
          <a:xfrm>
            <a:off x="1180378" y="4345486"/>
            <a:ext cx="9979111" cy="12205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s-ES" sz="2000" i="1" dirty="0" err="1">
                <a:solidFill>
                  <a:schemeClr val="tx1"/>
                </a:solidFill>
                <a:ea typeface="Calibri" panose="020F0502020204030204" pitchFamily="34" charset="0"/>
                <a:cs typeface="Arial" panose="020B0604020202020204" pitchFamily="34" charset="0"/>
              </a:rPr>
              <a:t>Flyers</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advertising</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scholarships</a:t>
            </a:r>
            <a:r>
              <a:rPr lang="es-ES" sz="2000" i="1" dirty="0">
                <a:solidFill>
                  <a:schemeClr val="tx1"/>
                </a:solidFill>
                <a:ea typeface="Calibri" panose="020F0502020204030204" pitchFamily="34" charset="0"/>
                <a:cs typeface="Arial" panose="020B0604020202020204" pitchFamily="34" charset="0"/>
              </a:rPr>
              <a:t> and </a:t>
            </a:r>
            <a:r>
              <a:rPr lang="es-ES" sz="2000" i="1" dirty="0" err="1">
                <a:solidFill>
                  <a:schemeClr val="tx1"/>
                </a:solidFill>
                <a:ea typeface="Calibri" panose="020F0502020204030204" pitchFamily="34" charset="0"/>
                <a:cs typeface="Arial" panose="020B0604020202020204" pitchFamily="34" charset="0"/>
              </a:rPr>
              <a:t>job</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opportunities</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abroad</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start</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appearing</a:t>
            </a:r>
            <a:r>
              <a:rPr lang="es-ES" sz="2000" i="1" dirty="0">
                <a:solidFill>
                  <a:schemeClr val="tx1"/>
                </a:solidFill>
                <a:ea typeface="Calibri" panose="020F0502020204030204" pitchFamily="34" charset="0"/>
                <a:cs typeface="Arial" panose="020B0604020202020204" pitchFamily="34" charset="0"/>
              </a:rPr>
              <a:t> in </a:t>
            </a:r>
            <a:r>
              <a:rPr lang="es-ES" sz="2000" i="1" dirty="0" err="1">
                <a:solidFill>
                  <a:schemeClr val="tx1"/>
                </a:solidFill>
                <a:ea typeface="Calibri" panose="020F0502020204030204" pitchFamily="34" charset="0"/>
                <a:cs typeface="Arial" panose="020B0604020202020204" pitchFamily="34" charset="0"/>
              </a:rPr>
              <a:t>the</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areas</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around</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secondary</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schools</a:t>
            </a:r>
            <a:r>
              <a:rPr lang="es-ES" sz="2000" i="1" dirty="0">
                <a:solidFill>
                  <a:schemeClr val="tx1"/>
                </a:solidFill>
                <a:ea typeface="Calibri" panose="020F0502020204030204" pitchFamily="34" charset="0"/>
                <a:cs typeface="Arial" panose="020B0604020202020204" pitchFamily="34" charset="0"/>
              </a:rPr>
              <a:t> in a </a:t>
            </a:r>
            <a:r>
              <a:rPr lang="es-ES" sz="2000" i="1" dirty="0" err="1">
                <a:solidFill>
                  <a:schemeClr val="tx1"/>
                </a:solidFill>
                <a:ea typeface="Calibri" panose="020F0502020204030204" pitchFamily="34" charset="0"/>
                <a:cs typeface="Arial" panose="020B0604020202020204" pitchFamily="34" charset="0"/>
              </a:rPr>
              <a:t>neighbourhood</a:t>
            </a:r>
            <a:r>
              <a:rPr lang="es-ES" sz="2000" i="1" dirty="0">
                <a:solidFill>
                  <a:schemeClr val="tx1"/>
                </a:solidFill>
                <a:ea typeface="Calibri" panose="020F0502020204030204" pitchFamily="34" charset="0"/>
                <a:cs typeface="Arial" panose="020B0604020202020204" pitchFamily="34" charset="0"/>
              </a:rPr>
              <a:t> hosting a </a:t>
            </a:r>
            <a:r>
              <a:rPr lang="es-ES" sz="2000" i="1" dirty="0" err="1">
                <a:solidFill>
                  <a:schemeClr val="tx1"/>
                </a:solidFill>
                <a:ea typeface="Calibri" panose="020F0502020204030204" pitchFamily="34" charset="0"/>
                <a:cs typeface="Arial" panose="020B0604020202020204" pitchFamily="34" charset="0"/>
              </a:rPr>
              <a:t>high</a:t>
            </a:r>
            <a:r>
              <a:rPr lang="es-ES" sz="2000" i="1" dirty="0">
                <a:solidFill>
                  <a:schemeClr val="tx1"/>
                </a:solidFill>
                <a:ea typeface="Calibri" panose="020F0502020204030204" pitchFamily="34" charset="0"/>
                <a:cs typeface="Arial" panose="020B0604020202020204" pitchFamily="34" charset="0"/>
              </a:rPr>
              <a:t> </a:t>
            </a:r>
            <a:r>
              <a:rPr lang="es-ES" sz="2000" i="1" dirty="0" err="1">
                <a:solidFill>
                  <a:schemeClr val="tx1"/>
                </a:solidFill>
                <a:ea typeface="Calibri" panose="020F0502020204030204" pitchFamily="34" charset="0"/>
                <a:cs typeface="Arial" panose="020B0604020202020204" pitchFamily="34" charset="0"/>
              </a:rPr>
              <a:t>number</a:t>
            </a:r>
            <a:r>
              <a:rPr lang="es-ES" sz="2000" i="1" dirty="0">
                <a:solidFill>
                  <a:schemeClr val="tx1"/>
                </a:solidFill>
                <a:ea typeface="Calibri" panose="020F0502020204030204" pitchFamily="34" charset="0"/>
                <a:cs typeface="Arial" panose="020B0604020202020204" pitchFamily="34" charset="0"/>
              </a:rPr>
              <a:t> of </a:t>
            </a:r>
            <a:r>
              <a:rPr lang="es-ES" sz="2000" i="1" dirty="0" err="1">
                <a:solidFill>
                  <a:schemeClr val="tx1"/>
                </a:solidFill>
                <a:ea typeface="Calibri" panose="020F0502020204030204" pitchFamily="34" charset="0"/>
                <a:cs typeface="Arial" panose="020B0604020202020204" pitchFamily="34" charset="0"/>
              </a:rPr>
              <a:t>IDPs</a:t>
            </a:r>
            <a:r>
              <a:rPr lang="es-ES" sz="2000" i="1" dirty="0">
                <a:solidFill>
                  <a:schemeClr val="tx1"/>
                </a:solidFill>
                <a:ea typeface="Calibri" panose="020F0502020204030204" pitchFamily="34" charset="0"/>
                <a:cs typeface="Arial" panose="020B0604020202020204" pitchFamily="34" charset="0"/>
              </a:rPr>
              <a:t>.</a:t>
            </a:r>
          </a:p>
        </p:txBody>
      </p:sp>
      <p:sp>
        <p:nvSpPr>
          <p:cNvPr id="23" name="Rounded Rectangle 22">
            <a:extLst>
              <a:ext uri="{FF2B5EF4-FFF2-40B4-BE49-F238E27FC236}">
                <a16:creationId xmlns:a16="http://schemas.microsoft.com/office/drawing/2014/main" id="{6D65A8B4-8D0C-EB41-8A3B-F6B086C9C5A4}"/>
              </a:ext>
            </a:extLst>
          </p:cNvPr>
          <p:cNvSpPr/>
          <p:nvPr/>
        </p:nvSpPr>
        <p:spPr>
          <a:xfrm>
            <a:off x="1180378" y="5841456"/>
            <a:ext cx="2085050" cy="649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latin typeface="Calibri" panose="020F0502020204030204" pitchFamily="34" charset="0"/>
                <a:cs typeface="Calibri" panose="020F0502020204030204" pitchFamily="34" charset="0"/>
              </a:rPr>
              <a:t>MEANS</a:t>
            </a:r>
          </a:p>
        </p:txBody>
      </p:sp>
      <p:grpSp>
        <p:nvGrpSpPr>
          <p:cNvPr id="24" name="Group 23">
            <a:extLst>
              <a:ext uri="{FF2B5EF4-FFF2-40B4-BE49-F238E27FC236}">
                <a16:creationId xmlns:a16="http://schemas.microsoft.com/office/drawing/2014/main" id="{D367095D-A2EA-B642-8B70-3663CA02C72B}"/>
              </a:ext>
            </a:extLst>
          </p:cNvPr>
          <p:cNvGrpSpPr/>
          <p:nvPr/>
        </p:nvGrpSpPr>
        <p:grpSpPr>
          <a:xfrm>
            <a:off x="3483404" y="6031887"/>
            <a:ext cx="367695" cy="269069"/>
            <a:chOff x="993997" y="4329498"/>
            <a:chExt cx="1131366" cy="827903"/>
          </a:xfrm>
        </p:grpSpPr>
        <p:sp>
          <p:nvSpPr>
            <p:cNvPr id="25" name="Chevron 24">
              <a:extLst>
                <a:ext uri="{FF2B5EF4-FFF2-40B4-BE49-F238E27FC236}">
                  <a16:creationId xmlns:a16="http://schemas.microsoft.com/office/drawing/2014/main" id="{1847E1EA-AEA5-A547-B183-C3A465ECB87F}"/>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6" name="Chevron 25">
              <a:extLst>
                <a:ext uri="{FF2B5EF4-FFF2-40B4-BE49-F238E27FC236}">
                  <a16:creationId xmlns:a16="http://schemas.microsoft.com/office/drawing/2014/main" id="{852DE6AD-5807-B34C-84A8-343A17F61DD2}"/>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7" name="Chevron 26">
              <a:extLst>
                <a:ext uri="{FF2B5EF4-FFF2-40B4-BE49-F238E27FC236}">
                  <a16:creationId xmlns:a16="http://schemas.microsoft.com/office/drawing/2014/main" id="{E1CB1BA7-2B1D-3F4B-90DC-5BF6CE7736E0}"/>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Rounded Rectangle 27">
            <a:extLst>
              <a:ext uri="{FF2B5EF4-FFF2-40B4-BE49-F238E27FC236}">
                <a16:creationId xmlns:a16="http://schemas.microsoft.com/office/drawing/2014/main" id="{E10965AC-5808-DA42-991A-90212C450A9E}"/>
              </a:ext>
            </a:extLst>
          </p:cNvPr>
          <p:cNvSpPr/>
          <p:nvPr/>
        </p:nvSpPr>
        <p:spPr>
          <a:xfrm>
            <a:off x="4071862" y="5841456"/>
            <a:ext cx="2085050" cy="64993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dirty="0" err="1">
                <a:solidFill>
                  <a:schemeClr val="tx1"/>
                </a:solidFill>
                <a:latin typeface="Calibri" panose="020F0502020204030204" pitchFamily="34" charset="0"/>
                <a:cs typeface="Calibri" panose="020F0502020204030204" pitchFamily="34" charset="0"/>
              </a:rPr>
              <a:t>Deception</a:t>
            </a:r>
            <a:endParaRPr lang="es-ES_tradnl" sz="2000" dirty="0">
              <a:solidFill>
                <a:schemeClr val="tx1"/>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F3231798-BA22-C24F-8C74-AA0DC6253757}"/>
              </a:ext>
            </a:extLst>
          </p:cNvPr>
          <p:cNvGrpSpPr/>
          <p:nvPr/>
        </p:nvGrpSpPr>
        <p:grpSpPr>
          <a:xfrm>
            <a:off x="6348511" y="6031887"/>
            <a:ext cx="367695" cy="269069"/>
            <a:chOff x="993997" y="4329498"/>
            <a:chExt cx="1131366" cy="827903"/>
          </a:xfrm>
        </p:grpSpPr>
        <p:sp>
          <p:nvSpPr>
            <p:cNvPr id="30" name="Chevron 29">
              <a:extLst>
                <a:ext uri="{FF2B5EF4-FFF2-40B4-BE49-F238E27FC236}">
                  <a16:creationId xmlns:a16="http://schemas.microsoft.com/office/drawing/2014/main" id="{4FEB56AA-89AC-6A47-B7DA-F1B4A2706454}"/>
                </a:ext>
              </a:extLst>
            </p:cNvPr>
            <p:cNvSpPr/>
            <p:nvPr/>
          </p:nvSpPr>
          <p:spPr>
            <a:xfrm>
              <a:off x="1495168" y="4329498"/>
              <a:ext cx="630195" cy="82790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Chevron 30">
              <a:extLst>
                <a:ext uri="{FF2B5EF4-FFF2-40B4-BE49-F238E27FC236}">
                  <a16:creationId xmlns:a16="http://schemas.microsoft.com/office/drawing/2014/main" id="{762AADB0-1D9D-F741-A78F-B3FDD5B20797}"/>
                </a:ext>
              </a:extLst>
            </p:cNvPr>
            <p:cNvSpPr/>
            <p:nvPr/>
          </p:nvSpPr>
          <p:spPr>
            <a:xfrm>
              <a:off x="1157480" y="4413678"/>
              <a:ext cx="502040" cy="659542"/>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Chevron 31">
              <a:extLst>
                <a:ext uri="{FF2B5EF4-FFF2-40B4-BE49-F238E27FC236}">
                  <a16:creationId xmlns:a16="http://schemas.microsoft.com/office/drawing/2014/main" id="{CF7A3DCB-75DB-9C46-BDE9-4BFAF226D4FB}"/>
                </a:ext>
              </a:extLst>
            </p:cNvPr>
            <p:cNvSpPr/>
            <p:nvPr/>
          </p:nvSpPr>
          <p:spPr>
            <a:xfrm>
              <a:off x="993997" y="4546554"/>
              <a:ext cx="306835" cy="40309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3" name="Rounded Rectangle 32">
            <a:extLst>
              <a:ext uri="{FF2B5EF4-FFF2-40B4-BE49-F238E27FC236}">
                <a16:creationId xmlns:a16="http://schemas.microsoft.com/office/drawing/2014/main" id="{D5F58702-283D-3A41-A3E6-D996008BD7ED}"/>
              </a:ext>
            </a:extLst>
          </p:cNvPr>
          <p:cNvSpPr/>
          <p:nvPr/>
        </p:nvSpPr>
        <p:spPr>
          <a:xfrm>
            <a:off x="6936968" y="5841456"/>
            <a:ext cx="4222521" cy="64993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dirty="0" err="1">
                <a:solidFill>
                  <a:schemeClr val="tx1"/>
                </a:solidFill>
                <a:latin typeface="Calibri" panose="020F0502020204030204" pitchFamily="34" charset="0"/>
                <a:cs typeface="Calibri" panose="020F0502020204030204" pitchFamily="34" charset="0"/>
              </a:rPr>
              <a:t>Risk</a:t>
            </a:r>
            <a:r>
              <a:rPr lang="es-ES_tradnl" sz="2000" dirty="0">
                <a:solidFill>
                  <a:schemeClr val="tx1"/>
                </a:solidFill>
                <a:latin typeface="Calibri" panose="020F0502020204030204" pitchFamily="34" charset="0"/>
                <a:cs typeface="Calibri" panose="020F0502020204030204" pitchFamily="34" charset="0"/>
              </a:rPr>
              <a:t> of </a:t>
            </a:r>
            <a:r>
              <a:rPr lang="es-ES_tradnl" sz="2000" dirty="0" err="1">
                <a:solidFill>
                  <a:schemeClr val="tx1"/>
                </a:solidFill>
                <a:latin typeface="Calibri" panose="020F0502020204030204" pitchFamily="34" charset="0"/>
                <a:cs typeface="Calibri" panose="020F0502020204030204" pitchFamily="34" charset="0"/>
              </a:rPr>
              <a:t>recruitment</a:t>
            </a:r>
            <a:r>
              <a:rPr lang="es-ES_tradnl" sz="20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7618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5" name="Content Placeholder 4">
            <a:extLst>
              <a:ext uri="{FF2B5EF4-FFF2-40B4-BE49-F238E27FC236}">
                <a16:creationId xmlns:a16="http://schemas.microsoft.com/office/drawing/2014/main" id="{0F6B464C-2135-D448-AD06-01D07356BE31}"/>
              </a:ext>
            </a:extLst>
          </p:cNvPr>
          <p:cNvSpPr>
            <a:spLocks noGrp="1"/>
          </p:cNvSpPr>
          <p:nvPr>
            <p:ph sz="quarter" idx="17"/>
          </p:nvPr>
        </p:nvSpPr>
        <p:spPr>
          <a:xfrm>
            <a:off x="586410" y="1194875"/>
            <a:ext cx="6543439" cy="3636617"/>
          </a:xfrm>
        </p:spPr>
        <p:txBody>
          <a:bodyPr/>
          <a:lstStyle/>
          <a:p>
            <a:pPr>
              <a:lnSpc>
                <a:spcPct val="100000"/>
              </a:lnSpc>
            </a:pP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Smuggling</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of migrants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shall</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mean</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the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procurement</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in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order</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to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obtain</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directly</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or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indirectly</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financial</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or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other</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material</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benefit</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of the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illegal</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entry of a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person</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into</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 State Party of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which</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the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person</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is</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 not a national or a permanent </a:t>
            </a:r>
            <a:r>
              <a:rPr lang="fr-FR" sz="2800" i="1" dirty="0" err="1">
                <a:solidFill>
                  <a:schemeClr val="tx1">
                    <a:lumMod val="95000"/>
                    <a:lumOff val="5000"/>
                  </a:schemeClr>
                </a:solidFill>
                <a:latin typeface="Calibri Light" panose="020F0302020204030204" pitchFamily="34" charset="0"/>
                <a:cs typeface="Calibri Light" panose="020F0302020204030204" pitchFamily="34" charset="0"/>
              </a:rPr>
              <a:t>resident</a:t>
            </a:r>
            <a:r>
              <a:rPr lang="fr-FR" sz="2800" i="1" dirty="0">
                <a:solidFill>
                  <a:schemeClr val="tx1">
                    <a:lumMod val="95000"/>
                    <a:lumOff val="5000"/>
                  </a:schemeClr>
                </a:solidFill>
                <a:latin typeface="Calibri Light" panose="020F0302020204030204" pitchFamily="34" charset="0"/>
                <a:cs typeface="Calibri Light" panose="020F0302020204030204" pitchFamily="34" charset="0"/>
              </a:rPr>
              <a:t>».</a:t>
            </a:r>
          </a:p>
          <a:p>
            <a:pPr algn="just">
              <a:lnSpc>
                <a:spcPct val="100000"/>
              </a:lnSpc>
            </a:pPr>
            <a:endParaRPr lang="fr-FR" sz="2800" i="1" dirty="0">
              <a:solidFill>
                <a:schemeClr val="tx1">
                  <a:lumMod val="95000"/>
                  <a:lumOff val="5000"/>
                </a:schemeClr>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CFC14A99-6AB3-AA48-BC50-47A7FA57FFD9}"/>
              </a:ext>
            </a:extLst>
          </p:cNvPr>
          <p:cNvSpPr txBox="1"/>
          <p:nvPr/>
        </p:nvSpPr>
        <p:spPr>
          <a:xfrm>
            <a:off x="586410" y="5161050"/>
            <a:ext cx="6543439" cy="1462172"/>
          </a:xfrm>
          <a:prstGeom prst="rect">
            <a:avLst/>
          </a:prstGeom>
        </p:spPr>
        <p:txBody>
          <a:bodyPr vert="horz" wrap="square" lIns="91440" tIns="45720" rIns="91440" bIns="45720" rtlCol="0">
            <a:noAutofit/>
          </a:bodyPr>
          <a:lstStyle/>
          <a:p>
            <a:pPr algn="just"/>
            <a:r>
              <a:rPr lang="es-ES" sz="1600" b="1" dirty="0" err="1">
                <a:solidFill>
                  <a:schemeClr val="tx1">
                    <a:lumMod val="95000"/>
                    <a:lumOff val="5000"/>
                  </a:schemeClr>
                </a:solidFill>
              </a:rPr>
              <a:t>Protocol</a:t>
            </a:r>
            <a:r>
              <a:rPr lang="es-ES" sz="1600" b="1" dirty="0">
                <a:solidFill>
                  <a:schemeClr val="tx1">
                    <a:lumMod val="95000"/>
                    <a:lumOff val="5000"/>
                  </a:schemeClr>
                </a:solidFill>
              </a:rPr>
              <a:t> </a:t>
            </a:r>
            <a:r>
              <a:rPr lang="es-ES" sz="1600" b="1" dirty="0" err="1">
                <a:solidFill>
                  <a:schemeClr val="tx1">
                    <a:lumMod val="95000"/>
                    <a:lumOff val="5000"/>
                  </a:schemeClr>
                </a:solidFill>
              </a:rPr>
              <a:t>Against</a:t>
            </a:r>
            <a:r>
              <a:rPr lang="es-ES" sz="1600" b="1" dirty="0">
                <a:solidFill>
                  <a:schemeClr val="tx1">
                    <a:lumMod val="95000"/>
                    <a:lumOff val="5000"/>
                  </a:schemeClr>
                </a:solidFill>
              </a:rPr>
              <a:t> </a:t>
            </a:r>
            <a:r>
              <a:rPr lang="es-ES" sz="1600" b="1" dirty="0" err="1">
                <a:solidFill>
                  <a:schemeClr val="tx1">
                    <a:lumMod val="95000"/>
                    <a:lumOff val="5000"/>
                  </a:schemeClr>
                </a:solidFill>
              </a:rPr>
              <a:t>the</a:t>
            </a:r>
            <a:r>
              <a:rPr lang="es-ES" sz="1600" b="1" dirty="0">
                <a:solidFill>
                  <a:schemeClr val="tx1">
                    <a:lumMod val="95000"/>
                    <a:lumOff val="5000"/>
                  </a:schemeClr>
                </a:solidFill>
              </a:rPr>
              <a:t> </a:t>
            </a:r>
            <a:r>
              <a:rPr lang="es-ES" sz="1600" b="1" dirty="0" err="1">
                <a:solidFill>
                  <a:schemeClr val="tx1">
                    <a:lumMod val="95000"/>
                    <a:lumOff val="5000"/>
                  </a:schemeClr>
                </a:solidFill>
              </a:rPr>
              <a:t>Smuggling</a:t>
            </a:r>
            <a:r>
              <a:rPr lang="es-ES" sz="1600" b="1" dirty="0">
                <a:solidFill>
                  <a:schemeClr val="tx1">
                    <a:lumMod val="95000"/>
                    <a:lumOff val="5000"/>
                  </a:schemeClr>
                </a:solidFill>
              </a:rPr>
              <a:t> of </a:t>
            </a:r>
            <a:r>
              <a:rPr lang="es-ES" sz="1600" b="1" dirty="0" err="1">
                <a:solidFill>
                  <a:schemeClr val="tx1">
                    <a:lumMod val="95000"/>
                    <a:lumOff val="5000"/>
                  </a:schemeClr>
                </a:solidFill>
              </a:rPr>
              <a:t>Migrants</a:t>
            </a:r>
            <a:r>
              <a:rPr lang="es-ES" sz="1600" b="1" dirty="0">
                <a:solidFill>
                  <a:schemeClr val="tx1">
                    <a:lumMod val="95000"/>
                    <a:lumOff val="5000"/>
                  </a:schemeClr>
                </a:solidFill>
              </a:rPr>
              <a:t> </a:t>
            </a:r>
            <a:r>
              <a:rPr lang="es-ES" sz="1600" b="1" dirty="0" err="1">
                <a:solidFill>
                  <a:schemeClr val="tx1">
                    <a:lumMod val="95000"/>
                    <a:lumOff val="5000"/>
                  </a:schemeClr>
                </a:solidFill>
              </a:rPr>
              <a:t>by</a:t>
            </a:r>
            <a:r>
              <a:rPr lang="es-ES" sz="1600" b="1" dirty="0">
                <a:solidFill>
                  <a:schemeClr val="tx1">
                    <a:lumMod val="95000"/>
                    <a:lumOff val="5000"/>
                  </a:schemeClr>
                </a:solidFill>
              </a:rPr>
              <a:t> </a:t>
            </a:r>
            <a:r>
              <a:rPr lang="es-ES" sz="1600" b="1" dirty="0" err="1">
                <a:solidFill>
                  <a:schemeClr val="tx1">
                    <a:lumMod val="95000"/>
                    <a:lumOff val="5000"/>
                  </a:schemeClr>
                </a:solidFill>
              </a:rPr>
              <a:t>Land</a:t>
            </a:r>
            <a:r>
              <a:rPr lang="es-ES" sz="1600" b="1" dirty="0">
                <a:solidFill>
                  <a:schemeClr val="tx1">
                    <a:lumMod val="95000"/>
                    <a:lumOff val="5000"/>
                  </a:schemeClr>
                </a:solidFill>
              </a:rPr>
              <a:t>, Sea and Air, </a:t>
            </a:r>
            <a:r>
              <a:rPr lang="es-ES" sz="1600" b="1" dirty="0" err="1">
                <a:solidFill>
                  <a:schemeClr val="tx1">
                    <a:lumMod val="95000"/>
                    <a:lumOff val="5000"/>
                  </a:schemeClr>
                </a:solidFill>
              </a:rPr>
              <a:t>Supplementing</a:t>
            </a:r>
            <a:r>
              <a:rPr lang="es-ES" sz="1600" b="1" dirty="0">
                <a:solidFill>
                  <a:schemeClr val="tx1">
                    <a:lumMod val="95000"/>
                    <a:lumOff val="5000"/>
                  </a:schemeClr>
                </a:solidFill>
              </a:rPr>
              <a:t> </a:t>
            </a:r>
            <a:r>
              <a:rPr lang="es-ES" sz="1600" b="1" dirty="0" err="1">
                <a:solidFill>
                  <a:schemeClr val="tx1">
                    <a:lumMod val="95000"/>
                    <a:lumOff val="5000"/>
                  </a:schemeClr>
                </a:solidFill>
              </a:rPr>
              <a:t>the</a:t>
            </a:r>
            <a:r>
              <a:rPr lang="es-ES" sz="1600" b="1" dirty="0">
                <a:solidFill>
                  <a:schemeClr val="tx1">
                    <a:lumMod val="95000"/>
                    <a:lumOff val="5000"/>
                  </a:schemeClr>
                </a:solidFill>
              </a:rPr>
              <a:t> </a:t>
            </a:r>
            <a:r>
              <a:rPr lang="es-ES" sz="1600" b="1" dirty="0" err="1">
                <a:solidFill>
                  <a:schemeClr val="tx1">
                    <a:lumMod val="95000"/>
                    <a:lumOff val="5000"/>
                  </a:schemeClr>
                </a:solidFill>
              </a:rPr>
              <a:t>United</a:t>
            </a:r>
            <a:r>
              <a:rPr lang="es-ES" sz="1600" b="1" dirty="0">
                <a:solidFill>
                  <a:schemeClr val="tx1">
                    <a:lumMod val="95000"/>
                    <a:lumOff val="5000"/>
                  </a:schemeClr>
                </a:solidFill>
              </a:rPr>
              <a:t> </a:t>
            </a:r>
            <a:r>
              <a:rPr lang="es-ES" sz="1600" b="1" dirty="0" err="1">
                <a:solidFill>
                  <a:schemeClr val="tx1">
                    <a:lumMod val="95000"/>
                    <a:lumOff val="5000"/>
                  </a:schemeClr>
                </a:solidFill>
              </a:rPr>
              <a:t>Nations</a:t>
            </a:r>
            <a:r>
              <a:rPr lang="es-ES" sz="1600" b="1" dirty="0">
                <a:solidFill>
                  <a:schemeClr val="tx1">
                    <a:lumMod val="95000"/>
                    <a:lumOff val="5000"/>
                  </a:schemeClr>
                </a:solidFill>
              </a:rPr>
              <a:t> </a:t>
            </a:r>
            <a:r>
              <a:rPr lang="es-ES" sz="1600" b="1" dirty="0" err="1">
                <a:solidFill>
                  <a:schemeClr val="tx1">
                    <a:lumMod val="95000"/>
                    <a:lumOff val="5000"/>
                  </a:schemeClr>
                </a:solidFill>
              </a:rPr>
              <a:t>Convention</a:t>
            </a:r>
            <a:r>
              <a:rPr lang="es-ES" sz="1600" b="1" dirty="0">
                <a:solidFill>
                  <a:schemeClr val="tx1">
                    <a:lumMod val="95000"/>
                    <a:lumOff val="5000"/>
                  </a:schemeClr>
                </a:solidFill>
              </a:rPr>
              <a:t> </a:t>
            </a:r>
            <a:r>
              <a:rPr lang="es-ES" sz="1600" b="1" dirty="0" err="1">
                <a:solidFill>
                  <a:schemeClr val="tx1">
                    <a:lumMod val="95000"/>
                    <a:lumOff val="5000"/>
                  </a:schemeClr>
                </a:solidFill>
              </a:rPr>
              <a:t>Against</a:t>
            </a:r>
            <a:r>
              <a:rPr lang="es-ES" sz="1600" b="1" dirty="0">
                <a:solidFill>
                  <a:schemeClr val="tx1">
                    <a:lumMod val="95000"/>
                    <a:lumOff val="5000"/>
                  </a:schemeClr>
                </a:solidFill>
              </a:rPr>
              <a:t> </a:t>
            </a:r>
            <a:r>
              <a:rPr lang="es-ES" sz="1600" b="1" dirty="0" err="1">
                <a:solidFill>
                  <a:schemeClr val="tx1">
                    <a:lumMod val="95000"/>
                    <a:lumOff val="5000"/>
                  </a:schemeClr>
                </a:solidFill>
              </a:rPr>
              <a:t>Transnational</a:t>
            </a:r>
            <a:r>
              <a:rPr lang="es-ES" sz="1600" b="1" dirty="0">
                <a:solidFill>
                  <a:schemeClr val="tx1">
                    <a:lumMod val="95000"/>
                    <a:lumOff val="5000"/>
                  </a:schemeClr>
                </a:solidFill>
              </a:rPr>
              <a:t> </a:t>
            </a:r>
            <a:r>
              <a:rPr lang="es-ES" sz="1600" b="1" dirty="0" err="1">
                <a:solidFill>
                  <a:schemeClr val="tx1">
                    <a:lumMod val="95000"/>
                    <a:lumOff val="5000"/>
                  </a:schemeClr>
                </a:solidFill>
              </a:rPr>
              <a:t>Organized</a:t>
            </a:r>
            <a:r>
              <a:rPr lang="es-ES" sz="1600" b="1" dirty="0">
                <a:solidFill>
                  <a:schemeClr val="tx1">
                    <a:lumMod val="95000"/>
                    <a:lumOff val="5000"/>
                  </a:schemeClr>
                </a:solidFill>
              </a:rPr>
              <a:t> </a:t>
            </a:r>
            <a:r>
              <a:rPr lang="es-ES" sz="1600" b="1" dirty="0" err="1">
                <a:solidFill>
                  <a:schemeClr val="tx1">
                    <a:lumMod val="95000"/>
                    <a:lumOff val="5000"/>
                  </a:schemeClr>
                </a:solidFill>
              </a:rPr>
              <a:t>Crime</a:t>
            </a:r>
            <a:r>
              <a:rPr lang="es-ES" sz="1600" b="1" dirty="0">
                <a:solidFill>
                  <a:schemeClr val="tx1">
                    <a:lumMod val="95000"/>
                    <a:lumOff val="5000"/>
                  </a:schemeClr>
                </a:solidFill>
              </a:rPr>
              <a:t> </a:t>
            </a:r>
            <a:r>
              <a:rPr lang="es-ES" sz="1600" dirty="0">
                <a:solidFill>
                  <a:schemeClr val="tx1">
                    <a:lumMod val="95000"/>
                    <a:lumOff val="5000"/>
                  </a:schemeClr>
                </a:solidFill>
              </a:rPr>
              <a:t>(2000)</a:t>
            </a:r>
          </a:p>
          <a:p>
            <a:pPr algn="just"/>
            <a:endParaRPr lang="es-ES" sz="1600" b="1" dirty="0">
              <a:solidFill>
                <a:schemeClr val="tx1">
                  <a:lumMod val="95000"/>
                  <a:lumOff val="5000"/>
                </a:schemeClr>
              </a:solidFill>
            </a:endParaRPr>
          </a:p>
        </p:txBody>
      </p:sp>
      <p:pic>
        <p:nvPicPr>
          <p:cNvPr id="20" name="Picture 19">
            <a:extLst>
              <a:ext uri="{FF2B5EF4-FFF2-40B4-BE49-F238E27FC236}">
                <a16:creationId xmlns:a16="http://schemas.microsoft.com/office/drawing/2014/main" id="{C87FE619-B219-6A4A-A0DA-BAF9CE6490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2334" y="919953"/>
            <a:ext cx="4629665" cy="5937007"/>
          </a:xfrm>
          <a:prstGeom prst="rect">
            <a:avLst/>
          </a:prstGeom>
        </p:spPr>
      </p:pic>
    </p:spTree>
    <p:extLst>
      <p:ext uri="{BB962C8B-B14F-4D97-AF65-F5344CB8AC3E}">
        <p14:creationId xmlns:p14="http://schemas.microsoft.com/office/powerpoint/2010/main" val="376750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B2E7B2E6-77FF-B24A-ADEA-674CD6442E47}"/>
              </a:ext>
            </a:extLst>
          </p:cNvPr>
          <p:cNvPicPr>
            <a:picLocks noChangeAspect="1"/>
          </p:cNvPicPr>
          <p:nvPr/>
        </p:nvPicPr>
        <p:blipFill>
          <a:blip r:embed="rId3"/>
          <a:stretch>
            <a:fillRect/>
          </a:stretch>
        </p:blipFill>
        <p:spPr>
          <a:xfrm rot="10800000">
            <a:off x="-2204" y="1144843"/>
            <a:ext cx="12194203" cy="1280536"/>
          </a:xfrm>
          <a:prstGeom prst="rect">
            <a:avLst/>
          </a:prstGeom>
        </p:spPr>
      </p:pic>
      <p:sp>
        <p:nvSpPr>
          <p:cNvPr id="2" name="Content Placeholder 1">
            <a:extLst>
              <a:ext uri="{FF2B5EF4-FFF2-40B4-BE49-F238E27FC236}">
                <a16:creationId xmlns:a16="http://schemas.microsoft.com/office/drawing/2014/main" id="{BC97A159-ABEE-4345-9FE4-2163601E178A}"/>
              </a:ext>
            </a:extLst>
          </p:cNvPr>
          <p:cNvSpPr>
            <a:spLocks noGrp="1"/>
          </p:cNvSpPr>
          <p:nvPr>
            <p:ph idx="1"/>
          </p:nvPr>
        </p:nvSpPr>
        <p:spPr>
          <a:xfrm>
            <a:off x="755949" y="2667740"/>
            <a:ext cx="3964331" cy="4536340"/>
          </a:xfrm>
        </p:spPr>
        <p:txBody>
          <a:bodyPr anchor="t">
            <a:normAutofit/>
          </a:bodyPr>
          <a:lstStyle/>
          <a:p>
            <a:pPr marL="0" indent="0">
              <a:lnSpc>
                <a:spcPct val="100000"/>
              </a:lnSpc>
              <a:buNone/>
            </a:pPr>
            <a:r>
              <a:rPr lang="es-ES_tradnl" sz="2800" dirty="0" err="1"/>
              <a:t>Consent</a:t>
            </a:r>
            <a:r>
              <a:rPr lang="es-ES_tradnl" sz="2800" dirty="0"/>
              <a:t> </a:t>
            </a:r>
            <a:r>
              <a:rPr lang="es-ES_tradnl" sz="2800" dirty="0" err="1"/>
              <a:t>is</a:t>
            </a:r>
            <a:r>
              <a:rPr lang="es-ES_tradnl" sz="2800" dirty="0"/>
              <a:t> </a:t>
            </a:r>
            <a:r>
              <a:rPr lang="es-ES_tradnl" sz="2800" dirty="0" err="1"/>
              <a:t>irrelevant</a:t>
            </a:r>
            <a:endParaRPr lang="es-ES_tradnl" sz="2800" dirty="0"/>
          </a:p>
          <a:p>
            <a:pPr marL="0" indent="0">
              <a:lnSpc>
                <a:spcPct val="100000"/>
              </a:lnSpc>
              <a:buNone/>
            </a:pPr>
            <a:r>
              <a:rPr lang="es-ES_tradnl" sz="2800" dirty="0" err="1"/>
              <a:t>Exploitation</a:t>
            </a:r>
            <a:r>
              <a:rPr lang="es-ES_tradnl" sz="2800" dirty="0"/>
              <a:t> of </a:t>
            </a:r>
            <a:r>
              <a:rPr lang="es-ES_tradnl" sz="2800" dirty="0" err="1"/>
              <a:t>Victim</a:t>
            </a:r>
            <a:r>
              <a:rPr lang="es-ES_tradnl" sz="2800" dirty="0"/>
              <a:t> of </a:t>
            </a:r>
            <a:r>
              <a:rPr lang="es-ES_tradnl" sz="2800" dirty="0" err="1"/>
              <a:t>Trafficking</a:t>
            </a:r>
            <a:r>
              <a:rPr lang="es-ES_tradnl" sz="2800" dirty="0"/>
              <a:t> (</a:t>
            </a:r>
            <a:r>
              <a:rPr lang="es-ES_tradnl" sz="2800" dirty="0" err="1"/>
              <a:t>VoT</a:t>
            </a:r>
            <a:r>
              <a:rPr lang="es-ES_tradnl" sz="2800" dirty="0"/>
              <a:t>)*	</a:t>
            </a:r>
          </a:p>
          <a:p>
            <a:pPr marL="0" indent="0">
              <a:lnSpc>
                <a:spcPct val="100000"/>
              </a:lnSpc>
              <a:buNone/>
            </a:pPr>
            <a:r>
              <a:rPr lang="es-ES_tradnl" sz="2800" dirty="0"/>
              <a:t>No </a:t>
            </a:r>
            <a:r>
              <a:rPr lang="es-ES_tradnl" sz="2800" dirty="0" err="1"/>
              <a:t>movement</a:t>
            </a:r>
            <a:r>
              <a:rPr lang="es-ES_tradnl" sz="2800" dirty="0"/>
              <a:t> </a:t>
            </a:r>
            <a:r>
              <a:rPr lang="es-ES_tradnl" sz="2800" dirty="0" err="1"/>
              <a:t>necessary</a:t>
            </a:r>
            <a:endParaRPr lang="es-ES_tradnl" sz="2800" dirty="0"/>
          </a:p>
        </p:txBody>
      </p:sp>
      <p:sp>
        <p:nvSpPr>
          <p:cNvPr id="3" name="Title 2">
            <a:extLst>
              <a:ext uri="{FF2B5EF4-FFF2-40B4-BE49-F238E27FC236}">
                <a16:creationId xmlns:a16="http://schemas.microsoft.com/office/drawing/2014/main" id="{91B18BB6-BD0A-424E-AB21-28C1E71F00A9}"/>
              </a:ext>
            </a:extLst>
          </p:cNvPr>
          <p:cNvSpPr>
            <a:spLocks noGrp="1"/>
          </p:cNvSpPr>
          <p:nvPr>
            <p:ph type="title"/>
          </p:nvPr>
        </p:nvSpPr>
        <p:spPr/>
        <p:txBody>
          <a:bodyPr>
            <a:norm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sp>
        <p:nvSpPr>
          <p:cNvPr id="6" name="TextBox 5">
            <a:extLst>
              <a:ext uri="{FF2B5EF4-FFF2-40B4-BE49-F238E27FC236}">
                <a16:creationId xmlns:a16="http://schemas.microsoft.com/office/drawing/2014/main" id="{5E8291F4-B6F5-7543-9886-B4E8FD1B8244}"/>
              </a:ext>
            </a:extLst>
          </p:cNvPr>
          <p:cNvSpPr txBox="1"/>
          <p:nvPr/>
        </p:nvSpPr>
        <p:spPr>
          <a:xfrm>
            <a:off x="6930887" y="-569843"/>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sp>
        <p:nvSpPr>
          <p:cNvPr id="7" name="TextBox 6">
            <a:extLst>
              <a:ext uri="{FF2B5EF4-FFF2-40B4-BE49-F238E27FC236}">
                <a16:creationId xmlns:a16="http://schemas.microsoft.com/office/drawing/2014/main" id="{4362F25B-B9D2-1949-AE72-BCD3DD0A8761}"/>
              </a:ext>
            </a:extLst>
          </p:cNvPr>
          <p:cNvSpPr txBox="1"/>
          <p:nvPr/>
        </p:nvSpPr>
        <p:spPr>
          <a:xfrm>
            <a:off x="4015409" y="2504661"/>
            <a:ext cx="0" cy="0"/>
          </a:xfrm>
          <a:prstGeom prst="rect">
            <a:avLst/>
          </a:prstGeom>
        </p:spPr>
        <p:txBody>
          <a:bodyPr vert="horz" wrap="none" lIns="91440" tIns="45720" rIns="91440" bIns="45720" rtlCol="0">
            <a:normAutofit fontScale="25000" lnSpcReduction="20000"/>
          </a:bodyPr>
          <a:lstStyle/>
          <a:p>
            <a:pPr algn="l"/>
            <a:endParaRPr lang="es-ES_tradnl" sz="3800" b="0" i="0" dirty="0">
              <a:solidFill>
                <a:schemeClr val="accent5"/>
              </a:solidFill>
              <a:latin typeface="Gill Sans Nova" panose="020B0602020104020203" pitchFamily="34" charset="0"/>
            </a:endParaRPr>
          </a:p>
        </p:txBody>
      </p:sp>
      <p:grpSp>
        <p:nvGrpSpPr>
          <p:cNvPr id="23" name="Group 22">
            <a:extLst>
              <a:ext uri="{FF2B5EF4-FFF2-40B4-BE49-F238E27FC236}">
                <a16:creationId xmlns:a16="http://schemas.microsoft.com/office/drawing/2014/main" id="{CE8882BE-4985-3842-8B87-0B6D4870AA44}"/>
              </a:ext>
            </a:extLst>
          </p:cNvPr>
          <p:cNvGrpSpPr/>
          <p:nvPr/>
        </p:nvGrpSpPr>
        <p:grpSpPr>
          <a:xfrm>
            <a:off x="5450137" y="1892194"/>
            <a:ext cx="1280538" cy="1280538"/>
            <a:chOff x="4717892" y="2163645"/>
            <a:chExt cx="2832413" cy="2832413"/>
          </a:xfrm>
        </p:grpSpPr>
        <p:sp>
          <p:nvSpPr>
            <p:cNvPr id="5" name="Rounded Rectangle 4">
              <a:extLst>
                <a:ext uri="{FF2B5EF4-FFF2-40B4-BE49-F238E27FC236}">
                  <a16:creationId xmlns:a16="http://schemas.microsoft.com/office/drawing/2014/main" id="{4B0E7A64-1FB9-4A4B-9139-167DDC31EBD1}"/>
                </a:ext>
              </a:extLst>
            </p:cNvPr>
            <p:cNvSpPr/>
            <p:nvPr/>
          </p:nvSpPr>
          <p:spPr>
            <a:xfrm>
              <a:off x="4944514" y="2985165"/>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ounded Rectangle 10">
              <a:extLst>
                <a:ext uri="{FF2B5EF4-FFF2-40B4-BE49-F238E27FC236}">
                  <a16:creationId xmlns:a16="http://schemas.microsoft.com/office/drawing/2014/main" id="{596A128E-D23A-FF47-941B-F210C95347A3}"/>
                </a:ext>
              </a:extLst>
            </p:cNvPr>
            <p:cNvSpPr/>
            <p:nvPr/>
          </p:nvSpPr>
          <p:spPr>
            <a:xfrm>
              <a:off x="4717892" y="2992233"/>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ounded Rectangle 12">
              <a:extLst>
                <a:ext uri="{FF2B5EF4-FFF2-40B4-BE49-F238E27FC236}">
                  <a16:creationId xmlns:a16="http://schemas.microsoft.com/office/drawing/2014/main" id="{7DE84518-E31C-8049-9989-F33B6495F6DD}"/>
                </a:ext>
              </a:extLst>
            </p:cNvPr>
            <p:cNvSpPr/>
            <p:nvPr/>
          </p:nvSpPr>
          <p:spPr>
            <a:xfrm>
              <a:off x="4944514" y="3745510"/>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ounded Rectangle 13">
              <a:extLst>
                <a:ext uri="{FF2B5EF4-FFF2-40B4-BE49-F238E27FC236}">
                  <a16:creationId xmlns:a16="http://schemas.microsoft.com/office/drawing/2014/main" id="{50653FD5-1F16-0640-9079-0FEE98600E9C}"/>
                </a:ext>
              </a:extLst>
            </p:cNvPr>
            <p:cNvSpPr/>
            <p:nvPr/>
          </p:nvSpPr>
          <p:spPr>
            <a:xfrm>
              <a:off x="4717892" y="3752578"/>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ounded Rectangle 20">
              <a:extLst>
                <a:ext uri="{FF2B5EF4-FFF2-40B4-BE49-F238E27FC236}">
                  <a16:creationId xmlns:a16="http://schemas.microsoft.com/office/drawing/2014/main" id="{A17EBB63-17F7-2849-BAD5-C09649B13335}"/>
                </a:ext>
              </a:extLst>
            </p:cNvPr>
            <p:cNvSpPr/>
            <p:nvPr/>
          </p:nvSpPr>
          <p:spPr>
            <a:xfrm rot="18000000">
              <a:off x="4901554" y="3398139"/>
              <a:ext cx="2335746" cy="393963"/>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ounded Rectangle 21">
              <a:extLst>
                <a:ext uri="{FF2B5EF4-FFF2-40B4-BE49-F238E27FC236}">
                  <a16:creationId xmlns:a16="http://schemas.microsoft.com/office/drawing/2014/main" id="{83F61F09-3695-3940-B130-0F9D810BA6E4}"/>
                </a:ext>
              </a:extLst>
            </p:cNvPr>
            <p:cNvSpPr/>
            <p:nvPr/>
          </p:nvSpPr>
          <p:spPr>
            <a:xfrm rot="18000000">
              <a:off x="4670197" y="3382870"/>
              <a:ext cx="2832413" cy="393963"/>
            </a:xfrm>
            <a:prstGeom prst="roundRect">
              <a:avLst>
                <a:gd name="adj" fmla="val 5000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50" name="Content Placeholder 1">
            <a:extLst>
              <a:ext uri="{FF2B5EF4-FFF2-40B4-BE49-F238E27FC236}">
                <a16:creationId xmlns:a16="http://schemas.microsoft.com/office/drawing/2014/main" id="{E5A8A963-2322-A749-B40D-D938C278CF89}"/>
              </a:ext>
            </a:extLst>
          </p:cNvPr>
          <p:cNvSpPr txBox="1">
            <a:spLocks/>
          </p:cNvSpPr>
          <p:nvPr/>
        </p:nvSpPr>
        <p:spPr>
          <a:xfrm>
            <a:off x="6657048" y="2667740"/>
            <a:ext cx="5131297" cy="45363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5"/>
              </a:buClr>
              <a:buFont typeface="Wingdings" pitchFamily="2" charset="2"/>
              <a:buChar char="§"/>
              <a:defRPr sz="30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5"/>
              </a:buClr>
              <a:buFont typeface="Wingdings" pitchFamily="2" charset="2"/>
              <a:buChar char="§"/>
              <a:defRPr sz="26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2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5"/>
              </a:buClr>
              <a:buFont typeface="Wingdings" pitchFamily="2" charset="2"/>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5"/>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s-ES_tradnl" sz="2800" dirty="0" err="1"/>
              <a:t>Consent</a:t>
            </a:r>
            <a:r>
              <a:rPr lang="es-ES_tradnl" sz="2800" dirty="0"/>
              <a:t> </a:t>
            </a:r>
            <a:r>
              <a:rPr lang="es-ES_tradnl" sz="2800" dirty="0" err="1"/>
              <a:t>is</a:t>
            </a:r>
            <a:r>
              <a:rPr lang="es-ES_tradnl" sz="2800" dirty="0"/>
              <a:t> </a:t>
            </a:r>
            <a:r>
              <a:rPr lang="es-ES_tradnl" sz="2800" dirty="0" err="1"/>
              <a:t>relevant</a:t>
            </a:r>
            <a:r>
              <a:rPr lang="es-ES_tradnl" sz="2800" dirty="0"/>
              <a:t> **</a:t>
            </a:r>
          </a:p>
          <a:p>
            <a:pPr marL="0" indent="0" algn="r">
              <a:lnSpc>
                <a:spcPct val="100000"/>
              </a:lnSpc>
              <a:buNone/>
            </a:pPr>
            <a:r>
              <a:rPr lang="es-ES_tradnl" sz="2800" dirty="0" err="1"/>
              <a:t>Economic</a:t>
            </a:r>
            <a:r>
              <a:rPr lang="es-ES_tradnl" sz="2800" dirty="0"/>
              <a:t> </a:t>
            </a:r>
            <a:r>
              <a:rPr lang="es-ES_tradnl" sz="2800" dirty="0" err="1"/>
              <a:t>transaction</a:t>
            </a:r>
            <a:r>
              <a:rPr lang="es-ES_tradnl" sz="2800" dirty="0"/>
              <a:t> </a:t>
            </a:r>
            <a:r>
              <a:rPr lang="es-ES_tradnl" sz="2800" dirty="0" err="1"/>
              <a:t>between</a:t>
            </a:r>
            <a:r>
              <a:rPr lang="es-ES_tradnl" sz="2800" dirty="0"/>
              <a:t> </a:t>
            </a:r>
            <a:r>
              <a:rPr lang="es-ES_tradnl" sz="2800" dirty="0" err="1"/>
              <a:t>smuggler</a:t>
            </a:r>
            <a:r>
              <a:rPr lang="es-ES_tradnl" sz="2800" dirty="0"/>
              <a:t> and </a:t>
            </a:r>
            <a:r>
              <a:rPr lang="es-ES_tradnl" sz="2800" dirty="0" err="1"/>
              <a:t>person</a:t>
            </a:r>
            <a:r>
              <a:rPr lang="es-ES_tradnl" sz="2800" dirty="0"/>
              <a:t> </a:t>
            </a:r>
            <a:r>
              <a:rPr lang="es-ES_tradnl" sz="2800" dirty="0" err="1"/>
              <a:t>who</a:t>
            </a:r>
            <a:r>
              <a:rPr lang="es-ES_tradnl" sz="2800" dirty="0"/>
              <a:t> </a:t>
            </a:r>
            <a:r>
              <a:rPr lang="es-ES_tradnl" sz="2800" dirty="0" err="1"/>
              <a:t>is</a:t>
            </a:r>
            <a:r>
              <a:rPr lang="es-ES_tradnl" sz="2800" dirty="0"/>
              <a:t> </a:t>
            </a:r>
            <a:r>
              <a:rPr lang="es-ES_tradnl" sz="2800" dirty="0" err="1"/>
              <a:t>smuggled</a:t>
            </a:r>
            <a:r>
              <a:rPr lang="es-ES_tradnl" sz="2800" dirty="0"/>
              <a:t>***</a:t>
            </a:r>
          </a:p>
          <a:p>
            <a:pPr marL="0" indent="0" algn="r">
              <a:lnSpc>
                <a:spcPct val="100000"/>
              </a:lnSpc>
              <a:buNone/>
            </a:pPr>
            <a:r>
              <a:rPr lang="es-ES_tradnl" sz="2800" dirty="0"/>
              <a:t>Cross-</a:t>
            </a:r>
            <a:r>
              <a:rPr lang="es-ES_tradnl" sz="2800" dirty="0" err="1"/>
              <a:t>border</a:t>
            </a:r>
            <a:r>
              <a:rPr lang="es-ES_tradnl" sz="2800" dirty="0"/>
              <a:t> </a:t>
            </a:r>
            <a:r>
              <a:rPr lang="es-ES_tradnl" sz="2800" dirty="0" err="1"/>
              <a:t>movement</a:t>
            </a:r>
            <a:r>
              <a:rPr lang="es-ES_tradnl" sz="2800" dirty="0"/>
              <a:t> ****</a:t>
            </a:r>
          </a:p>
        </p:txBody>
      </p:sp>
      <p:sp>
        <p:nvSpPr>
          <p:cNvPr id="52" name="Rectangle 51">
            <a:extLst>
              <a:ext uri="{FF2B5EF4-FFF2-40B4-BE49-F238E27FC236}">
                <a16:creationId xmlns:a16="http://schemas.microsoft.com/office/drawing/2014/main" id="{77512D5E-FB15-8F42-A1A3-906B3CEBE52A}"/>
              </a:ext>
            </a:extLst>
          </p:cNvPr>
          <p:cNvSpPr/>
          <p:nvPr/>
        </p:nvSpPr>
        <p:spPr>
          <a:xfrm>
            <a:off x="755950" y="1498012"/>
            <a:ext cx="4255556" cy="523220"/>
          </a:xfrm>
          <a:prstGeom prst="rect">
            <a:avLst/>
          </a:prstGeom>
        </p:spPr>
        <p:txBody>
          <a:bodyPr wrap="square">
            <a:spAutoFit/>
          </a:bodyPr>
          <a:lstStyle/>
          <a:p>
            <a:r>
              <a:rPr lang="es-ES_tradnl" sz="2800" b="1" dirty="0" err="1">
                <a:latin typeface="Calibri" panose="020F0502020204030204" pitchFamily="34" charset="0"/>
                <a:cs typeface="Calibri" panose="020F0502020204030204" pitchFamily="34" charset="0"/>
              </a:rPr>
              <a:t>Trafficking</a:t>
            </a:r>
            <a:r>
              <a:rPr lang="es-ES_tradnl" sz="2800" b="1" dirty="0">
                <a:latin typeface="Calibri" panose="020F0502020204030204" pitchFamily="34" charset="0"/>
                <a:cs typeface="Calibri" panose="020F0502020204030204" pitchFamily="34" charset="0"/>
              </a:rPr>
              <a:t> in </a:t>
            </a:r>
            <a:r>
              <a:rPr lang="es-ES_tradnl" sz="2800" b="1" dirty="0" err="1">
                <a:latin typeface="Calibri" panose="020F0502020204030204" pitchFamily="34" charset="0"/>
                <a:cs typeface="Calibri" panose="020F0502020204030204" pitchFamily="34" charset="0"/>
              </a:rPr>
              <a:t>Persons</a:t>
            </a:r>
            <a:endParaRPr lang="es-ES_tradnl" sz="2800" b="1" dirty="0">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7937B870-8328-374E-B770-0E7C53E7EDE7}"/>
              </a:ext>
            </a:extLst>
          </p:cNvPr>
          <p:cNvSpPr/>
          <p:nvPr/>
        </p:nvSpPr>
        <p:spPr>
          <a:xfrm>
            <a:off x="7461544" y="1498012"/>
            <a:ext cx="4255556" cy="523220"/>
          </a:xfrm>
          <a:prstGeom prst="rect">
            <a:avLst/>
          </a:prstGeom>
        </p:spPr>
        <p:txBody>
          <a:bodyPr wrap="square">
            <a:spAutoFit/>
          </a:bodyPr>
          <a:lstStyle/>
          <a:p>
            <a:pPr algn="r"/>
            <a:r>
              <a:rPr lang="es-ES_tradnl" sz="2800" b="1" dirty="0" err="1">
                <a:latin typeface="Calibri" panose="020F0502020204030204" pitchFamily="34" charset="0"/>
                <a:cs typeface="Calibri" panose="020F0502020204030204" pitchFamily="34" charset="0"/>
              </a:rPr>
              <a:t>Smuggling</a:t>
            </a:r>
            <a:r>
              <a:rPr lang="es-ES_tradnl" sz="2800" b="1" dirty="0">
                <a:latin typeface="Calibri" panose="020F0502020204030204" pitchFamily="34" charset="0"/>
                <a:cs typeface="Calibri" panose="020F0502020204030204" pitchFamily="34" charset="0"/>
              </a:rPr>
              <a:t> of </a:t>
            </a:r>
            <a:r>
              <a:rPr lang="es-ES_tradnl" sz="2800" b="1" dirty="0" err="1">
                <a:latin typeface="Calibri" panose="020F0502020204030204" pitchFamily="34" charset="0"/>
                <a:cs typeface="Calibri" panose="020F0502020204030204" pitchFamily="34" charset="0"/>
              </a:rPr>
              <a:t>Migrants</a:t>
            </a:r>
            <a:endParaRPr lang="es-ES_tradnl"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0175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a:solidFill>
                  <a:schemeClr val="accent1"/>
                </a:solidFill>
              </a:rPr>
              <a:t>LEGAL DIFFERENCE ...</a:t>
            </a:r>
          </a:p>
          <a:p>
            <a:pPr>
              <a:lnSpc>
                <a:spcPct val="100000"/>
              </a:lnSpc>
            </a:pPr>
            <a:r>
              <a:rPr lang="es-ES_tradnl" dirty="0">
                <a:solidFill>
                  <a:schemeClr val="accent1"/>
                </a:solidFill>
              </a:rPr>
              <a:t>... BUT IS THE DIFFERENCE THAT CLEAR?</a:t>
            </a:r>
          </a:p>
        </p:txBody>
      </p:sp>
      <p:sp>
        <p:nvSpPr>
          <p:cNvPr id="10" name="Content Placeholder 3">
            <a:extLst>
              <a:ext uri="{FF2B5EF4-FFF2-40B4-BE49-F238E27FC236}">
                <a16:creationId xmlns:a16="http://schemas.microsoft.com/office/drawing/2014/main" id="{375A1313-76DB-2B40-B69A-FD88DE7C4494}"/>
              </a:ext>
            </a:extLst>
          </p:cNvPr>
          <p:cNvSpPr txBox="1">
            <a:spLocks/>
          </p:cNvSpPr>
          <p:nvPr/>
        </p:nvSpPr>
        <p:spPr>
          <a:xfrm>
            <a:off x="598767" y="4569555"/>
            <a:ext cx="6419871" cy="97714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Only</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cross-border</a:t>
            </a:r>
            <a:r>
              <a:rPr lang="es-ES" sz="1800" b="1" dirty="0">
                <a:latin typeface="Calibri" panose="020F0502020204030204" pitchFamily="34" charset="0"/>
                <a:cs typeface="Calibri" panose="020F0502020204030204" pitchFamily="34" charset="0"/>
              </a:rPr>
              <a:t> :</a:t>
            </a:r>
            <a:endParaRPr lang="fr-FR" sz="1800" b="1" dirty="0">
              <a:latin typeface="Calibri" panose="020F0502020204030204" pitchFamily="34" charset="0"/>
              <a:cs typeface="Calibri" panose="020F0502020204030204" pitchFamily="34" charset="0"/>
            </a:endParaRPr>
          </a:p>
          <a:p>
            <a:pPr marL="0" indent="0">
              <a:buNone/>
            </a:pPr>
            <a:r>
              <a:rPr lang="es-ES" sz="1800" dirty="0">
                <a:latin typeface="Calibri" panose="020F0502020204030204" pitchFamily="34" charset="0"/>
                <a:cs typeface="Calibri" panose="020F0502020204030204" pitchFamily="34" charset="0"/>
              </a:rPr>
              <a:t>Concept </a:t>
            </a:r>
            <a:r>
              <a:rPr lang="es-ES" sz="1800" dirty="0" err="1">
                <a:latin typeface="Calibri" panose="020F0502020204030204" pitchFamily="34" charset="0"/>
                <a:cs typeface="Calibri" panose="020F0502020204030204" pitchFamily="34" charset="0"/>
              </a:rPr>
              <a:t>applicable</a:t>
            </a:r>
            <a:r>
              <a:rPr lang="es-ES" sz="1800" dirty="0">
                <a:latin typeface="Calibri" panose="020F0502020204030204" pitchFamily="34" charset="0"/>
                <a:cs typeface="Calibri" panose="020F0502020204030204" pitchFamily="34" charset="0"/>
              </a:rPr>
              <a:t> to </a:t>
            </a:r>
            <a:r>
              <a:rPr lang="es-ES" sz="1800" dirty="0" err="1">
                <a:latin typeface="Calibri" panose="020F0502020204030204" pitchFamily="34" charset="0"/>
                <a:cs typeface="Calibri" panose="020F0502020204030204" pitchFamily="34" charset="0"/>
              </a:rPr>
              <a:t>intra-national</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movements</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if</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mobility</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is</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restricted</a:t>
            </a:r>
            <a:r>
              <a:rPr lang="es-ES" sz="1800" dirty="0">
                <a:latin typeface="Calibri" panose="020F0502020204030204" pitchFamily="34" charset="0"/>
                <a:cs typeface="Calibri" panose="020F0502020204030204" pitchFamily="34" charset="0"/>
              </a:rPr>
              <a:t>.</a:t>
            </a:r>
            <a:endParaRPr lang="fr-FR" sz="1800" dirty="0">
              <a:latin typeface="Calibri" panose="020F0502020204030204" pitchFamily="34" charset="0"/>
              <a:cs typeface="Calibri" panose="020F0502020204030204" pitchFamily="34" charset="0"/>
            </a:endParaRPr>
          </a:p>
        </p:txBody>
      </p:sp>
      <p:sp>
        <p:nvSpPr>
          <p:cNvPr id="11" name="Content Placeholder 3">
            <a:extLst>
              <a:ext uri="{FF2B5EF4-FFF2-40B4-BE49-F238E27FC236}">
                <a16:creationId xmlns:a16="http://schemas.microsoft.com/office/drawing/2014/main" id="{B2CE0CF1-2772-314E-BDCE-B893D6C89B15}"/>
              </a:ext>
            </a:extLst>
          </p:cNvPr>
          <p:cNvSpPr txBox="1">
            <a:spLocks/>
          </p:cNvSpPr>
          <p:nvPr/>
        </p:nvSpPr>
        <p:spPr>
          <a:xfrm>
            <a:off x="586409" y="2199503"/>
            <a:ext cx="6419871" cy="97714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Consent</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is</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relevant</a:t>
            </a:r>
            <a:r>
              <a:rPr lang="es-ES" sz="1800" b="1" dirty="0">
                <a:latin typeface="Calibri" panose="020F0502020204030204" pitchFamily="34" charset="0"/>
                <a:cs typeface="Calibri" panose="020F0502020204030204" pitchFamily="34" charset="0"/>
              </a:rPr>
              <a:t> : </a:t>
            </a:r>
          </a:p>
          <a:p>
            <a:pPr marL="0" indent="0">
              <a:buNone/>
            </a:pPr>
            <a:r>
              <a:rPr lang="es-ES" sz="1800" dirty="0" err="1">
                <a:latin typeface="Calibri" panose="020F0502020204030204" pitchFamily="34" charset="0"/>
                <a:cs typeface="Calibri" panose="020F0502020204030204" pitchFamily="34" charset="0"/>
              </a:rPr>
              <a:t>Dinamic</a:t>
            </a:r>
            <a:r>
              <a:rPr lang="es-ES" sz="1800" dirty="0">
                <a:latin typeface="Calibri" panose="020F0502020204030204" pitchFamily="34" charset="0"/>
                <a:cs typeface="Calibri" panose="020F0502020204030204" pitchFamily="34" charset="0"/>
              </a:rPr>
              <a:t> of </a:t>
            </a:r>
            <a:r>
              <a:rPr lang="es-ES" sz="1800" dirty="0" err="1">
                <a:latin typeface="Calibri" panose="020F0502020204030204" pitchFamily="34" charset="0"/>
                <a:cs typeface="Calibri" panose="020F0502020204030204" pitchFamily="34" charset="0"/>
              </a:rPr>
              <a:t>power</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between</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smuggled</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migrant</a:t>
            </a:r>
            <a:r>
              <a:rPr lang="es-ES" sz="1800" dirty="0">
                <a:latin typeface="Calibri" panose="020F0502020204030204" pitchFamily="34" charset="0"/>
                <a:cs typeface="Calibri" panose="020F0502020204030204" pitchFamily="34" charset="0"/>
              </a:rPr>
              <a:t> and </a:t>
            </a:r>
            <a:r>
              <a:rPr lang="es-ES" sz="1800" dirty="0" err="1">
                <a:latin typeface="Calibri" panose="020F0502020204030204" pitchFamily="34" charset="0"/>
                <a:cs typeface="Calibri" panose="020F0502020204030204" pitchFamily="34" charset="0"/>
              </a:rPr>
              <a:t>smuggler</a:t>
            </a:r>
            <a:r>
              <a:rPr lang="es-ES" sz="1800" dirty="0">
                <a:latin typeface="Calibri" panose="020F0502020204030204" pitchFamily="34" charset="0"/>
                <a:cs typeface="Calibri" panose="020F0502020204030204" pitchFamily="34" charset="0"/>
              </a:rPr>
              <a:t> &gt; </a:t>
            </a:r>
            <a:r>
              <a:rPr lang="es-ES" sz="1800" dirty="0" err="1">
                <a:latin typeface="Calibri" panose="020F0502020204030204" pitchFamily="34" charset="0"/>
                <a:cs typeface="Calibri" panose="020F0502020204030204" pitchFamily="34" charset="0"/>
              </a:rPr>
              <a:t>the</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smuggler</a:t>
            </a:r>
            <a:r>
              <a:rPr lang="es-ES" sz="1800" dirty="0">
                <a:latin typeface="Calibri" panose="020F0502020204030204" pitchFamily="34" charset="0"/>
                <a:cs typeface="Calibri" panose="020F0502020204030204" pitchFamily="34" charset="0"/>
              </a:rPr>
              <a:t> has more </a:t>
            </a:r>
            <a:r>
              <a:rPr lang="es-ES" sz="1800" dirty="0" err="1">
                <a:latin typeface="Calibri" panose="020F0502020204030204" pitchFamily="34" charset="0"/>
                <a:cs typeface="Calibri" panose="020F0502020204030204" pitchFamily="34" charset="0"/>
              </a:rPr>
              <a:t>bargaining</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power</a:t>
            </a:r>
            <a:endParaRPr lang="es-ES" sz="1800" dirty="0">
              <a:latin typeface="Calibri" panose="020F0502020204030204" pitchFamily="34" charset="0"/>
              <a:cs typeface="Calibri" panose="020F0502020204030204" pitchFamily="34" charset="0"/>
            </a:endParaRPr>
          </a:p>
        </p:txBody>
      </p:sp>
      <p:sp>
        <p:nvSpPr>
          <p:cNvPr id="12" name="Content Placeholder 3">
            <a:extLst>
              <a:ext uri="{FF2B5EF4-FFF2-40B4-BE49-F238E27FC236}">
                <a16:creationId xmlns:a16="http://schemas.microsoft.com/office/drawing/2014/main" id="{9FF890DA-ED6A-9F49-A978-BD9BF45AE5B9}"/>
              </a:ext>
            </a:extLst>
          </p:cNvPr>
          <p:cNvSpPr txBox="1">
            <a:spLocks/>
          </p:cNvSpPr>
          <p:nvPr/>
        </p:nvSpPr>
        <p:spPr>
          <a:xfrm>
            <a:off x="598767" y="3279272"/>
            <a:ext cx="6419871" cy="97714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Economic</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transaction</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between</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smuggler</a:t>
            </a:r>
            <a:r>
              <a:rPr lang="es-ES" sz="1800" b="1" dirty="0">
                <a:latin typeface="Calibri" panose="020F0502020204030204" pitchFamily="34" charset="0"/>
                <a:cs typeface="Calibri" panose="020F0502020204030204" pitchFamily="34" charset="0"/>
              </a:rPr>
              <a:t> and </a:t>
            </a:r>
            <a:r>
              <a:rPr lang="es-ES" sz="1800" b="1" dirty="0" err="1">
                <a:latin typeface="Calibri" panose="020F0502020204030204" pitchFamily="34" charset="0"/>
                <a:cs typeface="Calibri" panose="020F0502020204030204" pitchFamily="34" charset="0"/>
              </a:rPr>
              <a:t>person</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who</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is</a:t>
            </a:r>
            <a:r>
              <a:rPr lang="es-ES" sz="1800" b="1" dirty="0">
                <a:latin typeface="Calibri" panose="020F0502020204030204" pitchFamily="34" charset="0"/>
                <a:cs typeface="Calibri" panose="020F0502020204030204" pitchFamily="34" charset="0"/>
              </a:rPr>
              <a:t> </a:t>
            </a:r>
            <a:r>
              <a:rPr lang="es-ES" sz="1800" b="1" dirty="0" err="1">
                <a:latin typeface="Calibri" panose="020F0502020204030204" pitchFamily="34" charset="0"/>
                <a:cs typeface="Calibri" panose="020F0502020204030204" pitchFamily="34" charset="0"/>
              </a:rPr>
              <a:t>smuggled</a:t>
            </a:r>
            <a:r>
              <a:rPr lang="es-ES" sz="1800" b="1" dirty="0">
                <a:latin typeface="Calibri" panose="020F0502020204030204" pitchFamily="34" charset="0"/>
                <a:cs typeface="Calibri" panose="020F0502020204030204" pitchFamily="34" charset="0"/>
              </a:rPr>
              <a:t>:</a:t>
            </a:r>
          </a:p>
          <a:p>
            <a:pPr marL="0" indent="0">
              <a:buNone/>
            </a:pPr>
            <a:r>
              <a:rPr lang="es-ES" sz="1800" dirty="0" err="1">
                <a:latin typeface="Calibri" panose="020F0502020204030204" pitchFamily="34" charset="0"/>
                <a:cs typeface="Calibri" panose="020F0502020204030204" pitchFamily="34" charset="0"/>
              </a:rPr>
              <a:t>What</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is</a:t>
            </a:r>
            <a:r>
              <a:rPr lang="es-ES" sz="1800" dirty="0">
                <a:latin typeface="Calibri" panose="020F0502020204030204" pitchFamily="34" charset="0"/>
                <a:cs typeface="Calibri" panose="020F0502020204030204" pitchFamily="34" charset="0"/>
              </a:rPr>
              <a:t> a ‘</a:t>
            </a:r>
            <a:r>
              <a:rPr lang="es-ES" sz="1800" dirty="0" err="1">
                <a:latin typeface="Calibri" panose="020F0502020204030204" pitchFamily="34" charset="0"/>
                <a:cs typeface="Calibri" panose="020F0502020204030204" pitchFamily="34" charset="0"/>
              </a:rPr>
              <a:t>fair</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price</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What</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kind</a:t>
            </a:r>
            <a:r>
              <a:rPr lang="es-ES" sz="1800" dirty="0">
                <a:latin typeface="Calibri" panose="020F0502020204030204" pitchFamily="34" charset="0"/>
                <a:cs typeface="Calibri" panose="020F0502020204030204" pitchFamily="34" charset="0"/>
              </a:rPr>
              <a:t> of material </a:t>
            </a:r>
            <a:r>
              <a:rPr lang="es-ES" sz="1800" dirty="0" err="1">
                <a:latin typeface="Calibri" panose="020F0502020204030204" pitchFamily="34" charset="0"/>
                <a:cs typeface="Calibri" panose="020F0502020204030204" pitchFamily="34" charset="0"/>
              </a:rPr>
              <a:t>benefit</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When</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does</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it</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become</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exploitation</a:t>
            </a:r>
            <a:r>
              <a:rPr lang="es-ES" sz="1800" dirty="0">
                <a:latin typeface="Calibri" panose="020F0502020204030204" pitchFamily="34" charset="0"/>
                <a:cs typeface="Calibri" panose="020F0502020204030204" pitchFamily="34" charset="0"/>
              </a:rPr>
              <a:t>?</a:t>
            </a:r>
          </a:p>
        </p:txBody>
      </p:sp>
      <p:sp>
        <p:nvSpPr>
          <p:cNvPr id="16" name="Rounded Rectangle 15">
            <a:extLst>
              <a:ext uri="{FF2B5EF4-FFF2-40B4-BE49-F238E27FC236}">
                <a16:creationId xmlns:a16="http://schemas.microsoft.com/office/drawing/2014/main" id="{A1835321-4CA5-6247-A9C0-90D25D5D8088}"/>
              </a:ext>
            </a:extLst>
          </p:cNvPr>
          <p:cNvSpPr/>
          <p:nvPr/>
        </p:nvSpPr>
        <p:spPr>
          <a:xfrm>
            <a:off x="586409" y="5737859"/>
            <a:ext cx="6432229" cy="9945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chemeClr val="accent5"/>
                </a:solidFill>
                <a:latin typeface="Calibri" panose="020F0502020204030204" pitchFamily="34" charset="0"/>
                <a:cs typeface="Calibri" panose="020F0502020204030204" pitchFamily="34" charset="0"/>
              </a:rPr>
              <a:t>FLUID DYNAMIC : </a:t>
            </a:r>
          </a:p>
          <a:p>
            <a:pPr algn="ctr"/>
            <a:r>
              <a:rPr lang="es-ES_tradnl" b="1" dirty="0">
                <a:solidFill>
                  <a:schemeClr val="accent5"/>
                </a:solidFill>
                <a:latin typeface="Calibri" panose="020F0502020204030204" pitchFamily="34" charset="0"/>
                <a:cs typeface="Calibri" panose="020F0502020204030204" pitchFamily="34" charset="0"/>
              </a:rPr>
              <a:t>SMUGGLING CAN EASILY TURN INTO TRAFFICKING </a:t>
            </a:r>
          </a:p>
          <a:p>
            <a:pPr algn="ctr"/>
            <a:r>
              <a:rPr lang="es-ES_tradnl" b="1" dirty="0">
                <a:solidFill>
                  <a:schemeClr val="accent5"/>
                </a:solidFill>
                <a:latin typeface="Calibri" panose="020F0502020204030204" pitchFamily="34" charset="0"/>
                <a:cs typeface="Calibri" panose="020F0502020204030204" pitchFamily="34" charset="0"/>
              </a:rPr>
              <a:t>DEFINITIONS ARE  CLEAR BUT REALITIES ARE BLURRED</a:t>
            </a:r>
          </a:p>
        </p:txBody>
      </p:sp>
    </p:spTree>
    <p:extLst>
      <p:ext uri="{BB962C8B-B14F-4D97-AF65-F5344CB8AC3E}">
        <p14:creationId xmlns:p14="http://schemas.microsoft.com/office/powerpoint/2010/main" val="30939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Autofit/>
          </a:bodyPr>
          <a:lstStyle/>
          <a:p>
            <a:r>
              <a:rPr lang="es-ES_tradnl" sz="3600" dirty="0"/>
              <a:t>2. </a:t>
            </a:r>
            <a:r>
              <a:rPr lang="es-ES_tradnl" sz="3600" dirty="0" err="1"/>
              <a:t>Definition</a:t>
            </a:r>
            <a:r>
              <a:rPr lang="es-ES_tradnl" sz="3600" dirty="0"/>
              <a:t> of </a:t>
            </a:r>
            <a:r>
              <a:rPr lang="es-ES_tradnl" sz="3600" dirty="0" err="1"/>
              <a:t>trafficking</a:t>
            </a:r>
            <a:r>
              <a:rPr lang="es-ES_tradnl" sz="3600" dirty="0"/>
              <a:t> in </a:t>
            </a:r>
            <a:r>
              <a:rPr lang="es-ES_tradnl" sz="3600" dirty="0" err="1"/>
              <a:t>persons</a:t>
            </a:r>
            <a:endParaRPr lang="es-ES_tradnl" sz="36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3" name="Title 1">
            <a:extLst>
              <a:ext uri="{FF2B5EF4-FFF2-40B4-BE49-F238E27FC236}">
                <a16:creationId xmlns:a16="http://schemas.microsoft.com/office/drawing/2014/main" id="{8221D25B-D585-9245-ABEE-74F550988E5C}"/>
              </a:ext>
            </a:extLst>
          </p:cNvPr>
          <p:cNvSpPr txBox="1">
            <a:spLocks/>
          </p:cNvSpPr>
          <p:nvPr/>
        </p:nvSpPr>
        <p:spPr>
          <a:xfrm>
            <a:off x="560173" y="1272747"/>
            <a:ext cx="6297827" cy="92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sz="2800" dirty="0">
                <a:solidFill>
                  <a:schemeClr val="accent1"/>
                </a:solidFill>
              </a:rPr>
              <a:t>CONCRETE EXAMPLES:</a:t>
            </a:r>
          </a:p>
        </p:txBody>
      </p:sp>
      <p:sp>
        <p:nvSpPr>
          <p:cNvPr id="10" name="Content Placeholder 3">
            <a:extLst>
              <a:ext uri="{FF2B5EF4-FFF2-40B4-BE49-F238E27FC236}">
                <a16:creationId xmlns:a16="http://schemas.microsoft.com/office/drawing/2014/main" id="{375A1313-76DB-2B40-B69A-FD88DE7C4494}"/>
              </a:ext>
            </a:extLst>
          </p:cNvPr>
          <p:cNvSpPr txBox="1">
            <a:spLocks/>
          </p:cNvSpPr>
          <p:nvPr/>
        </p:nvSpPr>
        <p:spPr>
          <a:xfrm>
            <a:off x="598767" y="4569555"/>
            <a:ext cx="6419871" cy="97714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b="1" dirty="0">
                <a:solidFill>
                  <a:schemeClr val="accent1"/>
                </a:solidFill>
                <a:latin typeface="Calibri" panose="020F0502020204030204" pitchFamily="34" charset="0"/>
                <a:cs typeface="Calibri" panose="020F0502020204030204" pitchFamily="34" charset="0"/>
              </a:rPr>
              <a:t>PLEASE WRITE YOUR ANSWER IN THE CHAT BOX </a:t>
            </a:r>
          </a:p>
          <a:p>
            <a:pPr marL="0" indent="0" algn="ctr">
              <a:buNone/>
            </a:pPr>
            <a:r>
              <a:rPr lang="fr-FR" sz="1800" b="1" dirty="0">
                <a:solidFill>
                  <a:schemeClr val="accent1"/>
                </a:solidFill>
                <a:latin typeface="Calibri" panose="020F0502020204030204" pitchFamily="34" charset="0"/>
                <a:cs typeface="Calibri" panose="020F0502020204030204" pitchFamily="34" charset="0"/>
              </a:rPr>
              <a:t>OR </a:t>
            </a:r>
          </a:p>
          <a:p>
            <a:pPr marL="0" indent="0" algn="ctr">
              <a:buNone/>
            </a:pPr>
            <a:r>
              <a:rPr lang="fr-FR" sz="1800" b="1" dirty="0">
                <a:solidFill>
                  <a:schemeClr val="accent1"/>
                </a:solidFill>
                <a:latin typeface="Calibri" panose="020F0502020204030204" pitchFamily="34" charset="0"/>
                <a:cs typeface="Calibri" panose="020F0502020204030204" pitchFamily="34" charset="0"/>
              </a:rPr>
              <a:t>RAISE YOUR HAND TO SPEAK</a:t>
            </a:r>
          </a:p>
        </p:txBody>
      </p:sp>
      <p:sp>
        <p:nvSpPr>
          <p:cNvPr id="11" name="Content Placeholder 3">
            <a:extLst>
              <a:ext uri="{FF2B5EF4-FFF2-40B4-BE49-F238E27FC236}">
                <a16:creationId xmlns:a16="http://schemas.microsoft.com/office/drawing/2014/main" id="{B2CE0CF1-2772-314E-BDCE-B893D6C89B15}"/>
              </a:ext>
            </a:extLst>
          </p:cNvPr>
          <p:cNvSpPr txBox="1">
            <a:spLocks/>
          </p:cNvSpPr>
          <p:nvPr/>
        </p:nvSpPr>
        <p:spPr>
          <a:xfrm>
            <a:off x="586409" y="2199503"/>
            <a:ext cx="6419871" cy="97714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Calibri" panose="020F0502020204030204" pitchFamily="34" charset="0"/>
                <a:cs typeface="Calibri" panose="020F0502020204030204" pitchFamily="34" charset="0"/>
              </a:rPr>
              <a:t>ANY EXAMPLE OF TRAFFICKING TRENDS AND PATTERNS FROM THE COUNTRY/REGION WHERE YOU WORK?</a:t>
            </a:r>
          </a:p>
        </p:txBody>
      </p:sp>
      <p:sp>
        <p:nvSpPr>
          <p:cNvPr id="12" name="Content Placeholder 3">
            <a:extLst>
              <a:ext uri="{FF2B5EF4-FFF2-40B4-BE49-F238E27FC236}">
                <a16:creationId xmlns:a16="http://schemas.microsoft.com/office/drawing/2014/main" id="{9FF890DA-ED6A-9F49-A978-BD9BF45AE5B9}"/>
              </a:ext>
            </a:extLst>
          </p:cNvPr>
          <p:cNvSpPr txBox="1">
            <a:spLocks/>
          </p:cNvSpPr>
          <p:nvPr/>
        </p:nvSpPr>
        <p:spPr>
          <a:xfrm>
            <a:off x="598767" y="3279272"/>
            <a:ext cx="6419871" cy="97714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Calibri" panose="020F0502020204030204" pitchFamily="34" charset="0"/>
                <a:cs typeface="Calibri" panose="020F0502020204030204" pitchFamily="34" charset="0"/>
              </a:rPr>
              <a:t>ANY EXAMPLE OF BLURRED CASES OF SMUGGLING TRAFFICKING?</a:t>
            </a:r>
            <a:endParaRPr lang="es-E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80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1C56-5DB2-9D49-854C-BB0DC7E400B8}"/>
              </a:ext>
            </a:extLst>
          </p:cNvPr>
          <p:cNvSpPr>
            <a:spLocks noGrp="1"/>
          </p:cNvSpPr>
          <p:nvPr>
            <p:ph type="ctrTitle"/>
          </p:nvPr>
        </p:nvSpPr>
        <p:spPr>
          <a:xfrm>
            <a:off x="1524000" y="3429000"/>
            <a:ext cx="9144000" cy="2095500"/>
          </a:xfrm>
        </p:spPr>
        <p:txBody>
          <a:bodyPr anchor="ctr">
            <a:normAutofit/>
          </a:bodyPr>
          <a:lstStyle/>
          <a:p>
            <a:r>
              <a:rPr lang="es-ES_tradnl" dirty="0"/>
              <a:t>5 Minutes break</a:t>
            </a:r>
          </a:p>
        </p:txBody>
      </p:sp>
      <p:grpSp>
        <p:nvGrpSpPr>
          <p:cNvPr id="3" name="Google Shape;9895;p69">
            <a:extLst>
              <a:ext uri="{FF2B5EF4-FFF2-40B4-BE49-F238E27FC236}">
                <a16:creationId xmlns:a16="http://schemas.microsoft.com/office/drawing/2014/main" id="{AFB1BE0A-A9EB-DD4E-8896-63FF7DA6080F}"/>
              </a:ext>
            </a:extLst>
          </p:cNvPr>
          <p:cNvGrpSpPr/>
          <p:nvPr/>
        </p:nvGrpSpPr>
        <p:grpSpPr>
          <a:xfrm>
            <a:off x="5024485" y="1611671"/>
            <a:ext cx="2004129" cy="1817329"/>
            <a:chOff x="2635523" y="1515584"/>
            <a:chExt cx="371054" cy="336469"/>
          </a:xfrm>
        </p:grpSpPr>
        <p:sp>
          <p:nvSpPr>
            <p:cNvPr id="4" name="Google Shape;9896;p69">
              <a:extLst>
                <a:ext uri="{FF2B5EF4-FFF2-40B4-BE49-F238E27FC236}">
                  <a16:creationId xmlns:a16="http://schemas.microsoft.com/office/drawing/2014/main" id="{48A69D34-6C9A-7841-8A8F-81647A4ADD14}"/>
                </a:ext>
              </a:extLst>
            </p:cNvPr>
            <p:cNvSpPr/>
            <p:nvPr/>
          </p:nvSpPr>
          <p:spPr>
            <a:xfrm>
              <a:off x="2680769" y="1825399"/>
              <a:ext cx="310393" cy="26654"/>
            </a:xfrm>
            <a:custGeom>
              <a:avLst/>
              <a:gdLst/>
              <a:ahLst/>
              <a:cxnLst/>
              <a:rect l="l" t="t" r="r" b="b"/>
              <a:pathLst>
                <a:path w="11820" h="1015" extrusionOk="0">
                  <a:moveTo>
                    <a:pt x="0" y="0"/>
                  </a:moveTo>
                  <a:lnTo>
                    <a:pt x="172" y="603"/>
                  </a:lnTo>
                  <a:cubicBezTo>
                    <a:pt x="249" y="843"/>
                    <a:pt x="469" y="1005"/>
                    <a:pt x="718" y="1015"/>
                  </a:cubicBezTo>
                  <a:lnTo>
                    <a:pt x="11092" y="1015"/>
                  </a:lnTo>
                  <a:cubicBezTo>
                    <a:pt x="11351" y="1005"/>
                    <a:pt x="11571" y="843"/>
                    <a:pt x="11647" y="603"/>
                  </a:cubicBezTo>
                  <a:lnTo>
                    <a:pt x="118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97;p69">
              <a:extLst>
                <a:ext uri="{FF2B5EF4-FFF2-40B4-BE49-F238E27FC236}">
                  <a16:creationId xmlns:a16="http://schemas.microsoft.com/office/drawing/2014/main" id="{205EFBBE-4DBE-DC4A-9064-EF9360A732AA}"/>
                </a:ext>
              </a:extLst>
            </p:cNvPr>
            <p:cNvSpPr/>
            <p:nvPr/>
          </p:nvSpPr>
          <p:spPr>
            <a:xfrm>
              <a:off x="2635523" y="1631627"/>
              <a:ext cx="312153" cy="171163"/>
            </a:xfrm>
            <a:custGeom>
              <a:avLst/>
              <a:gdLst/>
              <a:ahLst/>
              <a:cxnLst/>
              <a:rect l="l" t="t" r="r" b="b"/>
              <a:pathLst>
                <a:path w="11887" h="6518" extrusionOk="0">
                  <a:moveTo>
                    <a:pt x="3379" y="862"/>
                  </a:moveTo>
                  <a:lnTo>
                    <a:pt x="3379" y="2269"/>
                  </a:lnTo>
                  <a:cubicBezTo>
                    <a:pt x="3379" y="2527"/>
                    <a:pt x="3408" y="2786"/>
                    <a:pt x="3455" y="3044"/>
                  </a:cubicBezTo>
                  <a:lnTo>
                    <a:pt x="3178" y="3044"/>
                  </a:lnTo>
                  <a:cubicBezTo>
                    <a:pt x="2049" y="3044"/>
                    <a:pt x="1273" y="1915"/>
                    <a:pt x="1685" y="862"/>
                  </a:cubicBezTo>
                  <a:close/>
                  <a:moveTo>
                    <a:pt x="1187" y="1"/>
                  </a:moveTo>
                  <a:cubicBezTo>
                    <a:pt x="1" y="1628"/>
                    <a:pt x="1168" y="3915"/>
                    <a:pt x="3187" y="3915"/>
                  </a:cubicBezTo>
                  <a:lnTo>
                    <a:pt x="3714" y="3915"/>
                  </a:lnTo>
                  <a:cubicBezTo>
                    <a:pt x="4387" y="5515"/>
                    <a:pt x="5946" y="6517"/>
                    <a:pt x="7625" y="6517"/>
                  </a:cubicBezTo>
                  <a:cubicBezTo>
                    <a:pt x="7905" y="6517"/>
                    <a:pt x="8188" y="6489"/>
                    <a:pt x="8470" y="6432"/>
                  </a:cubicBezTo>
                  <a:cubicBezTo>
                    <a:pt x="10461" y="6040"/>
                    <a:pt x="11887" y="4288"/>
                    <a:pt x="11887" y="2269"/>
                  </a:cubicBezTo>
                  <a:lnTo>
                    <a:pt x="11887" y="1"/>
                  </a:lnTo>
                  <a:lnTo>
                    <a:pt x="10949" y="1"/>
                  </a:lnTo>
                  <a:lnTo>
                    <a:pt x="10729" y="288"/>
                  </a:lnTo>
                  <a:lnTo>
                    <a:pt x="10518" y="1"/>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98;p69">
              <a:extLst>
                <a:ext uri="{FF2B5EF4-FFF2-40B4-BE49-F238E27FC236}">
                  <a16:creationId xmlns:a16="http://schemas.microsoft.com/office/drawing/2014/main" id="{A1FADAA9-A921-F24E-AE72-12881C60AAB0}"/>
                </a:ext>
              </a:extLst>
            </p:cNvPr>
            <p:cNvSpPr/>
            <p:nvPr/>
          </p:nvSpPr>
          <p:spPr>
            <a:xfrm>
              <a:off x="2828797" y="1679131"/>
              <a:ext cx="94247" cy="99053"/>
            </a:xfrm>
            <a:custGeom>
              <a:avLst/>
              <a:gdLst/>
              <a:ahLst/>
              <a:cxnLst/>
              <a:rect l="l" t="t" r="r" b="b"/>
              <a:pathLst>
                <a:path w="3589" h="3772" extrusionOk="0">
                  <a:moveTo>
                    <a:pt x="3365" y="1"/>
                  </a:moveTo>
                  <a:cubicBezTo>
                    <a:pt x="3261" y="1"/>
                    <a:pt x="3158" y="68"/>
                    <a:pt x="3149" y="202"/>
                  </a:cubicBezTo>
                  <a:lnTo>
                    <a:pt x="3149" y="460"/>
                  </a:lnTo>
                  <a:cubicBezTo>
                    <a:pt x="3149" y="2049"/>
                    <a:pt x="1857" y="3341"/>
                    <a:pt x="268" y="3341"/>
                  </a:cubicBezTo>
                  <a:cubicBezTo>
                    <a:pt x="0" y="3360"/>
                    <a:pt x="0" y="3752"/>
                    <a:pt x="268" y="3771"/>
                  </a:cubicBezTo>
                  <a:cubicBezTo>
                    <a:pt x="2096" y="3771"/>
                    <a:pt x="3579" y="2288"/>
                    <a:pt x="3589" y="460"/>
                  </a:cubicBezTo>
                  <a:lnTo>
                    <a:pt x="3589" y="202"/>
                  </a:lnTo>
                  <a:cubicBezTo>
                    <a:pt x="3575" y="68"/>
                    <a:pt x="3469" y="1"/>
                    <a:pt x="3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99;p69">
              <a:extLst>
                <a:ext uri="{FF2B5EF4-FFF2-40B4-BE49-F238E27FC236}">
                  <a16:creationId xmlns:a16="http://schemas.microsoft.com/office/drawing/2014/main" id="{766DFC20-8DAF-254B-B0FF-DF55F816AB9D}"/>
                </a:ext>
              </a:extLst>
            </p:cNvPr>
            <p:cNvSpPr/>
            <p:nvPr/>
          </p:nvSpPr>
          <p:spPr>
            <a:xfrm>
              <a:off x="2911464" y="1631627"/>
              <a:ext cx="11581" cy="35477"/>
            </a:xfrm>
            <a:custGeom>
              <a:avLst/>
              <a:gdLst/>
              <a:ahLst/>
              <a:cxnLst/>
              <a:rect l="l" t="t" r="r" b="b"/>
              <a:pathLst>
                <a:path w="441" h="1351" extrusionOk="0">
                  <a:moveTo>
                    <a:pt x="1" y="1"/>
                  </a:moveTo>
                  <a:lnTo>
                    <a:pt x="1" y="1149"/>
                  </a:lnTo>
                  <a:cubicBezTo>
                    <a:pt x="10" y="1283"/>
                    <a:pt x="113" y="1350"/>
                    <a:pt x="217" y="1350"/>
                  </a:cubicBezTo>
                  <a:cubicBezTo>
                    <a:pt x="321" y="1350"/>
                    <a:pt x="427" y="1283"/>
                    <a:pt x="441" y="1149"/>
                  </a:cubicBezTo>
                  <a:lnTo>
                    <a:pt x="4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00;p69">
              <a:extLst>
                <a:ext uri="{FF2B5EF4-FFF2-40B4-BE49-F238E27FC236}">
                  <a16:creationId xmlns:a16="http://schemas.microsoft.com/office/drawing/2014/main" id="{8EA2C8D8-2A4B-654B-88EA-016541A43B03}"/>
                </a:ext>
              </a:extLst>
            </p:cNvPr>
            <p:cNvSpPr/>
            <p:nvPr/>
          </p:nvSpPr>
          <p:spPr>
            <a:xfrm>
              <a:off x="2803404" y="1515584"/>
              <a:ext cx="19511" cy="99000"/>
            </a:xfrm>
            <a:custGeom>
              <a:avLst/>
              <a:gdLst/>
              <a:ahLst/>
              <a:cxnLst/>
              <a:rect l="l" t="t" r="r" b="b"/>
              <a:pathLst>
                <a:path w="743" h="3770" extrusionOk="0">
                  <a:moveTo>
                    <a:pt x="516" y="1"/>
                  </a:moveTo>
                  <a:cubicBezTo>
                    <a:pt x="402" y="1"/>
                    <a:pt x="288" y="80"/>
                    <a:pt x="297" y="238"/>
                  </a:cubicBezTo>
                  <a:cubicBezTo>
                    <a:pt x="307" y="391"/>
                    <a:pt x="259" y="553"/>
                    <a:pt x="182" y="687"/>
                  </a:cubicBezTo>
                  <a:cubicBezTo>
                    <a:pt x="68" y="888"/>
                    <a:pt x="1" y="1109"/>
                    <a:pt x="10" y="1338"/>
                  </a:cubicBezTo>
                  <a:cubicBezTo>
                    <a:pt x="1" y="1568"/>
                    <a:pt x="68" y="1798"/>
                    <a:pt x="182" y="1989"/>
                  </a:cubicBezTo>
                  <a:cubicBezTo>
                    <a:pt x="259" y="2133"/>
                    <a:pt x="307" y="2286"/>
                    <a:pt x="297" y="2448"/>
                  </a:cubicBezTo>
                  <a:cubicBezTo>
                    <a:pt x="307" y="2601"/>
                    <a:pt x="259" y="2764"/>
                    <a:pt x="182" y="2898"/>
                  </a:cubicBezTo>
                  <a:cubicBezTo>
                    <a:pt x="68" y="3099"/>
                    <a:pt x="1" y="3319"/>
                    <a:pt x="10" y="3549"/>
                  </a:cubicBezTo>
                  <a:cubicBezTo>
                    <a:pt x="10" y="3673"/>
                    <a:pt x="106" y="3769"/>
                    <a:pt x="230" y="3769"/>
                  </a:cubicBezTo>
                  <a:cubicBezTo>
                    <a:pt x="345" y="3759"/>
                    <a:pt x="441" y="3664"/>
                    <a:pt x="441" y="3549"/>
                  </a:cubicBezTo>
                  <a:cubicBezTo>
                    <a:pt x="431" y="3386"/>
                    <a:pt x="479" y="3233"/>
                    <a:pt x="556" y="3099"/>
                  </a:cubicBezTo>
                  <a:cubicBezTo>
                    <a:pt x="670" y="2898"/>
                    <a:pt x="737" y="2678"/>
                    <a:pt x="728" y="2448"/>
                  </a:cubicBezTo>
                  <a:cubicBezTo>
                    <a:pt x="737" y="2219"/>
                    <a:pt x="680" y="1989"/>
                    <a:pt x="565" y="1798"/>
                  </a:cubicBezTo>
                  <a:cubicBezTo>
                    <a:pt x="479" y="1654"/>
                    <a:pt x="441" y="1501"/>
                    <a:pt x="441" y="1338"/>
                  </a:cubicBezTo>
                  <a:cubicBezTo>
                    <a:pt x="441" y="1185"/>
                    <a:pt x="479" y="1022"/>
                    <a:pt x="565" y="888"/>
                  </a:cubicBezTo>
                  <a:cubicBezTo>
                    <a:pt x="680" y="687"/>
                    <a:pt x="737" y="467"/>
                    <a:pt x="728" y="238"/>
                  </a:cubicBezTo>
                  <a:cubicBezTo>
                    <a:pt x="742" y="80"/>
                    <a:pt x="630" y="1"/>
                    <a:pt x="516" y="1"/>
                  </a:cubicBezTo>
                  <a:close/>
                </a:path>
              </a:pathLst>
            </a:custGeom>
            <a:solidFill>
              <a:srgbClr val="F0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01;p69">
              <a:extLst>
                <a:ext uri="{FF2B5EF4-FFF2-40B4-BE49-F238E27FC236}">
                  <a16:creationId xmlns:a16="http://schemas.microsoft.com/office/drawing/2014/main" id="{8DB327BE-BF60-5340-8079-17AF5FE28E52}"/>
                </a:ext>
              </a:extLst>
            </p:cNvPr>
            <p:cNvSpPr/>
            <p:nvPr/>
          </p:nvSpPr>
          <p:spPr>
            <a:xfrm>
              <a:off x="2848886" y="1516529"/>
              <a:ext cx="19380" cy="98055"/>
            </a:xfrm>
            <a:custGeom>
              <a:avLst/>
              <a:gdLst/>
              <a:ahLst/>
              <a:cxnLst/>
              <a:rect l="l" t="t" r="r" b="b"/>
              <a:pathLst>
                <a:path w="738" h="3734" extrusionOk="0">
                  <a:moveTo>
                    <a:pt x="513" y="1"/>
                  </a:moveTo>
                  <a:cubicBezTo>
                    <a:pt x="410" y="1"/>
                    <a:pt x="307" y="68"/>
                    <a:pt x="297" y="202"/>
                  </a:cubicBezTo>
                  <a:cubicBezTo>
                    <a:pt x="307" y="355"/>
                    <a:pt x="259" y="517"/>
                    <a:pt x="183" y="651"/>
                  </a:cubicBezTo>
                  <a:cubicBezTo>
                    <a:pt x="68" y="852"/>
                    <a:pt x="1" y="1073"/>
                    <a:pt x="10" y="1302"/>
                  </a:cubicBezTo>
                  <a:cubicBezTo>
                    <a:pt x="1" y="1532"/>
                    <a:pt x="68" y="1762"/>
                    <a:pt x="183" y="1953"/>
                  </a:cubicBezTo>
                  <a:cubicBezTo>
                    <a:pt x="259" y="2097"/>
                    <a:pt x="307" y="2250"/>
                    <a:pt x="297" y="2412"/>
                  </a:cubicBezTo>
                  <a:cubicBezTo>
                    <a:pt x="307" y="2565"/>
                    <a:pt x="259" y="2728"/>
                    <a:pt x="183" y="2862"/>
                  </a:cubicBezTo>
                  <a:cubicBezTo>
                    <a:pt x="68" y="3063"/>
                    <a:pt x="1" y="3283"/>
                    <a:pt x="10" y="3513"/>
                  </a:cubicBezTo>
                  <a:cubicBezTo>
                    <a:pt x="10" y="3628"/>
                    <a:pt x="106" y="3733"/>
                    <a:pt x="230" y="3733"/>
                  </a:cubicBezTo>
                  <a:cubicBezTo>
                    <a:pt x="345" y="3733"/>
                    <a:pt x="441" y="3628"/>
                    <a:pt x="441" y="3513"/>
                  </a:cubicBezTo>
                  <a:cubicBezTo>
                    <a:pt x="441" y="3350"/>
                    <a:pt x="479" y="3197"/>
                    <a:pt x="565" y="3063"/>
                  </a:cubicBezTo>
                  <a:cubicBezTo>
                    <a:pt x="680" y="2862"/>
                    <a:pt x="738" y="2642"/>
                    <a:pt x="728" y="2412"/>
                  </a:cubicBezTo>
                  <a:cubicBezTo>
                    <a:pt x="738" y="2183"/>
                    <a:pt x="680" y="1953"/>
                    <a:pt x="565" y="1762"/>
                  </a:cubicBezTo>
                  <a:cubicBezTo>
                    <a:pt x="479" y="1618"/>
                    <a:pt x="441" y="1465"/>
                    <a:pt x="441" y="1302"/>
                  </a:cubicBezTo>
                  <a:cubicBezTo>
                    <a:pt x="441" y="1149"/>
                    <a:pt x="479" y="986"/>
                    <a:pt x="565" y="852"/>
                  </a:cubicBezTo>
                  <a:cubicBezTo>
                    <a:pt x="680" y="651"/>
                    <a:pt x="738" y="431"/>
                    <a:pt x="728" y="202"/>
                  </a:cubicBezTo>
                  <a:cubicBezTo>
                    <a:pt x="719" y="68"/>
                    <a:pt x="616" y="1"/>
                    <a:pt x="513" y="1"/>
                  </a:cubicBezTo>
                  <a:close/>
                </a:path>
              </a:pathLst>
            </a:custGeom>
            <a:solidFill>
              <a:srgbClr val="F0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02;p69">
              <a:extLst>
                <a:ext uri="{FF2B5EF4-FFF2-40B4-BE49-F238E27FC236}">
                  <a16:creationId xmlns:a16="http://schemas.microsoft.com/office/drawing/2014/main" id="{628AAD29-073B-6B4D-BA41-1EC50B5FF815}"/>
                </a:ext>
              </a:extLst>
            </p:cNvPr>
            <p:cNvSpPr/>
            <p:nvPr/>
          </p:nvSpPr>
          <p:spPr>
            <a:xfrm>
              <a:off x="2666195" y="1819832"/>
              <a:ext cx="340382" cy="11397"/>
            </a:xfrm>
            <a:custGeom>
              <a:avLst/>
              <a:gdLst/>
              <a:ahLst/>
              <a:cxnLst/>
              <a:rect l="l" t="t" r="r" b="b"/>
              <a:pathLst>
                <a:path w="12962" h="434" extrusionOk="0">
                  <a:moveTo>
                    <a:pt x="12688" y="1"/>
                  </a:moveTo>
                  <a:cubicBezTo>
                    <a:pt x="12679" y="1"/>
                    <a:pt x="12671" y="1"/>
                    <a:pt x="12662" y="2"/>
                  </a:cubicBezTo>
                  <a:lnTo>
                    <a:pt x="268" y="2"/>
                  </a:lnTo>
                  <a:cubicBezTo>
                    <a:pt x="0" y="21"/>
                    <a:pt x="0" y="413"/>
                    <a:pt x="268" y="433"/>
                  </a:cubicBezTo>
                  <a:lnTo>
                    <a:pt x="12662" y="433"/>
                  </a:lnTo>
                  <a:cubicBezTo>
                    <a:pt x="12668" y="433"/>
                    <a:pt x="12674" y="433"/>
                    <a:pt x="12679" y="433"/>
                  </a:cubicBezTo>
                  <a:cubicBezTo>
                    <a:pt x="12959" y="433"/>
                    <a:pt x="12962" y="1"/>
                    <a:pt x="12688"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536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550EF-6F87-8E4A-98B7-CF5F92A8CF31}"/>
              </a:ext>
            </a:extLst>
          </p:cNvPr>
          <p:cNvSpPr>
            <a:spLocks noGrp="1"/>
          </p:cNvSpPr>
          <p:nvPr>
            <p:ph idx="1"/>
          </p:nvPr>
        </p:nvSpPr>
        <p:spPr>
          <a:xfrm>
            <a:off x="2658359" y="1516669"/>
            <a:ext cx="9146253" cy="4866748"/>
          </a:xfrm>
        </p:spPr>
        <p:txBody>
          <a:bodyPr>
            <a:normAutofit/>
          </a:bodyPr>
          <a:lstStyle/>
          <a:p>
            <a:pPr marL="0" indent="0">
              <a:buNone/>
            </a:pPr>
            <a:r>
              <a:rPr lang="fr-FR" sz="3200" b="1" dirty="0"/>
              <a:t>Benedetta Cordaro</a:t>
            </a:r>
          </a:p>
          <a:p>
            <a:pPr marL="0" indent="0">
              <a:buNone/>
            </a:pPr>
            <a:endParaRPr lang="fr-FR" sz="3200" dirty="0">
              <a:cs typeface="Calibri" panose="020F0502020204030204"/>
            </a:endParaRPr>
          </a:p>
          <a:p>
            <a:pPr marL="0" indent="0">
              <a:buNone/>
            </a:pPr>
            <a:r>
              <a:rPr lang="fr-FR" sz="3200" i="1" dirty="0" err="1"/>
              <a:t>Counter-Trafficking</a:t>
            </a:r>
            <a:r>
              <a:rPr lang="fr-FR" sz="3200" i="1" dirty="0"/>
              <a:t> in Emergencies  </a:t>
            </a:r>
          </a:p>
          <a:p>
            <a:pPr marL="0" indent="0">
              <a:buNone/>
            </a:pPr>
            <a:r>
              <a:rPr lang="fr-FR" sz="3200" b="1" dirty="0">
                <a:cs typeface="Calibri"/>
              </a:rPr>
              <a:t>Migrant Protection and Assistance (MPA)</a:t>
            </a:r>
          </a:p>
          <a:p>
            <a:pPr marL="0" indent="0">
              <a:buNone/>
            </a:pPr>
            <a:endParaRPr lang="fr-FR" sz="3200" dirty="0">
              <a:cs typeface="Calibri"/>
            </a:endParaRPr>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es-ES_tradnl" dirty="0" err="1"/>
              <a:t>Author</a:t>
            </a:r>
            <a:endParaRPr lang="es-ES_tradnl" dirty="0"/>
          </a:p>
        </p:txBody>
      </p:sp>
      <p:pic>
        <p:nvPicPr>
          <p:cNvPr id="5" name="Picture 4" descr="A person smiling for the camera&#10;&#10;Description automatically generated with low confidence">
            <a:extLst>
              <a:ext uri="{FF2B5EF4-FFF2-40B4-BE49-F238E27FC236}">
                <a16:creationId xmlns:a16="http://schemas.microsoft.com/office/drawing/2014/main" id="{5570A9E1-D685-1744-8701-1A5E74C34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569" y="1516668"/>
            <a:ext cx="1638300" cy="2184400"/>
          </a:xfrm>
          <a:prstGeom prst="rect">
            <a:avLst/>
          </a:prstGeom>
        </p:spPr>
      </p:pic>
    </p:spTree>
    <p:extLst>
      <p:ext uri="{BB962C8B-B14F-4D97-AF65-F5344CB8AC3E}">
        <p14:creationId xmlns:p14="http://schemas.microsoft.com/office/powerpoint/2010/main" val="2741507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1" y="0"/>
            <a:ext cx="12191996" cy="6857998"/>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353260" y="2705100"/>
            <a:ext cx="9070141" cy="1460500"/>
          </a:xfrm>
        </p:spPr>
        <p:txBody>
          <a:bodyPr>
            <a:normAutofit fontScale="90000"/>
          </a:bodyPr>
          <a:lstStyle/>
          <a:p>
            <a:r>
              <a:rPr lang="es-ES_tradnl" b="1" dirty="0">
                <a:solidFill>
                  <a:schemeClr val="bg1"/>
                </a:solidFill>
              </a:rPr>
              <a:t>3. </a:t>
            </a:r>
            <a:r>
              <a:rPr lang="es-ES_tradnl" b="1" dirty="0" err="1">
                <a:solidFill>
                  <a:schemeClr val="bg1"/>
                </a:solidFill>
              </a:rPr>
              <a:t>Existing</a:t>
            </a:r>
            <a:r>
              <a:rPr lang="es-ES_tradnl" b="1" dirty="0">
                <a:solidFill>
                  <a:schemeClr val="bg1"/>
                </a:solidFill>
              </a:rPr>
              <a:t> data and </a:t>
            </a:r>
            <a:r>
              <a:rPr lang="es-ES_tradnl" b="1" dirty="0" err="1">
                <a:solidFill>
                  <a:schemeClr val="bg1"/>
                </a:solidFill>
              </a:rPr>
              <a:t>research</a:t>
            </a:r>
            <a:r>
              <a:rPr lang="es-ES_tradnl" b="1" dirty="0">
                <a:solidFill>
                  <a:schemeClr val="bg1"/>
                </a:solidFill>
              </a:rPr>
              <a:t> </a:t>
            </a:r>
            <a:r>
              <a:rPr lang="es-ES_tradnl" b="1" dirty="0" err="1">
                <a:solidFill>
                  <a:schemeClr val="bg1"/>
                </a:solidFill>
              </a:rPr>
              <a:t>on</a:t>
            </a:r>
            <a:r>
              <a:rPr lang="es-ES_tradnl" b="1" dirty="0">
                <a:solidFill>
                  <a:schemeClr val="bg1"/>
                </a:solidFill>
              </a:rPr>
              <a:t> </a:t>
            </a:r>
            <a:r>
              <a:rPr lang="es-ES_tradnl" b="1" dirty="0" err="1">
                <a:solidFill>
                  <a:schemeClr val="bg1"/>
                </a:solidFill>
              </a:rPr>
              <a:t>trafficking</a:t>
            </a:r>
            <a:r>
              <a:rPr lang="es-ES_tradnl" b="1" dirty="0">
                <a:solidFill>
                  <a:schemeClr val="bg1"/>
                </a:solidFill>
              </a:rPr>
              <a:t> in </a:t>
            </a:r>
            <a:r>
              <a:rPr lang="es-ES_tradnl" b="1" dirty="0" err="1">
                <a:solidFill>
                  <a:schemeClr val="bg1"/>
                </a:solidFill>
              </a:rPr>
              <a:t>persons</a:t>
            </a:r>
            <a:endParaRPr lang="es-ES_tradnl" b="1" dirty="0">
              <a:solidFill>
                <a:schemeClr val="bg1"/>
              </a:solidFill>
            </a:endParaRPr>
          </a:p>
        </p:txBody>
      </p:sp>
      <p:pic>
        <p:nvPicPr>
          <p:cNvPr id="6" name="Picture 5">
            <a:extLst>
              <a:ext uri="{FF2B5EF4-FFF2-40B4-BE49-F238E27FC236}">
                <a16:creationId xmlns:a16="http://schemas.microsoft.com/office/drawing/2014/main" id="{24A03C6B-8E3B-F54F-BAFD-7272BD7586B7}"/>
              </a:ext>
            </a:extLst>
          </p:cNvPr>
          <p:cNvPicPr>
            <a:picLocks noChangeAspect="1"/>
          </p:cNvPicPr>
          <p:nvPr/>
        </p:nvPicPr>
        <p:blipFill>
          <a:blip r:embed="rId3"/>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755489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118633"/>
            <a:ext cx="11239006" cy="10873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20000"/>
              </a:lnSpc>
            </a:pPr>
            <a:r>
              <a:rPr lang="es-ES_tradnl" dirty="0">
                <a:solidFill>
                  <a:schemeClr val="accent1"/>
                </a:solidFill>
              </a:rPr>
              <a:t>DEVELOPMENT SECTOR </a:t>
            </a:r>
            <a:r>
              <a:rPr lang="es-ES_tradnl" b="0" dirty="0">
                <a:solidFill>
                  <a:schemeClr val="accent1"/>
                </a:solidFill>
              </a:rPr>
              <a:t>(GREY LITERATURE)</a:t>
            </a:r>
          </a:p>
        </p:txBody>
      </p:sp>
      <p:sp>
        <p:nvSpPr>
          <p:cNvPr id="20" name="TextBox 19">
            <a:extLst>
              <a:ext uri="{FF2B5EF4-FFF2-40B4-BE49-F238E27FC236}">
                <a16:creationId xmlns:a16="http://schemas.microsoft.com/office/drawing/2014/main" id="{3F8ECC5D-ECF3-9E48-9A92-74E09B991A9D}"/>
              </a:ext>
            </a:extLst>
          </p:cNvPr>
          <p:cNvSpPr txBox="1"/>
          <p:nvPr/>
        </p:nvSpPr>
        <p:spPr>
          <a:xfrm>
            <a:off x="586410" y="4940435"/>
            <a:ext cx="11239006" cy="3600986"/>
          </a:xfrm>
          <a:prstGeom prst="rect">
            <a:avLst/>
          </a:prstGeom>
          <a:noFill/>
        </p:spPr>
        <p:txBody>
          <a:bodyPr wrap="square" numCol="4" rtlCol="0">
            <a:spAutoFit/>
          </a:bodyPr>
          <a:lstStyle/>
          <a:p>
            <a:pPr algn="ctr"/>
            <a:r>
              <a:rPr lang="en-GB" sz="2000" dirty="0">
                <a:latin typeface="+mj-lt"/>
              </a:rPr>
              <a:t>ILO, IOM and Walk Free Foundation (2017):</a:t>
            </a:r>
          </a:p>
          <a:p>
            <a:pPr algn="ctr"/>
            <a:r>
              <a:rPr lang="en-US" sz="1400" dirty="0">
                <a:latin typeface="+mj-lt"/>
              </a:rPr>
              <a:t>Estimated </a:t>
            </a:r>
            <a:r>
              <a:rPr lang="en-US" sz="1400" b="1" dirty="0">
                <a:latin typeface="+mj-lt"/>
              </a:rPr>
              <a:t>40 million victims of modern slavery </a:t>
            </a:r>
            <a:r>
              <a:rPr lang="en-US" sz="1400" dirty="0">
                <a:latin typeface="+mj-lt"/>
              </a:rPr>
              <a:t>of which approximately 24.9 million in forced labor.</a:t>
            </a: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endParaRPr lang="en-US" sz="1400" dirty="0">
              <a:latin typeface="+mj-lt"/>
            </a:endParaRPr>
          </a:p>
          <a:p>
            <a:pPr algn="ctr"/>
            <a:r>
              <a:rPr lang="en-US" sz="2000" dirty="0">
                <a:latin typeface="+mj-lt"/>
              </a:rPr>
              <a:t>UNODC </a:t>
            </a:r>
            <a:r>
              <a:rPr lang="en-US" sz="2000" dirty="0"/>
              <a:t>(2020)</a:t>
            </a:r>
          </a:p>
          <a:p>
            <a:pPr algn="ctr"/>
            <a:r>
              <a:rPr lang="en-US" sz="1400" dirty="0"/>
              <a:t>Global Report On Trafficking In Persons</a:t>
            </a: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r>
              <a:rPr lang="en-US" sz="2000" dirty="0">
                <a:latin typeface="+mj-lt"/>
              </a:rPr>
              <a:t>JTIP (US) 2020 </a:t>
            </a:r>
          </a:p>
          <a:p>
            <a:pPr algn="ctr"/>
            <a:r>
              <a:rPr lang="en-US" sz="1400" dirty="0">
                <a:latin typeface="+mj-lt"/>
              </a:rPr>
              <a:t>Trafficking in Persons Report</a:t>
            </a: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r>
              <a:rPr lang="en-US" sz="2000" dirty="0">
                <a:latin typeface="+mj-lt"/>
              </a:rPr>
              <a:t>CTDC (IOM &amp; Polaris)</a:t>
            </a:r>
          </a:p>
          <a:p>
            <a:pPr algn="ctr"/>
            <a:r>
              <a:rPr lang="en-US" sz="1400" dirty="0">
                <a:latin typeface="+mj-lt"/>
              </a:rPr>
              <a:t>(More than 100,000 cases)</a:t>
            </a:r>
          </a:p>
        </p:txBody>
      </p:sp>
      <p:pic>
        <p:nvPicPr>
          <p:cNvPr id="6" name="Picture 5">
            <a:hlinkClick r:id="rId2"/>
            <a:extLst>
              <a:ext uri="{FF2B5EF4-FFF2-40B4-BE49-F238E27FC236}">
                <a16:creationId xmlns:a16="http://schemas.microsoft.com/office/drawing/2014/main" id="{21F4A44D-A017-ED4B-B823-AD66734664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92075" y="2206027"/>
            <a:ext cx="1832383" cy="2606588"/>
          </a:xfrm>
          <a:prstGeom prst="rect">
            <a:avLst/>
          </a:prstGeom>
          <a:effectLst>
            <a:outerShdw blurRad="50800" dist="38100" dir="2700000" algn="tl" rotWithShape="0">
              <a:prstClr val="black">
                <a:alpha val="40000"/>
              </a:prstClr>
            </a:outerShdw>
          </a:effectLst>
        </p:spPr>
      </p:pic>
      <p:pic>
        <p:nvPicPr>
          <p:cNvPr id="23" name="Picture 22" descr="Graphical user interface&#10;&#10;Description automatically generated with medium confidence">
            <a:hlinkClick r:id="rId4"/>
            <a:extLst>
              <a:ext uri="{FF2B5EF4-FFF2-40B4-BE49-F238E27FC236}">
                <a16:creationId xmlns:a16="http://schemas.microsoft.com/office/drawing/2014/main" id="{699D21BC-97FC-2240-B856-9D1D615F3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482" y="2269937"/>
            <a:ext cx="2010417" cy="2606588"/>
          </a:xfrm>
          <a:prstGeom prst="rect">
            <a:avLst/>
          </a:prstGeom>
          <a:effectLst>
            <a:outerShdw blurRad="50800" dist="38100" dir="2700000" algn="tl" rotWithShape="0">
              <a:prstClr val="black">
                <a:alpha val="40000"/>
              </a:prstClr>
            </a:outerShdw>
          </a:effectLst>
        </p:spPr>
      </p:pic>
      <p:pic>
        <p:nvPicPr>
          <p:cNvPr id="24" name="Picture 23">
            <a:hlinkClick r:id="rId6"/>
            <a:extLst>
              <a:ext uri="{FF2B5EF4-FFF2-40B4-BE49-F238E27FC236}">
                <a16:creationId xmlns:a16="http://schemas.microsoft.com/office/drawing/2014/main" id="{627BE0AE-6CF3-F04A-B7BF-FA0C505C375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97884" y="2206027"/>
            <a:ext cx="1846333" cy="2606588"/>
          </a:xfrm>
          <a:prstGeom prst="rect">
            <a:avLst/>
          </a:prstGeom>
          <a:effectLst>
            <a:outerShdw blurRad="50800" dist="38100" dir="2700000" algn="tl" rotWithShape="0">
              <a:prstClr val="black">
                <a:alpha val="40000"/>
              </a:prstClr>
            </a:outerShdw>
          </a:effectLst>
        </p:spPr>
      </p:pic>
      <p:pic>
        <p:nvPicPr>
          <p:cNvPr id="25" name="Picture 24">
            <a:hlinkClick r:id="rId8"/>
            <a:extLst>
              <a:ext uri="{FF2B5EF4-FFF2-40B4-BE49-F238E27FC236}">
                <a16:creationId xmlns:a16="http://schemas.microsoft.com/office/drawing/2014/main" id="{6BCA189F-E62D-BD40-B2D3-224924737D7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308371" y="2815828"/>
            <a:ext cx="2010417" cy="1996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1164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7"/>
            <a:ext cx="6446107" cy="108739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a:solidFill>
                  <a:schemeClr val="accent1"/>
                </a:solidFill>
              </a:rPr>
              <a:t>KEY METHODOLOGICAL CHALLENGES and LIMITATIONS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767571"/>
            <a:ext cx="5733535" cy="3793867"/>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dirty="0">
                <a:latin typeface="Calibri" panose="020F0502020204030204" pitchFamily="34" charset="0"/>
                <a:cs typeface="Calibri" panose="020F0502020204030204" pitchFamily="34" charset="0"/>
              </a:rPr>
              <a:t>TIP </a:t>
            </a:r>
            <a:r>
              <a:rPr lang="es-ES" sz="2400" dirty="0" err="1">
                <a:latin typeface="Calibri" panose="020F0502020204030204" pitchFamily="34" charset="0"/>
                <a:cs typeface="Calibri" panose="020F0502020204030204" pitchFamily="34" charset="0"/>
              </a:rPr>
              <a:t>is</a:t>
            </a:r>
            <a:r>
              <a:rPr lang="es-ES" sz="2400" dirty="0">
                <a:latin typeface="Calibri" panose="020F0502020204030204" pitchFamily="34" charset="0"/>
                <a:cs typeface="Calibri" panose="020F0502020204030204" pitchFamily="34" charset="0"/>
              </a:rPr>
              <a:t> a </a:t>
            </a:r>
            <a:r>
              <a:rPr lang="es-ES" sz="2400" dirty="0" err="1">
                <a:latin typeface="Calibri" panose="020F0502020204030204" pitchFamily="34" charset="0"/>
                <a:cs typeface="Calibri" panose="020F0502020204030204" pitchFamily="34" charset="0"/>
              </a:rPr>
              <a:t>crime</a:t>
            </a:r>
            <a:r>
              <a:rPr lang="es-ES" sz="2400" dirty="0">
                <a:latin typeface="Calibri" panose="020F0502020204030204" pitchFamily="34" charset="0"/>
                <a:cs typeface="Calibri" panose="020F0502020204030204" pitchFamily="34" charset="0"/>
              </a:rPr>
              <a:t> and </a:t>
            </a:r>
            <a:r>
              <a:rPr lang="es-ES" sz="2400" dirty="0" err="1">
                <a:latin typeface="Calibri" panose="020F0502020204030204" pitchFamily="34" charset="0"/>
                <a:cs typeface="Calibri" panose="020F0502020204030204" pitchFamily="34" charset="0"/>
              </a:rPr>
              <a:t>hidden</a:t>
            </a:r>
            <a:r>
              <a:rPr lang="es-ES" sz="2400"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prevalence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is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impossible</a:t>
            </a:r>
            <a:r>
              <a:rPr lang="es-ES" sz="2400" dirty="0">
                <a:latin typeface="Calibri" panose="020F0502020204030204" pitchFamily="34" charset="0"/>
                <a:cs typeface="Calibri" panose="020F0502020204030204" pitchFamily="34" charset="0"/>
              </a:rPr>
              <a:t> to </a:t>
            </a:r>
            <a:r>
              <a:rPr lang="es-ES" sz="2400" dirty="0" err="1">
                <a:latin typeface="Calibri" panose="020F0502020204030204" pitchFamily="34" charset="0"/>
                <a:cs typeface="Calibri" panose="020F0502020204030204" pitchFamily="34" charset="0"/>
              </a:rPr>
              <a:t>calculate</a:t>
            </a:r>
            <a:r>
              <a:rPr lang="es-ES" sz="2400" dirty="0">
                <a:latin typeface="Calibri" panose="020F0502020204030204" pitchFamily="34" charset="0"/>
                <a:cs typeface="Calibri" panose="020F0502020204030204" pitchFamily="34" charset="0"/>
              </a:rPr>
              <a:t> and </a:t>
            </a:r>
            <a:r>
              <a:rPr lang="es-ES" sz="2400" dirty="0" err="1">
                <a:latin typeface="Calibri" panose="020F0502020204030204" pitchFamily="34" charset="0"/>
                <a:cs typeface="Calibri" panose="020F0502020204030204" pitchFamily="34" charset="0"/>
              </a:rPr>
              <a:t>very</a:t>
            </a:r>
            <a:r>
              <a:rPr lang="es-ES" sz="2400"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hard</a:t>
            </a:r>
            <a:r>
              <a:rPr lang="es-ES" sz="2400" b="1" dirty="0">
                <a:latin typeface="Calibri" panose="020F0502020204030204" pitchFamily="34" charset="0"/>
                <a:cs typeface="Calibri" panose="020F0502020204030204" pitchFamily="34" charset="0"/>
              </a:rPr>
              <a:t> to </a:t>
            </a:r>
            <a:r>
              <a:rPr lang="es-ES" sz="2400" b="1" dirty="0" err="1">
                <a:latin typeface="Calibri" panose="020F0502020204030204" pitchFamily="34" charset="0"/>
                <a:cs typeface="Calibri" panose="020F0502020204030204" pitchFamily="34" charset="0"/>
              </a:rPr>
              <a:t>estimate</a:t>
            </a:r>
            <a:r>
              <a:rPr lang="es-ES" sz="2400" b="1" dirty="0">
                <a:latin typeface="Calibri" panose="020F0502020204030204" pitchFamily="34" charset="0"/>
                <a:cs typeface="Calibri" panose="020F0502020204030204" pitchFamily="34" charset="0"/>
              </a:rPr>
              <a:t>.</a:t>
            </a:r>
          </a:p>
          <a:p>
            <a:pPr marL="0" indent="0">
              <a:buNone/>
            </a:pPr>
            <a:endParaRPr lang="es-ES" sz="2400" dirty="0">
              <a:latin typeface="Calibri" panose="020F0502020204030204" pitchFamily="34" charset="0"/>
              <a:cs typeface="Calibri" panose="020F0502020204030204" pitchFamily="34" charset="0"/>
            </a:endParaRPr>
          </a:p>
          <a:p>
            <a:pPr marL="0" indent="0">
              <a:buNone/>
            </a:pPr>
            <a:r>
              <a:rPr lang="es-ES" sz="2400" b="1" dirty="0">
                <a:latin typeface="Calibri" panose="020F0502020204030204" pitchFamily="34" charset="0"/>
                <a:cs typeface="Calibri" panose="020F0502020204030204" pitchFamily="34" charset="0"/>
              </a:rPr>
              <a:t>Key </a:t>
            </a:r>
            <a:r>
              <a:rPr lang="es-ES" sz="2400" b="1" dirty="0" err="1">
                <a:latin typeface="Calibri" panose="020F0502020204030204" pitchFamily="34" charset="0"/>
                <a:cs typeface="Calibri" panose="020F0502020204030204" pitchFamily="34" charset="0"/>
              </a:rPr>
              <a:t>sources</a:t>
            </a:r>
            <a:r>
              <a:rPr lang="es-ES" sz="2400" b="1" dirty="0">
                <a:latin typeface="Calibri" panose="020F0502020204030204" pitchFamily="34" charset="0"/>
                <a:cs typeface="Calibri" panose="020F0502020204030204" pitchFamily="34" charset="0"/>
              </a:rPr>
              <a:t> are </a:t>
            </a:r>
            <a:r>
              <a:rPr lang="es-ES" sz="2400" b="1" dirty="0" err="1">
                <a:latin typeface="Calibri" panose="020F0502020204030204" pitchFamily="34" charset="0"/>
                <a:cs typeface="Calibri" panose="020F0502020204030204" pitchFamily="34" charset="0"/>
              </a:rPr>
              <a:t>national</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statistics</a:t>
            </a:r>
            <a:r>
              <a:rPr lang="es-ES" sz="2400" b="1" dirty="0">
                <a:latin typeface="Calibri" panose="020F0502020204030204" pitchFamily="34" charset="0"/>
                <a:cs typeface="Calibri" panose="020F0502020204030204" pitchFamily="34" charset="0"/>
              </a:rPr>
              <a:t> of </a:t>
            </a:r>
            <a:r>
              <a:rPr lang="es-ES" sz="2400" b="1" dirty="0" err="1">
                <a:latin typeface="Calibri" panose="020F0502020204030204" pitchFamily="34" charset="0"/>
                <a:cs typeface="Calibri" panose="020F0502020204030204" pitchFamily="34" charset="0"/>
              </a:rPr>
              <a:t>detected</a:t>
            </a:r>
            <a:r>
              <a:rPr lang="es-ES" sz="2400" b="1" dirty="0">
                <a:latin typeface="Calibri" panose="020F0502020204030204" pitchFamily="34" charset="0"/>
                <a:cs typeface="Calibri" panose="020F0502020204030204" pitchFamily="34" charset="0"/>
              </a:rPr>
              <a:t> cases: </a:t>
            </a:r>
            <a:r>
              <a:rPr lang="es-ES" sz="2400" dirty="0">
                <a:latin typeface="Calibri" panose="020F0502020204030204" pitchFamily="34" charset="0"/>
                <a:cs typeface="Calibri" panose="020F0502020204030204" pitchFamily="34" charset="0"/>
              </a:rPr>
              <a:t>data </a:t>
            </a:r>
            <a:r>
              <a:rPr lang="es-ES" sz="2400" dirty="0" err="1">
                <a:latin typeface="Calibri" panose="020F0502020204030204" pitchFamily="34" charset="0"/>
                <a:cs typeface="Calibri" panose="020F0502020204030204" pitchFamily="34" charset="0"/>
              </a:rPr>
              <a:t>tells</a:t>
            </a:r>
            <a:r>
              <a:rPr lang="es-ES" sz="2400" dirty="0">
                <a:latin typeface="Calibri" panose="020F0502020204030204" pitchFamily="34" charset="0"/>
                <a:cs typeface="Calibri" panose="020F0502020204030204" pitchFamily="34" charset="0"/>
              </a:rPr>
              <a:t> more </a:t>
            </a:r>
            <a:r>
              <a:rPr lang="es-ES" sz="2400" dirty="0" err="1">
                <a:latin typeface="Calibri" panose="020F0502020204030204" pitchFamily="34" charset="0"/>
                <a:cs typeface="Calibri" panose="020F0502020204030204" pitchFamily="34" charset="0"/>
              </a:rPr>
              <a:t>about</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efficacy</a:t>
            </a:r>
            <a:r>
              <a:rPr lang="es-ES" sz="2400" dirty="0">
                <a:latin typeface="Calibri" panose="020F0502020204030204" pitchFamily="34" charset="0"/>
                <a:cs typeface="Calibri" panose="020F0502020204030204" pitchFamily="34" charset="0"/>
              </a:rPr>
              <a:t> of </a:t>
            </a:r>
            <a:r>
              <a:rPr lang="es-ES" sz="2400" dirty="0" err="1">
                <a:latin typeface="Calibri" panose="020F0502020204030204" pitchFamily="34" charset="0"/>
                <a:cs typeface="Calibri" panose="020F0502020204030204" pitchFamily="34" charset="0"/>
              </a:rPr>
              <a:t>law</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enforcement</a:t>
            </a:r>
            <a:r>
              <a:rPr lang="es-ES" sz="2400" dirty="0">
                <a:latin typeface="Calibri" panose="020F0502020204030204" pitchFamily="34" charset="0"/>
                <a:cs typeface="Calibri" panose="020F0502020204030204" pitchFamily="34" charset="0"/>
              </a:rPr>
              <a:t> and </a:t>
            </a:r>
            <a:r>
              <a:rPr lang="es-ES" sz="2400" dirty="0" err="1">
                <a:latin typeface="Calibri" panose="020F0502020204030204" pitchFamily="34" charset="0"/>
                <a:cs typeface="Calibri" panose="020F0502020204030204" pitchFamily="34" charset="0"/>
              </a:rPr>
              <a:t>bureaucracy</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than</a:t>
            </a:r>
            <a:r>
              <a:rPr lang="es-ES" sz="2400" dirty="0">
                <a:latin typeface="Calibri" panose="020F0502020204030204" pitchFamily="34" charset="0"/>
                <a:cs typeface="Calibri" panose="020F0502020204030204" pitchFamily="34" charset="0"/>
              </a:rPr>
              <a:t> actual </a:t>
            </a:r>
            <a:r>
              <a:rPr lang="es-ES" sz="2400" dirty="0" err="1">
                <a:latin typeface="Calibri" panose="020F0502020204030204" pitchFamily="34" charset="0"/>
                <a:cs typeface="Calibri" panose="020F0502020204030204" pitchFamily="34" charset="0"/>
              </a:rPr>
              <a:t>caseload</a:t>
            </a:r>
            <a:r>
              <a:rPr lang="es-ES" sz="24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797779" y="2882214"/>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83;p69">
            <a:extLst>
              <a:ext uri="{FF2B5EF4-FFF2-40B4-BE49-F238E27FC236}">
                <a16:creationId xmlns:a16="http://schemas.microsoft.com/office/drawing/2014/main" id="{918D8438-4441-B649-A8B1-C75417984A90}"/>
              </a:ext>
            </a:extLst>
          </p:cNvPr>
          <p:cNvSpPr/>
          <p:nvPr/>
        </p:nvSpPr>
        <p:spPr>
          <a:xfrm>
            <a:off x="797779" y="446846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2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7"/>
            <a:ext cx="6446107" cy="108739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00000"/>
              </a:lnSpc>
            </a:pPr>
            <a:r>
              <a:rPr lang="es-ES_tradnl" dirty="0">
                <a:solidFill>
                  <a:schemeClr val="accent1"/>
                </a:solidFill>
              </a:rPr>
              <a:t>KEY METHODOLOGICAL CHALLENGES and LIMITATIONS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767571"/>
            <a:ext cx="5733535" cy="3793867"/>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dirty="0" err="1">
                <a:latin typeface="Calibri" panose="020F0502020204030204" pitchFamily="34" charset="0"/>
                <a:cs typeface="Calibri" panose="020F0502020204030204" pitchFamily="34" charset="0"/>
              </a:rPr>
              <a:t>National</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legislations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tend</a:t>
            </a:r>
            <a:r>
              <a:rPr lang="es-ES" sz="2400" dirty="0">
                <a:latin typeface="Calibri" panose="020F0502020204030204" pitchFamily="34" charset="0"/>
                <a:cs typeface="Calibri" panose="020F0502020204030204" pitchFamily="34" charset="0"/>
              </a:rPr>
              <a:t> to </a:t>
            </a:r>
            <a:r>
              <a:rPr lang="es-ES" sz="2400" b="1" dirty="0" err="1">
                <a:latin typeface="Calibri" panose="020F0502020204030204" pitchFamily="34" charset="0"/>
                <a:cs typeface="Calibri" panose="020F0502020204030204" pitchFamily="34" charset="0"/>
              </a:rPr>
              <a:t>criminalize</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or</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regulate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hence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detect</a:t>
            </a:r>
            <a:r>
              <a:rPr lang="es-ES" sz="2400"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some</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forms</a:t>
            </a:r>
            <a:r>
              <a:rPr lang="es-ES" sz="2400" b="1" dirty="0">
                <a:latin typeface="Calibri" panose="020F0502020204030204" pitchFamily="34" charset="0"/>
                <a:cs typeface="Calibri" panose="020F0502020204030204" pitchFamily="34" charset="0"/>
              </a:rPr>
              <a:t> of </a:t>
            </a:r>
            <a:r>
              <a:rPr lang="es-ES" sz="2400" b="1" dirty="0" err="1">
                <a:latin typeface="Calibri" panose="020F0502020204030204" pitchFamily="34" charset="0"/>
                <a:cs typeface="Calibri" panose="020F0502020204030204" pitchFamily="34" charset="0"/>
              </a:rPr>
              <a:t>exploitation</a:t>
            </a:r>
            <a:r>
              <a:rPr lang="es-ES" sz="2400" b="1" dirty="0">
                <a:latin typeface="Calibri" panose="020F0502020204030204" pitchFamily="34" charset="0"/>
                <a:cs typeface="Calibri" panose="020F0502020204030204" pitchFamily="34" charset="0"/>
              </a:rPr>
              <a:t> more </a:t>
            </a:r>
            <a:r>
              <a:rPr lang="es-ES" sz="2400" b="1" dirty="0" err="1">
                <a:latin typeface="Calibri" panose="020F0502020204030204" pitchFamily="34" charset="0"/>
                <a:cs typeface="Calibri" panose="020F0502020204030204" pitchFamily="34" charset="0"/>
              </a:rPr>
              <a:t>than</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others</a:t>
            </a:r>
            <a:r>
              <a:rPr lang="es-ES" sz="2400" b="1"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(i.e. </a:t>
            </a:r>
            <a:r>
              <a:rPr lang="es-ES" sz="2400" dirty="0" err="1">
                <a:latin typeface="Calibri" panose="020F0502020204030204" pitchFamily="34" charset="0"/>
                <a:cs typeface="Calibri" panose="020F0502020204030204" pitchFamily="34" charset="0"/>
              </a:rPr>
              <a:t>prostitution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is</a:t>
            </a:r>
            <a:r>
              <a:rPr lang="es-ES" sz="2400" dirty="0">
                <a:latin typeface="Calibri" panose="020F0502020204030204" pitchFamily="34" charset="0"/>
                <a:cs typeface="Calibri" panose="020F0502020204030204" pitchFamily="34" charset="0"/>
              </a:rPr>
              <a:t> more </a:t>
            </a:r>
            <a:r>
              <a:rPr lang="es-ES" sz="2400" dirty="0" err="1">
                <a:latin typeface="Calibri" panose="020F0502020204030204" pitchFamily="34" charset="0"/>
                <a:cs typeface="Calibri" panose="020F0502020204030204" pitchFamily="34" charset="0"/>
              </a:rPr>
              <a:t>regulated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than</a:t>
            </a:r>
            <a:r>
              <a:rPr lang="es-ES" sz="2400" dirty="0">
                <a:latin typeface="Calibri" panose="020F0502020204030204" pitchFamily="34" charset="0"/>
                <a:cs typeface="Calibri" panose="020F0502020204030204" pitchFamily="34" charset="0"/>
              </a:rPr>
              <a:t> labor </a:t>
            </a:r>
            <a:r>
              <a:rPr lang="es-ES" sz="2400" dirty="0" err="1">
                <a:latin typeface="Calibri" panose="020F0502020204030204" pitchFamily="34" charset="0"/>
                <a:cs typeface="Calibri" panose="020F0502020204030204" pitchFamily="34" charset="0"/>
              </a:rPr>
              <a:t>exploitation</a:t>
            </a:r>
            <a:r>
              <a:rPr lang="es-ES" sz="2400" dirty="0">
                <a:latin typeface="Calibri" panose="020F0502020204030204" pitchFamily="34" charset="0"/>
                <a:cs typeface="Calibri" panose="020F0502020204030204" pitchFamily="34" charset="0"/>
              </a:rPr>
              <a:t>)</a:t>
            </a:r>
          </a:p>
          <a:p>
            <a:pPr marL="0" indent="0">
              <a:buNone/>
            </a:pPr>
            <a:endParaRPr lang="en-US" sz="2400" dirty="0">
              <a:latin typeface="+mj-lt"/>
            </a:endParaRPr>
          </a:p>
          <a:p>
            <a:pPr marL="0" indent="0">
              <a:buNone/>
            </a:pPr>
            <a:r>
              <a:rPr lang="es-ES" sz="2400" dirty="0" err="1">
                <a:latin typeface="Calibri" panose="020F0502020204030204" pitchFamily="34" charset="0"/>
                <a:cs typeface="Calibri" panose="020F0502020204030204" pitchFamily="34" charset="0"/>
              </a:rPr>
              <a:t>Not</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all</a:t>
            </a:r>
            <a:r>
              <a:rPr lang="es-ES" sz="2400" dirty="0">
                <a:latin typeface="Calibri" panose="020F0502020204030204" pitchFamily="34" charset="0"/>
                <a:cs typeface="Calibri" panose="020F0502020204030204" pitchFamily="34" charset="0"/>
              </a:rPr>
              <a:t> legal </a:t>
            </a:r>
            <a:r>
              <a:rPr lang="es-ES" sz="2400" dirty="0" err="1">
                <a:latin typeface="Calibri" panose="020F0502020204030204" pitchFamily="34" charset="0"/>
                <a:cs typeface="Calibri" panose="020F0502020204030204" pitchFamily="34" charset="0"/>
              </a:rPr>
              <a:t>definitions</a:t>
            </a:r>
            <a:r>
              <a:rPr lang="es-ES" sz="2400" dirty="0">
                <a:latin typeface="Calibri" panose="020F0502020204030204" pitchFamily="34" charset="0"/>
                <a:cs typeface="Calibri" panose="020F0502020204030204" pitchFamily="34" charset="0"/>
              </a:rPr>
              <a:t> are </a:t>
            </a:r>
            <a:r>
              <a:rPr lang="es-ES" sz="2400" dirty="0" err="1">
                <a:latin typeface="Calibri" panose="020F0502020204030204" pitchFamily="34" charset="0"/>
                <a:cs typeface="Calibri" panose="020F0502020204030204" pitchFamily="34" charset="0"/>
              </a:rPr>
              <a:t>harmonized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across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countries</a:t>
            </a:r>
            <a:r>
              <a:rPr lang="es-ES" sz="2400"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what</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is</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exploitation</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exactly</a:t>
            </a:r>
            <a:r>
              <a:rPr lang="es-ES" sz="2400" b="1" dirty="0">
                <a:latin typeface="Calibri" panose="020F0502020204030204" pitchFamily="34" charset="0"/>
                <a:cs typeface="Calibri" panose="020F0502020204030204" pitchFamily="34" charset="0"/>
              </a:rPr>
              <a:t>?</a:t>
            </a:r>
            <a:r>
              <a:rPr lang="es-ES" sz="2400" dirty="0">
                <a:latin typeface="Calibri" panose="020F0502020204030204" pitchFamily="34" charset="0"/>
                <a:cs typeface="Calibri" panose="020F0502020204030204" pitchFamily="34" charset="0"/>
              </a:rPr>
              <a:t> (i.e. </a:t>
            </a:r>
            <a:r>
              <a:rPr lang="es-ES" sz="2400" dirty="0" err="1">
                <a:latin typeface="Calibri" panose="020F0502020204030204" pitchFamily="34" charset="0"/>
                <a:cs typeface="Calibri" panose="020F0502020204030204" pitchFamily="34" charset="0"/>
              </a:rPr>
              <a:t>kafala</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system</a:t>
            </a:r>
            <a:r>
              <a:rPr lang="es-ES" sz="24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797779" y="2882214"/>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83;p69">
            <a:extLst>
              <a:ext uri="{FF2B5EF4-FFF2-40B4-BE49-F238E27FC236}">
                <a16:creationId xmlns:a16="http://schemas.microsoft.com/office/drawing/2014/main" id="{918D8438-4441-B649-A8B1-C75417984A90}"/>
              </a:ext>
            </a:extLst>
          </p:cNvPr>
          <p:cNvSpPr/>
          <p:nvPr/>
        </p:nvSpPr>
        <p:spPr>
          <a:xfrm>
            <a:off x="797779" y="5121206"/>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1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pic>
        <p:nvPicPr>
          <p:cNvPr id="3" name="Picture 2" descr="Chart, timeline&#10;&#10;Description automatically generated with medium confidence">
            <a:extLst>
              <a:ext uri="{FF2B5EF4-FFF2-40B4-BE49-F238E27FC236}">
                <a16:creationId xmlns:a16="http://schemas.microsoft.com/office/drawing/2014/main" id="{BF0A5BCA-16FC-5F4C-A2AD-851DD3F83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5966" y="1072957"/>
            <a:ext cx="10707666" cy="5298639"/>
          </a:xfrm>
          <a:prstGeom prst="rect">
            <a:avLst/>
          </a:prstGeom>
        </p:spPr>
      </p:pic>
      <p:sp>
        <p:nvSpPr>
          <p:cNvPr id="4" name="Rectangle 3">
            <a:extLst>
              <a:ext uri="{FF2B5EF4-FFF2-40B4-BE49-F238E27FC236}">
                <a16:creationId xmlns:a16="http://schemas.microsoft.com/office/drawing/2014/main" id="{533949D1-3472-FF46-AEE1-ACD959ABEFDA}"/>
              </a:ext>
            </a:extLst>
          </p:cNvPr>
          <p:cNvSpPr/>
          <p:nvPr/>
        </p:nvSpPr>
        <p:spPr>
          <a:xfrm>
            <a:off x="5906529" y="2248726"/>
            <a:ext cx="951471" cy="3950080"/>
          </a:xfrm>
          <a:prstGeom prst="rect">
            <a:avLst/>
          </a:prstGeom>
          <a:solidFill>
            <a:schemeClr val="accent1">
              <a:alpha val="1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2D27B9F5-6A0F-4B48-AA91-4A6E580303CF}"/>
              </a:ext>
            </a:extLst>
          </p:cNvPr>
          <p:cNvSpPr/>
          <p:nvPr/>
        </p:nvSpPr>
        <p:spPr>
          <a:xfrm>
            <a:off x="1198604" y="2248726"/>
            <a:ext cx="951471" cy="3950080"/>
          </a:xfrm>
          <a:prstGeom prst="rect">
            <a:avLst/>
          </a:prstGeom>
          <a:solidFill>
            <a:schemeClr val="accent1">
              <a:alpha val="1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extBox 6">
            <a:extLst>
              <a:ext uri="{FF2B5EF4-FFF2-40B4-BE49-F238E27FC236}">
                <a16:creationId xmlns:a16="http://schemas.microsoft.com/office/drawing/2014/main" id="{A2541086-83F1-A147-9D19-552E0FE63E73}"/>
              </a:ext>
            </a:extLst>
          </p:cNvPr>
          <p:cNvSpPr txBox="1"/>
          <p:nvPr/>
        </p:nvSpPr>
        <p:spPr>
          <a:xfrm>
            <a:off x="10372961" y="6371596"/>
            <a:ext cx="1479479" cy="369332"/>
          </a:xfrm>
          <a:prstGeom prst="rect">
            <a:avLst/>
          </a:prstGeom>
          <a:noFill/>
        </p:spPr>
        <p:txBody>
          <a:bodyPr wrap="square" rtlCol="0">
            <a:spAutoFit/>
          </a:bodyPr>
          <a:lstStyle/>
          <a:p>
            <a:r>
              <a:rPr lang="es-ES" b="1" dirty="0">
                <a:latin typeface="+mj-lt"/>
              </a:rPr>
              <a:t>UNODC, 2020</a:t>
            </a:r>
          </a:p>
        </p:txBody>
      </p:sp>
      <p:pic>
        <p:nvPicPr>
          <p:cNvPr id="8" name="Picture 7">
            <a:hlinkClick r:id="rId3"/>
            <a:extLst>
              <a:ext uri="{FF2B5EF4-FFF2-40B4-BE49-F238E27FC236}">
                <a16:creationId xmlns:a16="http://schemas.microsoft.com/office/drawing/2014/main" id="{DD94D2F3-7010-A646-8CB2-F5A6967CA2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00546" y="5070763"/>
            <a:ext cx="863086" cy="12277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822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pic>
        <p:nvPicPr>
          <p:cNvPr id="3" name="Picture 2" descr="Chart, timeline&#10;&#10;Description automatically generated with medium confidence">
            <a:extLst>
              <a:ext uri="{FF2B5EF4-FFF2-40B4-BE49-F238E27FC236}">
                <a16:creationId xmlns:a16="http://schemas.microsoft.com/office/drawing/2014/main" id="{BF0A5BCA-16FC-5F4C-A2AD-851DD3F83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5966" y="1072957"/>
            <a:ext cx="10707666" cy="5298639"/>
          </a:xfrm>
          <a:prstGeom prst="rect">
            <a:avLst/>
          </a:prstGeom>
        </p:spPr>
      </p:pic>
      <p:sp>
        <p:nvSpPr>
          <p:cNvPr id="4" name="Rectangle 3">
            <a:extLst>
              <a:ext uri="{FF2B5EF4-FFF2-40B4-BE49-F238E27FC236}">
                <a16:creationId xmlns:a16="http://schemas.microsoft.com/office/drawing/2014/main" id="{533949D1-3472-FF46-AEE1-ACD959ABEFDA}"/>
              </a:ext>
            </a:extLst>
          </p:cNvPr>
          <p:cNvSpPr/>
          <p:nvPr/>
        </p:nvSpPr>
        <p:spPr>
          <a:xfrm>
            <a:off x="4982591" y="2261083"/>
            <a:ext cx="951471" cy="3950080"/>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2D27B9F5-6A0F-4B48-AA91-4A6E580303CF}"/>
              </a:ext>
            </a:extLst>
          </p:cNvPr>
          <p:cNvSpPr/>
          <p:nvPr/>
        </p:nvSpPr>
        <p:spPr>
          <a:xfrm>
            <a:off x="3079654" y="2261083"/>
            <a:ext cx="951471" cy="3950080"/>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5353EB26-9AA1-4447-9C69-AEF3CD69113E}"/>
              </a:ext>
            </a:extLst>
          </p:cNvPr>
          <p:cNvSpPr/>
          <p:nvPr/>
        </p:nvSpPr>
        <p:spPr>
          <a:xfrm>
            <a:off x="8726689" y="2261083"/>
            <a:ext cx="951471" cy="3950080"/>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A703C3E5-D17A-314E-9ADA-B59007533A0B}"/>
              </a:ext>
            </a:extLst>
          </p:cNvPr>
          <p:cNvSpPr/>
          <p:nvPr/>
        </p:nvSpPr>
        <p:spPr>
          <a:xfrm>
            <a:off x="9678159" y="2261083"/>
            <a:ext cx="951471" cy="3950080"/>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4AB6CB67-3F8C-C54A-9C38-1AD450EC76CC}"/>
              </a:ext>
            </a:extLst>
          </p:cNvPr>
          <p:cNvSpPr txBox="1"/>
          <p:nvPr/>
        </p:nvSpPr>
        <p:spPr>
          <a:xfrm>
            <a:off x="10372961" y="6371596"/>
            <a:ext cx="1479479" cy="369332"/>
          </a:xfrm>
          <a:prstGeom prst="rect">
            <a:avLst/>
          </a:prstGeom>
          <a:noFill/>
        </p:spPr>
        <p:txBody>
          <a:bodyPr wrap="square" rtlCol="0">
            <a:spAutoFit/>
          </a:bodyPr>
          <a:lstStyle/>
          <a:p>
            <a:r>
              <a:rPr lang="es-ES" b="1" dirty="0">
                <a:latin typeface="+mj-lt"/>
              </a:rPr>
              <a:t>UNODC, 2020</a:t>
            </a:r>
          </a:p>
        </p:txBody>
      </p:sp>
      <p:pic>
        <p:nvPicPr>
          <p:cNvPr id="14" name="Picture 13">
            <a:hlinkClick r:id="rId3"/>
            <a:extLst>
              <a:ext uri="{FF2B5EF4-FFF2-40B4-BE49-F238E27FC236}">
                <a16:creationId xmlns:a16="http://schemas.microsoft.com/office/drawing/2014/main" id="{2BDC1249-0F83-E94C-977D-9750306C251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00546" y="5070763"/>
            <a:ext cx="863086" cy="12277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9909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0" name="TextBox 9">
            <a:extLst>
              <a:ext uri="{FF2B5EF4-FFF2-40B4-BE49-F238E27FC236}">
                <a16:creationId xmlns:a16="http://schemas.microsoft.com/office/drawing/2014/main" id="{17C49106-2320-2E4F-8D77-10D60201A06A}"/>
              </a:ext>
            </a:extLst>
          </p:cNvPr>
          <p:cNvSpPr txBox="1"/>
          <p:nvPr/>
        </p:nvSpPr>
        <p:spPr>
          <a:xfrm>
            <a:off x="8526162" y="1577175"/>
            <a:ext cx="3301566" cy="3416320"/>
          </a:xfrm>
          <a:prstGeom prst="rect">
            <a:avLst/>
          </a:prstGeom>
          <a:noFill/>
        </p:spPr>
        <p:txBody>
          <a:bodyPr wrap="square" rtlCol="0">
            <a:spAutoFit/>
          </a:bodyPr>
          <a:lstStyle/>
          <a:p>
            <a:pPr algn="r"/>
            <a:r>
              <a:rPr lang="es-ES" b="1" dirty="0" err="1">
                <a:latin typeface="+mj-lt"/>
              </a:rPr>
              <a:t>Source</a:t>
            </a:r>
            <a:r>
              <a:rPr lang="es-ES" b="1" dirty="0">
                <a:latin typeface="+mj-lt"/>
              </a:rPr>
              <a:t>: </a:t>
            </a:r>
          </a:p>
          <a:p>
            <a:pPr algn="r"/>
            <a:r>
              <a:rPr lang="es-ES" dirty="0">
                <a:latin typeface="+mj-lt"/>
              </a:rPr>
              <a:t>UNODC </a:t>
            </a:r>
            <a:r>
              <a:rPr lang="es-ES" dirty="0" err="1">
                <a:latin typeface="+mj-lt"/>
              </a:rPr>
              <a:t>elaboration</a:t>
            </a:r>
            <a:r>
              <a:rPr lang="es-ES" dirty="0">
                <a:latin typeface="+mj-lt"/>
              </a:rPr>
              <a:t> of </a:t>
            </a:r>
            <a:r>
              <a:rPr lang="es-ES" dirty="0" err="1">
                <a:latin typeface="+mj-lt"/>
              </a:rPr>
              <a:t>national</a:t>
            </a:r>
            <a:r>
              <a:rPr lang="es-ES" dirty="0">
                <a:latin typeface="+mj-lt"/>
              </a:rPr>
              <a:t> data</a:t>
            </a:r>
            <a:r>
              <a:rPr lang="es-ES" dirty="0">
                <a:latin typeface="Calibri" panose="020F0502020204030204" pitchFamily="34" charset="0"/>
                <a:cs typeface="Calibri" panose="020F0502020204030204" pitchFamily="34" charset="0"/>
              </a:rPr>
              <a:t>.</a:t>
            </a:r>
          </a:p>
          <a:p>
            <a:pPr algn="r"/>
            <a:endParaRPr lang="es-ES" dirty="0">
              <a:latin typeface="Calibri" panose="020F0502020204030204" pitchFamily="34" charset="0"/>
              <a:cs typeface="Calibri" panose="020F0502020204030204" pitchFamily="34" charset="0"/>
            </a:endParaRPr>
          </a:p>
          <a:p>
            <a:pPr algn="r"/>
            <a:endParaRPr lang="es-ES" b="1" dirty="0">
              <a:latin typeface="+mj-lt"/>
            </a:endParaRPr>
          </a:p>
          <a:p>
            <a:pPr algn="r"/>
            <a:endParaRPr lang="es-ES" b="1" dirty="0">
              <a:latin typeface="+mj-lt"/>
            </a:endParaRPr>
          </a:p>
          <a:p>
            <a:pPr algn="r"/>
            <a:r>
              <a:rPr lang="es-ES" i="1" dirty="0">
                <a:latin typeface="Calibri Light" panose="020F0302020204030204" pitchFamily="34" charset="0"/>
                <a:cs typeface="Calibri Light" panose="020F0302020204030204" pitchFamily="34" charset="0"/>
              </a:rPr>
              <a:t>*</a:t>
            </a:r>
            <a:r>
              <a:rPr lang="es-ES" i="1" dirty="0" err="1">
                <a:latin typeface="Calibri Light" panose="020F0302020204030204" pitchFamily="34" charset="0"/>
                <a:cs typeface="Calibri Light" panose="020F0302020204030204" pitchFamily="34" charset="0"/>
              </a:rPr>
              <a:t>Estimates</a:t>
            </a:r>
            <a:r>
              <a:rPr lang="es-ES" i="1" dirty="0">
                <a:latin typeface="Calibri Light" panose="020F0302020204030204" pitchFamily="34" charset="0"/>
                <a:cs typeface="Calibri Light" panose="020F0302020204030204" pitchFamily="34" charset="0"/>
              </a:rPr>
              <a:t> are </a:t>
            </a:r>
            <a:r>
              <a:rPr lang="es-ES" i="1" dirty="0" err="1">
                <a:latin typeface="Calibri Light" panose="020F0302020204030204" pitchFamily="34" charset="0"/>
                <a:cs typeface="Calibri Light" panose="020F0302020204030204" pitchFamily="34" charset="0"/>
              </a:rPr>
              <a:t>based</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on</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information</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referring</a:t>
            </a:r>
            <a:r>
              <a:rPr lang="es-ES" i="1" dirty="0">
                <a:latin typeface="Calibri Light" panose="020F0302020204030204" pitchFamily="34" charset="0"/>
                <a:cs typeface="Calibri Light" panose="020F0302020204030204" pitchFamily="34" charset="0"/>
              </a:rPr>
              <a:t> to </a:t>
            </a:r>
            <a:r>
              <a:rPr lang="es-ES" i="1" dirty="0" err="1">
                <a:latin typeface="Calibri Light" panose="020F0302020204030204" pitchFamily="34" charset="0"/>
                <a:cs typeface="Calibri Light" panose="020F0302020204030204" pitchFamily="34" charset="0"/>
              </a:rPr>
              <a:t>age</a:t>
            </a:r>
            <a:r>
              <a:rPr lang="es-ES" i="1" dirty="0">
                <a:latin typeface="Calibri Light" panose="020F0302020204030204" pitchFamily="34" charset="0"/>
                <a:cs typeface="Calibri Light" panose="020F0302020204030204" pitchFamily="34" charset="0"/>
              </a:rPr>
              <a:t> and sex of </a:t>
            </a:r>
            <a:r>
              <a:rPr lang="es-ES" b="1" i="1" dirty="0">
                <a:latin typeface="Calibri Light" panose="020F0302020204030204" pitchFamily="34" charset="0"/>
                <a:cs typeface="Calibri Light" panose="020F0302020204030204" pitchFamily="34" charset="0"/>
              </a:rPr>
              <a:t>48,478</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victims</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detected</a:t>
            </a:r>
            <a:r>
              <a:rPr lang="es-ES" i="1" dirty="0">
                <a:latin typeface="Calibri Light" panose="020F0302020204030204" pitchFamily="34" charset="0"/>
                <a:cs typeface="Calibri Light" panose="020F0302020204030204" pitchFamily="34" charset="0"/>
              </a:rPr>
              <a:t> in 135 </a:t>
            </a:r>
            <a:r>
              <a:rPr lang="es-ES" i="1" dirty="0" err="1">
                <a:latin typeface="Calibri Light" panose="020F0302020204030204" pitchFamily="34" charset="0"/>
                <a:cs typeface="Calibri Light" panose="020F0302020204030204" pitchFamily="34" charset="0"/>
              </a:rPr>
              <a:t>countries</a:t>
            </a:r>
            <a:r>
              <a:rPr lang="es-ES" i="1" dirty="0">
                <a:latin typeface="Calibri Light" panose="020F0302020204030204" pitchFamily="34" charset="0"/>
                <a:cs typeface="Calibri Light" panose="020F0302020204030204" pitchFamily="34" charset="0"/>
              </a:rPr>
              <a:t> in 2018 </a:t>
            </a:r>
            <a:r>
              <a:rPr lang="es-ES" i="1" dirty="0" err="1">
                <a:latin typeface="Calibri Light" panose="020F0302020204030204" pitchFamily="34" charset="0"/>
                <a:cs typeface="Calibri Light" panose="020F0302020204030204" pitchFamily="34" charset="0"/>
              </a:rPr>
              <a:t>or</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if</a:t>
            </a:r>
            <a:r>
              <a:rPr lang="es-ES" i="1" dirty="0">
                <a:latin typeface="Calibri Light" panose="020F0302020204030204" pitchFamily="34" charset="0"/>
                <a:cs typeface="Calibri Light" panose="020F0302020204030204" pitchFamily="34" charset="0"/>
              </a:rPr>
              <a:t> data </a:t>
            </a:r>
            <a:r>
              <a:rPr lang="es-ES" i="1" dirty="0" err="1">
                <a:latin typeface="Calibri Light" panose="020F0302020204030204" pitchFamily="34" charset="0"/>
                <a:cs typeface="Calibri Light" panose="020F0302020204030204" pitchFamily="34" charset="0"/>
              </a:rPr>
              <a:t>not</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available</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for</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that</a:t>
            </a:r>
            <a:r>
              <a:rPr lang="es-ES" i="1" dirty="0">
                <a:latin typeface="Calibri Light" panose="020F0302020204030204" pitchFamily="34" charset="0"/>
                <a:cs typeface="Calibri Light" panose="020F0302020204030204" pitchFamily="34" charset="0"/>
              </a:rPr>
              <a:t> </a:t>
            </a:r>
            <a:r>
              <a:rPr lang="es-ES" i="1" dirty="0" err="1">
                <a:latin typeface="Calibri Light" panose="020F0302020204030204" pitchFamily="34" charset="0"/>
                <a:cs typeface="Calibri Light" panose="020F0302020204030204" pitchFamily="34" charset="0"/>
              </a:rPr>
              <a:t>year</a:t>
            </a:r>
            <a:r>
              <a:rPr lang="es-ES" i="1" dirty="0">
                <a:latin typeface="Calibri Light" panose="020F0302020204030204" pitchFamily="34" charset="0"/>
                <a:cs typeface="Calibri Light" panose="020F0302020204030204" pitchFamily="34" charset="0"/>
              </a:rPr>
              <a:t>, in 2019, 2017 and 2016.</a:t>
            </a:r>
          </a:p>
        </p:txBody>
      </p:sp>
      <p:pic>
        <p:nvPicPr>
          <p:cNvPr id="13" name="Picture 12" descr="Graphical user interface, text, application, chat or text message&#10;&#10;Description automatically generated">
            <a:extLst>
              <a:ext uri="{FF2B5EF4-FFF2-40B4-BE49-F238E27FC236}">
                <a16:creationId xmlns:a16="http://schemas.microsoft.com/office/drawing/2014/main" id="{614D9C04-E79C-8A4D-8689-14F0311EF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520" y="1049983"/>
            <a:ext cx="7517989" cy="5506279"/>
          </a:xfrm>
          <a:prstGeom prst="rect">
            <a:avLst/>
          </a:prstGeom>
        </p:spPr>
      </p:pic>
      <p:sp>
        <p:nvSpPr>
          <p:cNvPr id="2" name="Rounded Rectangle 1">
            <a:extLst>
              <a:ext uri="{FF2B5EF4-FFF2-40B4-BE49-F238E27FC236}">
                <a16:creationId xmlns:a16="http://schemas.microsoft.com/office/drawing/2014/main" id="{BDA9B22A-E875-E042-8BD7-ABDAEC138BB8}"/>
              </a:ext>
            </a:extLst>
          </p:cNvPr>
          <p:cNvSpPr/>
          <p:nvPr/>
        </p:nvSpPr>
        <p:spPr>
          <a:xfrm>
            <a:off x="8958649" y="5705353"/>
            <a:ext cx="2869079" cy="55605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CASELOAD &lt; 50,000 </a:t>
            </a:r>
            <a:r>
              <a:rPr lang="es-ES" b="1" dirty="0" err="1">
                <a:solidFill>
                  <a:schemeClr val="bg1"/>
                </a:solidFill>
              </a:rPr>
              <a:t>ppl</a:t>
            </a:r>
            <a:endParaRPr lang="es-ES" b="1" dirty="0">
              <a:solidFill>
                <a:schemeClr val="bg1"/>
              </a:solidFill>
            </a:endParaRPr>
          </a:p>
        </p:txBody>
      </p:sp>
    </p:spTree>
    <p:extLst>
      <p:ext uri="{BB962C8B-B14F-4D97-AF65-F5344CB8AC3E}">
        <p14:creationId xmlns:p14="http://schemas.microsoft.com/office/powerpoint/2010/main" val="687818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pic>
        <p:nvPicPr>
          <p:cNvPr id="4" name="Picture 3" descr="Graphical user interface, text, application&#10;&#10;Description automatically generated">
            <a:extLst>
              <a:ext uri="{FF2B5EF4-FFF2-40B4-BE49-F238E27FC236}">
                <a16:creationId xmlns:a16="http://schemas.microsoft.com/office/drawing/2014/main" id="{1E4E0E79-5060-0D47-8F09-757A457C99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72" y="1467126"/>
            <a:ext cx="11996228" cy="4773035"/>
          </a:xfrm>
          <a:prstGeom prst="rect">
            <a:avLst/>
          </a:prstGeom>
        </p:spPr>
      </p:pic>
    </p:spTree>
    <p:extLst>
      <p:ext uri="{BB962C8B-B14F-4D97-AF65-F5344CB8AC3E}">
        <p14:creationId xmlns:p14="http://schemas.microsoft.com/office/powerpoint/2010/main" val="391521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pic>
        <p:nvPicPr>
          <p:cNvPr id="3" name="Picture 2" descr="A picture containing graphical user interface&#10;&#10;Description automatically generated">
            <a:extLst>
              <a:ext uri="{FF2B5EF4-FFF2-40B4-BE49-F238E27FC236}">
                <a16:creationId xmlns:a16="http://schemas.microsoft.com/office/drawing/2014/main" id="{A2AF05E6-EFD7-F448-9317-D6C5BEA5DD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334" y="1087393"/>
            <a:ext cx="10193295" cy="5469573"/>
          </a:xfrm>
          <a:prstGeom prst="rect">
            <a:avLst/>
          </a:prstGeom>
        </p:spPr>
      </p:pic>
      <p:sp>
        <p:nvSpPr>
          <p:cNvPr id="4" name="TextBox 3">
            <a:extLst>
              <a:ext uri="{FF2B5EF4-FFF2-40B4-BE49-F238E27FC236}">
                <a16:creationId xmlns:a16="http://schemas.microsoft.com/office/drawing/2014/main" id="{A8A263E9-C3F0-864F-8562-1EAF54790468}"/>
              </a:ext>
            </a:extLst>
          </p:cNvPr>
          <p:cNvSpPr txBox="1"/>
          <p:nvPr/>
        </p:nvSpPr>
        <p:spPr>
          <a:xfrm>
            <a:off x="10372961" y="6371596"/>
            <a:ext cx="1479479" cy="369332"/>
          </a:xfrm>
          <a:prstGeom prst="rect">
            <a:avLst/>
          </a:prstGeom>
          <a:noFill/>
        </p:spPr>
        <p:txBody>
          <a:bodyPr wrap="square" rtlCol="0">
            <a:spAutoFit/>
          </a:bodyPr>
          <a:lstStyle/>
          <a:p>
            <a:r>
              <a:rPr lang="es-ES" b="1" dirty="0">
                <a:latin typeface="+mj-lt"/>
              </a:rPr>
              <a:t>UNODC, 2020</a:t>
            </a:r>
          </a:p>
        </p:txBody>
      </p:sp>
      <p:pic>
        <p:nvPicPr>
          <p:cNvPr id="5" name="Picture 4">
            <a:hlinkClick r:id="rId3"/>
            <a:extLst>
              <a:ext uri="{FF2B5EF4-FFF2-40B4-BE49-F238E27FC236}">
                <a16:creationId xmlns:a16="http://schemas.microsoft.com/office/drawing/2014/main" id="{AA16AAA4-C962-064A-9E1C-F97DF00511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00546" y="5070763"/>
            <a:ext cx="863086" cy="12277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2638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580509" cy="1025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 sz="3200" dirty="0" err="1">
                <a:solidFill>
                  <a:schemeClr val="accent1">
                    <a:lumMod val="75000"/>
                  </a:schemeClr>
                </a:solidFill>
              </a:rPr>
              <a:t>Systematic</a:t>
            </a:r>
            <a:r>
              <a:rPr lang="es-ES" sz="3200" dirty="0">
                <a:solidFill>
                  <a:schemeClr val="accent1">
                    <a:lumMod val="75000"/>
                  </a:schemeClr>
                </a:solidFill>
              </a:rPr>
              <a:t> </a:t>
            </a:r>
            <a:r>
              <a:rPr lang="es-ES" sz="3200" dirty="0" err="1">
                <a:solidFill>
                  <a:schemeClr val="accent1">
                    <a:lumMod val="75000"/>
                  </a:schemeClr>
                </a:solidFill>
              </a:rPr>
              <a:t>reviews</a:t>
            </a:r>
            <a:r>
              <a:rPr lang="es-ES" sz="3200" dirty="0">
                <a:solidFill>
                  <a:schemeClr val="accent1">
                    <a:lumMod val="75000"/>
                  </a:schemeClr>
                </a:solidFill>
              </a:rPr>
              <a:t> of </a:t>
            </a:r>
            <a:r>
              <a:rPr lang="es-ES" sz="3200" dirty="0" err="1">
                <a:solidFill>
                  <a:schemeClr val="accent1">
                    <a:lumMod val="75000"/>
                  </a:schemeClr>
                </a:solidFill>
              </a:rPr>
              <a:t>academic</a:t>
            </a:r>
            <a:r>
              <a:rPr lang="es-ES" sz="3200" dirty="0">
                <a:solidFill>
                  <a:schemeClr val="accent1">
                    <a:lumMod val="75000"/>
                  </a:schemeClr>
                </a:solidFill>
              </a:rPr>
              <a:t> </a:t>
            </a:r>
            <a:r>
              <a:rPr lang="es-ES" sz="3200" dirty="0" err="1">
                <a:solidFill>
                  <a:schemeClr val="accent1">
                    <a:lumMod val="75000"/>
                  </a:schemeClr>
                </a:solidFill>
              </a:rPr>
              <a:t>literature</a:t>
            </a:r>
            <a:r>
              <a:rPr lang="es-ES" sz="3200" dirty="0">
                <a:solidFill>
                  <a:schemeClr val="accent1">
                    <a:lumMod val="75000"/>
                  </a:schemeClr>
                </a:solidFill>
              </a:rPr>
              <a:t> </a:t>
            </a:r>
            <a:r>
              <a:rPr lang="es-ES" sz="3200" dirty="0" err="1">
                <a:solidFill>
                  <a:schemeClr val="accent1">
                    <a:lumMod val="75000"/>
                  </a:schemeClr>
                </a:solidFill>
              </a:rPr>
              <a:t>from</a:t>
            </a:r>
            <a:r>
              <a:rPr lang="es-ES" sz="3200" dirty="0">
                <a:solidFill>
                  <a:schemeClr val="accent1">
                    <a:lumMod val="75000"/>
                  </a:schemeClr>
                </a:solidFill>
              </a:rPr>
              <a:t> 2000 to 2020:</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428421"/>
            <a:ext cx="5733535" cy="4312507"/>
          </a:xfrm>
          <a:prstGeom prst="rect">
            <a:avLst/>
          </a:prstGeom>
          <a:noFill/>
        </p:spPr>
        <p:txBody>
          <a:bodyPr numCol="1">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 sz="3600" b="1" dirty="0" err="1"/>
              <a:t>Alarming</a:t>
            </a:r>
            <a:r>
              <a:rPr lang="es-ES" sz="3600" b="1" dirty="0"/>
              <a:t> </a:t>
            </a:r>
            <a:r>
              <a:rPr lang="es-ES" sz="3600" b="1" dirty="0" err="1"/>
              <a:t>lack</a:t>
            </a:r>
            <a:r>
              <a:rPr lang="es-ES" sz="3600" b="1" dirty="0"/>
              <a:t> of </a:t>
            </a:r>
            <a:r>
              <a:rPr lang="es-ES" sz="3600" b="1" dirty="0" err="1"/>
              <a:t>empirical</a:t>
            </a:r>
            <a:r>
              <a:rPr lang="es-ES" sz="3600" b="1" dirty="0"/>
              <a:t> </a:t>
            </a:r>
            <a:r>
              <a:rPr lang="es-ES" sz="3600" b="1" dirty="0" err="1"/>
              <a:t>studies</a:t>
            </a:r>
            <a:r>
              <a:rPr lang="es-ES" sz="3600" b="1" dirty="0"/>
              <a:t> </a:t>
            </a:r>
            <a:r>
              <a:rPr lang="es-ES" sz="3600" dirty="0"/>
              <a:t>(</a:t>
            </a:r>
            <a:r>
              <a:rPr lang="es-ES" sz="3600" dirty="0" err="1"/>
              <a:t>hard</a:t>
            </a:r>
            <a:r>
              <a:rPr lang="es-ES" sz="3600" dirty="0"/>
              <a:t> to </a:t>
            </a:r>
            <a:r>
              <a:rPr lang="es-ES" sz="3600" dirty="0" err="1"/>
              <a:t>conduct</a:t>
            </a:r>
            <a:r>
              <a:rPr lang="es-ES" sz="3600" dirty="0"/>
              <a:t>);</a:t>
            </a:r>
          </a:p>
          <a:p>
            <a:pPr marL="0" indent="0">
              <a:lnSpc>
                <a:spcPct val="120000"/>
              </a:lnSpc>
              <a:buNone/>
            </a:pPr>
            <a:r>
              <a:rPr lang="es-ES" sz="3600" dirty="0" err="1"/>
              <a:t>Predominance</a:t>
            </a:r>
            <a:r>
              <a:rPr lang="es-ES" sz="3600" dirty="0"/>
              <a:t> of </a:t>
            </a:r>
            <a:r>
              <a:rPr lang="es-ES" sz="3600" b="1" dirty="0" err="1"/>
              <a:t>qualitative</a:t>
            </a:r>
            <a:r>
              <a:rPr lang="es-ES" sz="3600" b="1" dirty="0"/>
              <a:t> </a:t>
            </a:r>
            <a:r>
              <a:rPr lang="es-ES" sz="3600" b="1" dirty="0" err="1"/>
              <a:t>small</a:t>
            </a:r>
            <a:r>
              <a:rPr lang="es-ES" sz="3600" b="1" dirty="0"/>
              <a:t> </a:t>
            </a:r>
            <a:r>
              <a:rPr lang="es-ES" sz="3600" b="1" dirty="0" err="1"/>
              <a:t>scope</a:t>
            </a:r>
            <a:r>
              <a:rPr lang="es-ES" sz="3600" b="1" dirty="0"/>
              <a:t> </a:t>
            </a:r>
            <a:r>
              <a:rPr lang="es-ES" sz="3600" dirty="0" err="1"/>
              <a:t>research</a:t>
            </a:r>
            <a:r>
              <a:rPr lang="es-ES" sz="3600" dirty="0"/>
              <a:t> </a:t>
            </a:r>
            <a:r>
              <a:rPr lang="es-ES" sz="3600" dirty="0" err="1"/>
              <a:t>over</a:t>
            </a:r>
            <a:r>
              <a:rPr lang="es-ES" sz="3600" dirty="0"/>
              <a:t> </a:t>
            </a:r>
            <a:r>
              <a:rPr lang="es-ES" sz="3600" dirty="0" err="1"/>
              <a:t>quantitative</a:t>
            </a:r>
            <a:r>
              <a:rPr lang="es-ES" sz="3600" dirty="0"/>
              <a:t>;</a:t>
            </a:r>
          </a:p>
          <a:p>
            <a:pPr marL="0" indent="0">
              <a:lnSpc>
                <a:spcPct val="120000"/>
              </a:lnSpc>
              <a:buNone/>
            </a:pPr>
            <a:r>
              <a:rPr lang="es-ES" sz="3600" dirty="0" err="1"/>
              <a:t>The</a:t>
            </a:r>
            <a:r>
              <a:rPr lang="es-ES" sz="3600" dirty="0"/>
              <a:t> </a:t>
            </a:r>
            <a:r>
              <a:rPr lang="es-ES" sz="3600" dirty="0" err="1"/>
              <a:t>few</a:t>
            </a:r>
            <a:r>
              <a:rPr lang="es-ES" sz="3600" dirty="0"/>
              <a:t> </a:t>
            </a:r>
            <a:r>
              <a:rPr lang="es-ES" sz="3600" dirty="0" err="1"/>
              <a:t>quantitative</a:t>
            </a:r>
            <a:r>
              <a:rPr lang="es-ES" sz="3600" dirty="0"/>
              <a:t> </a:t>
            </a:r>
            <a:r>
              <a:rPr lang="es-ES" sz="3600" dirty="0" err="1"/>
              <a:t>studies</a:t>
            </a:r>
            <a:r>
              <a:rPr lang="es-ES" sz="3600" dirty="0"/>
              <a:t> are </a:t>
            </a:r>
            <a:r>
              <a:rPr lang="es-ES" sz="3600" b="1" dirty="0" err="1"/>
              <a:t>not</a:t>
            </a:r>
            <a:r>
              <a:rPr lang="es-ES" sz="3600" b="1" dirty="0"/>
              <a:t> generalizable</a:t>
            </a:r>
            <a:r>
              <a:rPr lang="es-ES" sz="3600" dirty="0"/>
              <a:t> (non-</a:t>
            </a:r>
            <a:r>
              <a:rPr lang="es-ES" sz="3600" dirty="0" err="1"/>
              <a:t>probabilistic</a:t>
            </a:r>
            <a:r>
              <a:rPr lang="es-ES" sz="3600" dirty="0"/>
              <a:t> </a:t>
            </a:r>
            <a:r>
              <a:rPr lang="es-ES" sz="3600" dirty="0" err="1"/>
              <a:t>sampling</a:t>
            </a:r>
            <a:r>
              <a:rPr lang="es-ES" sz="3600" dirty="0"/>
              <a:t>);</a:t>
            </a:r>
          </a:p>
          <a:p>
            <a:pPr marL="0" indent="0">
              <a:lnSpc>
                <a:spcPct val="120000"/>
              </a:lnSpc>
              <a:buNone/>
            </a:pPr>
            <a:r>
              <a:rPr lang="es-ES" sz="3600" dirty="0" err="1"/>
              <a:t>Almost</a:t>
            </a:r>
            <a:r>
              <a:rPr lang="es-ES" sz="3600" dirty="0"/>
              <a:t> exclusive </a:t>
            </a:r>
            <a:r>
              <a:rPr lang="es-ES" sz="3600" b="1" dirty="0" err="1"/>
              <a:t>focus</a:t>
            </a:r>
            <a:r>
              <a:rPr lang="es-ES" sz="3600" b="1" dirty="0"/>
              <a:t> </a:t>
            </a:r>
            <a:r>
              <a:rPr lang="es-ES" sz="3600" b="1" dirty="0" err="1"/>
              <a:t>on</a:t>
            </a:r>
            <a:r>
              <a:rPr lang="es-ES" sz="3600" b="1" dirty="0"/>
              <a:t> sexual </a:t>
            </a:r>
            <a:r>
              <a:rPr lang="es-ES" sz="3600" b="1" dirty="0" err="1"/>
              <a:t>exploitation</a:t>
            </a:r>
            <a:r>
              <a:rPr lang="es-ES" sz="3600" dirty="0"/>
              <a:t> and/</a:t>
            </a:r>
            <a:r>
              <a:rPr lang="es-ES" sz="3600" dirty="0" err="1"/>
              <a:t>or</a:t>
            </a:r>
            <a:r>
              <a:rPr lang="es-ES" sz="3600" dirty="0"/>
              <a:t> </a:t>
            </a:r>
            <a:r>
              <a:rPr lang="es-ES" sz="3600" dirty="0" err="1"/>
              <a:t>women</a:t>
            </a:r>
            <a:r>
              <a:rPr lang="es-ES" sz="3600" dirty="0"/>
              <a:t> </a:t>
            </a:r>
            <a:r>
              <a:rPr lang="es-ES" sz="3600" dirty="0" err="1"/>
              <a:t>VoTs</a:t>
            </a:r>
            <a:r>
              <a:rPr lang="es-ES" sz="3600" dirty="0"/>
              <a:t>.</a:t>
            </a:r>
          </a:p>
          <a:p>
            <a:pPr marL="0" indent="0">
              <a:lnSpc>
                <a:spcPct val="120000"/>
              </a:lnSpc>
              <a:buNone/>
            </a:pPr>
            <a:r>
              <a:rPr lang="es-ES" sz="3600" dirty="0" err="1"/>
              <a:t>Geographical</a:t>
            </a:r>
            <a:r>
              <a:rPr lang="es-ES" sz="3600" dirty="0"/>
              <a:t> </a:t>
            </a:r>
            <a:r>
              <a:rPr lang="es-ES" sz="3600" dirty="0" err="1"/>
              <a:t>narrow</a:t>
            </a:r>
            <a:r>
              <a:rPr lang="es-ES" sz="3600" dirty="0"/>
              <a:t> </a:t>
            </a:r>
            <a:r>
              <a:rPr lang="es-ES" sz="3600" dirty="0" err="1"/>
              <a:t>focus</a:t>
            </a:r>
            <a:r>
              <a:rPr lang="es-ES" sz="3600" dirty="0"/>
              <a:t> </a:t>
            </a:r>
            <a:r>
              <a:rPr lang="es-ES" sz="3600" dirty="0" err="1"/>
              <a:t>on</a:t>
            </a:r>
            <a:r>
              <a:rPr lang="es-ES" sz="3600" dirty="0"/>
              <a:t> </a:t>
            </a:r>
            <a:r>
              <a:rPr lang="es-ES" sz="3600" b="1" dirty="0" err="1"/>
              <a:t>Europe</a:t>
            </a:r>
            <a:r>
              <a:rPr lang="es-ES" sz="3600" b="1" dirty="0"/>
              <a:t> and North </a:t>
            </a:r>
            <a:r>
              <a:rPr lang="es-ES" sz="3600" b="1" dirty="0" err="1"/>
              <a:t>America</a:t>
            </a:r>
            <a:r>
              <a:rPr lang="es-ES" sz="3600" b="1" dirty="0"/>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723638" y="253979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83;p69">
            <a:extLst>
              <a:ext uri="{FF2B5EF4-FFF2-40B4-BE49-F238E27FC236}">
                <a16:creationId xmlns:a16="http://schemas.microsoft.com/office/drawing/2014/main" id="{D6B1AB03-9BFB-DF4D-BD9D-0B594AAD4253}"/>
              </a:ext>
            </a:extLst>
          </p:cNvPr>
          <p:cNvSpPr/>
          <p:nvPr/>
        </p:nvSpPr>
        <p:spPr>
          <a:xfrm>
            <a:off x="723638" y="3411264"/>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4EB3B132-E285-D246-AE37-5C7DDA473788}"/>
              </a:ext>
            </a:extLst>
          </p:cNvPr>
          <p:cNvSpPr/>
          <p:nvPr/>
        </p:nvSpPr>
        <p:spPr>
          <a:xfrm>
            <a:off x="723638" y="4244178"/>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3;p69">
            <a:extLst>
              <a:ext uri="{FF2B5EF4-FFF2-40B4-BE49-F238E27FC236}">
                <a16:creationId xmlns:a16="http://schemas.microsoft.com/office/drawing/2014/main" id="{6B0C6483-7943-494D-9FB3-43E9CBB5270E}"/>
              </a:ext>
            </a:extLst>
          </p:cNvPr>
          <p:cNvSpPr/>
          <p:nvPr/>
        </p:nvSpPr>
        <p:spPr>
          <a:xfrm>
            <a:off x="723638" y="507709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83;p69">
            <a:extLst>
              <a:ext uri="{FF2B5EF4-FFF2-40B4-BE49-F238E27FC236}">
                <a16:creationId xmlns:a16="http://schemas.microsoft.com/office/drawing/2014/main" id="{04E6F9CD-8B05-0D4E-8034-1E5033825CDD}"/>
              </a:ext>
            </a:extLst>
          </p:cNvPr>
          <p:cNvSpPr/>
          <p:nvPr/>
        </p:nvSpPr>
        <p:spPr>
          <a:xfrm>
            <a:off x="723637" y="5887847"/>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0C7B3CD-23C8-B24E-B0F8-A90A058D3068}"/>
              </a:ext>
            </a:extLst>
          </p:cNvPr>
          <p:cNvSpPr>
            <a:spLocks noGrp="1"/>
          </p:cNvSpPr>
          <p:nvPr>
            <p:ph sz="half" idx="1"/>
          </p:nvPr>
        </p:nvSpPr>
        <p:spPr>
          <a:xfrm>
            <a:off x="1514475" y="1361660"/>
            <a:ext cx="5472113" cy="5067419"/>
          </a:xfrm>
        </p:spPr>
        <p:txBody>
          <a:bodyPr>
            <a:noAutofit/>
          </a:bodyPr>
          <a:lstStyle/>
          <a:p>
            <a:pPr marL="0" indent="0">
              <a:lnSpc>
                <a:spcPct val="100000"/>
              </a:lnSpc>
              <a:buNone/>
            </a:pPr>
            <a:r>
              <a:rPr lang="fr-FR" sz="2700" b="1" dirty="0"/>
              <a:t>Introduction: </a:t>
            </a:r>
            <a:r>
              <a:rPr lang="fr-FR" sz="2700" dirty="0"/>
              <a:t>training curriculum</a:t>
            </a:r>
          </a:p>
          <a:p>
            <a:pPr marL="0" indent="0">
              <a:lnSpc>
                <a:spcPct val="100000"/>
              </a:lnSpc>
              <a:buNone/>
            </a:pPr>
            <a:r>
              <a:rPr lang="fr-FR" sz="2700" b="1" dirty="0" err="1"/>
              <a:t>Definition</a:t>
            </a:r>
            <a:r>
              <a:rPr lang="fr-FR" sz="2700" b="1" dirty="0"/>
              <a:t> of </a:t>
            </a:r>
            <a:r>
              <a:rPr lang="fr-FR" sz="2700" b="1" dirty="0" err="1"/>
              <a:t>trafficking</a:t>
            </a:r>
            <a:r>
              <a:rPr lang="fr-FR" sz="2700" b="1" dirty="0"/>
              <a:t> in </a:t>
            </a:r>
            <a:r>
              <a:rPr lang="fr-FR" sz="2700" b="1" dirty="0" err="1"/>
              <a:t>persons</a:t>
            </a:r>
            <a:endParaRPr lang="fr-FR" sz="2700" b="1" dirty="0"/>
          </a:p>
          <a:p>
            <a:pPr marL="0" indent="0">
              <a:lnSpc>
                <a:spcPct val="100000"/>
              </a:lnSpc>
              <a:buNone/>
            </a:pPr>
            <a:r>
              <a:rPr lang="fr-FR" sz="2700" b="1" dirty="0" err="1"/>
              <a:t>Existing</a:t>
            </a:r>
            <a:r>
              <a:rPr lang="fr-FR" sz="2700" b="1" dirty="0"/>
              <a:t> data and </a:t>
            </a:r>
            <a:r>
              <a:rPr lang="fr-FR" sz="2700" b="1" dirty="0" err="1"/>
              <a:t>research</a:t>
            </a:r>
            <a:r>
              <a:rPr lang="fr-FR" sz="2700" b="1" dirty="0"/>
              <a:t> </a:t>
            </a:r>
            <a:r>
              <a:rPr lang="fr-FR" sz="2700" dirty="0"/>
              <a:t>on </a:t>
            </a:r>
            <a:r>
              <a:rPr lang="fr-FR" sz="2700" dirty="0" err="1"/>
              <a:t>trafficking</a:t>
            </a:r>
            <a:r>
              <a:rPr lang="fr-FR" sz="2700" dirty="0"/>
              <a:t> in </a:t>
            </a:r>
            <a:r>
              <a:rPr lang="fr-FR" sz="2700" dirty="0" err="1"/>
              <a:t>persons</a:t>
            </a:r>
            <a:endParaRPr lang="fr-FR" sz="2700" dirty="0"/>
          </a:p>
          <a:p>
            <a:pPr marL="0" indent="0">
              <a:lnSpc>
                <a:spcPct val="100000"/>
              </a:lnSpc>
              <a:buNone/>
            </a:pPr>
            <a:r>
              <a:rPr lang="fr-FR" sz="2700" b="1" dirty="0" err="1"/>
              <a:t>Trafficking</a:t>
            </a:r>
            <a:r>
              <a:rPr lang="fr-FR" sz="2700" b="1" dirty="0"/>
              <a:t> in </a:t>
            </a:r>
            <a:r>
              <a:rPr lang="fr-FR" sz="2700" b="1" dirty="0" err="1"/>
              <a:t>persons</a:t>
            </a:r>
            <a:r>
              <a:rPr lang="fr-FR" sz="2700" b="1" dirty="0"/>
              <a:t> </a:t>
            </a:r>
            <a:r>
              <a:rPr lang="fr-FR" sz="2700" dirty="0"/>
              <a:t>in emergencies</a:t>
            </a:r>
          </a:p>
          <a:p>
            <a:pPr marL="0" indent="0">
              <a:lnSpc>
                <a:spcPct val="100000"/>
              </a:lnSpc>
              <a:buNone/>
            </a:pPr>
            <a:r>
              <a:rPr lang="fr-FR" sz="2700" b="1" dirty="0" err="1"/>
              <a:t>Function</a:t>
            </a:r>
            <a:r>
              <a:rPr lang="fr-FR" sz="2700" b="1" dirty="0"/>
              <a:t> and </a:t>
            </a:r>
            <a:r>
              <a:rPr lang="fr-FR" sz="2700" b="1" dirty="0" err="1"/>
              <a:t>purpose</a:t>
            </a:r>
            <a:r>
              <a:rPr lang="fr-FR" sz="2700" b="1" dirty="0"/>
              <a:t> of CT </a:t>
            </a:r>
            <a:r>
              <a:rPr lang="fr-FR" sz="2700" dirty="0"/>
              <a:t>information management in emergencies</a:t>
            </a:r>
          </a:p>
          <a:p>
            <a:pPr marL="0" indent="0">
              <a:lnSpc>
                <a:spcPct val="100000"/>
              </a:lnSpc>
              <a:buNone/>
            </a:pPr>
            <a:r>
              <a:rPr lang="fr-FR" sz="2700" b="1" dirty="0"/>
              <a:t>Questions</a:t>
            </a:r>
          </a:p>
        </p:txBody>
      </p:sp>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fr-FR" dirty="0"/>
              <a:t> Agenda</a:t>
            </a:r>
            <a:endParaRPr lang="fr-FR" b="1" dirty="0"/>
          </a:p>
        </p:txBody>
      </p:sp>
      <p:sp>
        <p:nvSpPr>
          <p:cNvPr id="8" name="Google Shape;9483;p69">
            <a:extLst>
              <a:ext uri="{FF2B5EF4-FFF2-40B4-BE49-F238E27FC236}">
                <a16:creationId xmlns:a16="http://schemas.microsoft.com/office/drawing/2014/main" id="{DBC00945-E423-2641-A62C-ED2781B46D19}"/>
              </a:ext>
            </a:extLst>
          </p:cNvPr>
          <p:cNvSpPr/>
          <p:nvPr/>
        </p:nvSpPr>
        <p:spPr>
          <a:xfrm>
            <a:off x="772948" y="1502665"/>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83;p69">
            <a:extLst>
              <a:ext uri="{FF2B5EF4-FFF2-40B4-BE49-F238E27FC236}">
                <a16:creationId xmlns:a16="http://schemas.microsoft.com/office/drawing/2014/main" id="{916D1184-0ABC-754A-BCA6-4D3A083A17EC}"/>
              </a:ext>
            </a:extLst>
          </p:cNvPr>
          <p:cNvSpPr/>
          <p:nvPr/>
        </p:nvSpPr>
        <p:spPr>
          <a:xfrm>
            <a:off x="772948" y="2038956"/>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DA960316-709F-A54A-9192-E925F81FC35A}"/>
              </a:ext>
            </a:extLst>
          </p:cNvPr>
          <p:cNvSpPr/>
          <p:nvPr/>
        </p:nvSpPr>
        <p:spPr>
          <a:xfrm>
            <a:off x="772948" y="2607346"/>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3;p69">
            <a:extLst>
              <a:ext uri="{FF2B5EF4-FFF2-40B4-BE49-F238E27FC236}">
                <a16:creationId xmlns:a16="http://schemas.microsoft.com/office/drawing/2014/main" id="{6CA9EC94-E310-924F-ADCE-79CB8D316070}"/>
              </a:ext>
            </a:extLst>
          </p:cNvPr>
          <p:cNvSpPr/>
          <p:nvPr/>
        </p:nvSpPr>
        <p:spPr>
          <a:xfrm>
            <a:off x="772948" y="5355335"/>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descr="A picture containing old, stone, dirty, raft&#10;&#10;Description automatically generated">
            <a:extLst>
              <a:ext uri="{FF2B5EF4-FFF2-40B4-BE49-F238E27FC236}">
                <a16:creationId xmlns:a16="http://schemas.microsoft.com/office/drawing/2014/main" id="{CCBF38E8-9302-644B-8C11-BDDB0ECD1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636" y="920925"/>
            <a:ext cx="4629720" cy="5937075"/>
          </a:xfrm>
          <a:prstGeom prst="rect">
            <a:avLst/>
          </a:prstGeom>
        </p:spPr>
      </p:pic>
      <p:sp>
        <p:nvSpPr>
          <p:cNvPr id="16" name="Google Shape;9483;p69">
            <a:extLst>
              <a:ext uri="{FF2B5EF4-FFF2-40B4-BE49-F238E27FC236}">
                <a16:creationId xmlns:a16="http://schemas.microsoft.com/office/drawing/2014/main" id="{4D974DEF-43A7-C544-8466-5BD78E42A0B0}"/>
              </a:ext>
            </a:extLst>
          </p:cNvPr>
          <p:cNvSpPr/>
          <p:nvPr/>
        </p:nvSpPr>
        <p:spPr>
          <a:xfrm>
            <a:off x="772948" y="3505969"/>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3;p69">
            <a:extLst>
              <a:ext uri="{FF2B5EF4-FFF2-40B4-BE49-F238E27FC236}">
                <a16:creationId xmlns:a16="http://schemas.microsoft.com/office/drawing/2014/main" id="{21216816-D9BB-C342-BDAC-DC1E8E32E2B7}"/>
              </a:ext>
            </a:extLst>
          </p:cNvPr>
          <p:cNvSpPr/>
          <p:nvPr/>
        </p:nvSpPr>
        <p:spPr>
          <a:xfrm>
            <a:off x="772948" y="4068677"/>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106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 sz="2900" dirty="0"/>
              <a:t>3. </a:t>
            </a:r>
            <a:r>
              <a:rPr lang="es-ES" sz="2900" dirty="0" err="1"/>
              <a:t>Existing</a:t>
            </a:r>
            <a:r>
              <a:rPr lang="es-ES" sz="2900" dirty="0"/>
              <a:t> data and </a:t>
            </a:r>
            <a:r>
              <a:rPr lang="es-ES" sz="2900" dirty="0" err="1"/>
              <a:t>research</a:t>
            </a:r>
            <a:r>
              <a:rPr lang="es-ES" sz="2900" dirty="0"/>
              <a:t> </a:t>
            </a:r>
            <a:r>
              <a:rPr lang="es-ES" sz="2900" dirty="0" err="1"/>
              <a:t>on</a:t>
            </a:r>
            <a:r>
              <a:rPr lang="es-ES" sz="2900" dirty="0"/>
              <a:t> TIP</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580509" cy="606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r>
              <a:rPr lang="es-ES" sz="3200" dirty="0" err="1">
                <a:solidFill>
                  <a:schemeClr val="accent1">
                    <a:lumMod val="75000"/>
                  </a:schemeClr>
                </a:solidFill>
              </a:rPr>
              <a:t>Information</a:t>
            </a:r>
            <a:r>
              <a:rPr lang="es-ES" sz="3200" dirty="0">
                <a:solidFill>
                  <a:schemeClr val="accent1">
                    <a:lumMod val="75000"/>
                  </a:schemeClr>
                </a:solidFill>
              </a:rPr>
              <a:t> gaps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125363"/>
            <a:ext cx="5733535" cy="4615566"/>
          </a:xfrm>
          <a:prstGeom prst="rect">
            <a:avLst/>
          </a:prstGeom>
          <a:noFill/>
        </p:spPr>
        <p:txBody>
          <a:bodyPr numCol="1">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s-ES" sz="3600" dirty="0" err="1">
                <a:latin typeface="Calibri" panose="020F0502020204030204" pitchFamily="34" charset="0"/>
                <a:cs typeface="Calibri" panose="020F0502020204030204" pitchFamily="34" charset="0"/>
              </a:rPr>
              <a:t>The</a:t>
            </a:r>
            <a:r>
              <a:rPr lang="es-ES" sz="3600"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tip</a:t>
            </a:r>
            <a:r>
              <a:rPr lang="es-ES" sz="3600" b="1" dirty="0">
                <a:latin typeface="Calibri" panose="020F0502020204030204" pitchFamily="34" charset="0"/>
                <a:cs typeface="Calibri" panose="020F0502020204030204" pitchFamily="34" charset="0"/>
              </a:rPr>
              <a:t> of </a:t>
            </a:r>
            <a:r>
              <a:rPr lang="es-ES" sz="3600" b="1" dirty="0" err="1">
                <a:latin typeface="Calibri" panose="020F0502020204030204" pitchFamily="34" charset="0"/>
                <a:cs typeface="Calibri" panose="020F0502020204030204" pitchFamily="34" charset="0"/>
              </a:rPr>
              <a:t>the</a:t>
            </a:r>
            <a:r>
              <a:rPr lang="es-ES" sz="3600" b="1" dirty="0">
                <a:latin typeface="Calibri" panose="020F0502020204030204" pitchFamily="34" charset="0"/>
                <a:cs typeface="Calibri" panose="020F0502020204030204" pitchFamily="34" charset="0"/>
              </a:rPr>
              <a:t> iceberg </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excessive</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focus</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on</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the</a:t>
            </a:r>
            <a:r>
              <a:rPr lang="es-ES" sz="3600" dirty="0">
                <a:latin typeface="Calibri" panose="020F0502020204030204" pitchFamily="34" charset="0"/>
                <a:cs typeface="Calibri" panose="020F0502020204030204" pitchFamily="34" charset="0"/>
              </a:rPr>
              <a:t> “visible” </a:t>
            </a:r>
            <a:r>
              <a:rPr lang="es-ES" sz="3600" dirty="0" err="1">
                <a:latin typeface="Calibri" panose="020F0502020204030204" pitchFamily="34" charset="0"/>
                <a:cs typeface="Calibri" panose="020F0502020204030204" pitchFamily="34" charset="0"/>
              </a:rPr>
              <a:t>rather</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than</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the</a:t>
            </a:r>
            <a:r>
              <a:rPr lang="es-ES" sz="3600" dirty="0">
                <a:latin typeface="Calibri" panose="020F0502020204030204" pitchFamily="34" charset="0"/>
                <a:cs typeface="Calibri" panose="020F0502020204030204" pitchFamily="34" charset="0"/>
              </a:rPr>
              <a:t> “invisible’’</a:t>
            </a:r>
          </a:p>
          <a:p>
            <a:pPr marL="0" indent="0" algn="just">
              <a:lnSpc>
                <a:spcPct val="120000"/>
              </a:lnSpc>
              <a:buNone/>
            </a:pPr>
            <a:r>
              <a:rPr lang="es-ES" sz="3600" b="1" dirty="0" err="1">
                <a:latin typeface="Calibri" panose="020F0502020204030204" pitchFamily="34" charset="0"/>
                <a:cs typeface="Calibri" panose="020F0502020204030204" pitchFamily="34" charset="0"/>
              </a:rPr>
              <a:t>Lack</a:t>
            </a:r>
            <a:r>
              <a:rPr lang="es-ES" sz="3600" b="1" dirty="0">
                <a:latin typeface="Calibri" panose="020F0502020204030204" pitchFamily="34" charset="0"/>
                <a:cs typeface="Calibri" panose="020F0502020204030204" pitchFamily="34" charset="0"/>
              </a:rPr>
              <a:t> of </a:t>
            </a:r>
            <a:r>
              <a:rPr lang="es-ES" sz="3600" b="1" dirty="0" err="1">
                <a:latin typeface="Calibri" panose="020F0502020204030204" pitchFamily="34" charset="0"/>
                <a:cs typeface="Calibri" panose="020F0502020204030204" pitchFamily="34" charset="0"/>
              </a:rPr>
              <a:t>evidence</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from</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low</a:t>
            </a:r>
            <a:r>
              <a:rPr lang="es-ES" sz="3600" b="1" dirty="0">
                <a:latin typeface="Calibri" panose="020F0502020204030204" pitchFamily="34" charset="0"/>
                <a:cs typeface="Calibri" panose="020F0502020204030204" pitchFamily="34" charset="0"/>
              </a:rPr>
              <a:t>- and </a:t>
            </a:r>
            <a:r>
              <a:rPr lang="es-ES" sz="3600" b="1" dirty="0" err="1">
                <a:latin typeface="Calibri" panose="020F0502020204030204" pitchFamily="34" charset="0"/>
                <a:cs typeface="Calibri" panose="020F0502020204030204" pitchFamily="34" charset="0"/>
              </a:rPr>
              <a:t>mid-income</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countries</a:t>
            </a:r>
            <a:r>
              <a:rPr lang="es-ES" sz="3600" b="1" dirty="0">
                <a:latin typeface="Calibri" panose="020F0502020204030204" pitchFamily="34" charset="0"/>
                <a:cs typeface="Calibri" panose="020F0502020204030204" pitchFamily="34" charset="0"/>
              </a:rPr>
              <a:t> / </a:t>
            </a:r>
            <a:r>
              <a:rPr lang="es-ES" sz="3600" b="1" dirty="0" err="1">
                <a:latin typeface="Calibri" panose="020F0502020204030204" pitchFamily="34" charset="0"/>
                <a:cs typeface="Calibri" panose="020F0502020204030204" pitchFamily="34" charset="0"/>
              </a:rPr>
              <a:t>countries</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affected</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by</a:t>
            </a:r>
            <a:r>
              <a:rPr lang="es-ES" sz="3600" b="1" dirty="0">
                <a:latin typeface="Calibri" panose="020F0502020204030204" pitchFamily="34" charset="0"/>
                <a:cs typeface="Calibri" panose="020F0502020204030204" pitchFamily="34" charset="0"/>
              </a:rPr>
              <a:t> </a:t>
            </a:r>
            <a:r>
              <a:rPr lang="es-ES" sz="3600" b="1" dirty="0" err="1">
                <a:latin typeface="Calibri" panose="020F0502020204030204" pitchFamily="34" charset="0"/>
                <a:cs typeface="Calibri" panose="020F0502020204030204" pitchFamily="34" charset="0"/>
              </a:rPr>
              <a:t>humanitarian</a:t>
            </a:r>
            <a:r>
              <a:rPr lang="es-ES" sz="3600" b="1" dirty="0">
                <a:latin typeface="Calibri" panose="020F0502020204030204" pitchFamily="34" charset="0"/>
                <a:cs typeface="Calibri" panose="020F0502020204030204" pitchFamily="34" charset="0"/>
              </a:rPr>
              <a:t> crises</a:t>
            </a:r>
          </a:p>
          <a:p>
            <a:pPr marL="0" indent="0" algn="just">
              <a:lnSpc>
                <a:spcPct val="120000"/>
              </a:lnSpc>
              <a:buNone/>
            </a:pPr>
            <a:r>
              <a:rPr lang="es-ES" sz="3600" dirty="0" err="1">
                <a:latin typeface="Calibri" panose="020F0502020204030204" pitchFamily="34" charset="0"/>
                <a:cs typeface="Calibri" panose="020F0502020204030204" pitchFamily="34" charset="0"/>
              </a:rPr>
              <a:t>Victim-centred</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research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approach</a:t>
            </a:r>
            <a:r>
              <a:rPr lang="es-ES" sz="3600" dirty="0">
                <a:latin typeface="Calibri" panose="020F0502020204030204" pitchFamily="34" charset="0"/>
                <a:cs typeface="Calibri" panose="020F0502020204030204" pitchFamily="34" charset="0"/>
              </a:rPr>
              <a:t>:</a:t>
            </a:r>
          </a:p>
          <a:p>
            <a:pPr algn="just">
              <a:lnSpc>
                <a:spcPct val="120000"/>
              </a:lnSpc>
            </a:pPr>
            <a:r>
              <a:rPr lang="es-ES" sz="3600" dirty="0" err="1">
                <a:latin typeface="Calibri" panose="020F0502020204030204" pitchFamily="34" charset="0"/>
                <a:cs typeface="Calibri" panose="020F0502020204030204" pitchFamily="34" charset="0"/>
              </a:rPr>
              <a:t>Ethical</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dilemmas</a:t>
            </a:r>
            <a:r>
              <a:rPr lang="es-ES" sz="3600" dirty="0">
                <a:latin typeface="Calibri" panose="020F0502020204030204" pitchFamily="34" charset="0"/>
                <a:cs typeface="Calibri" panose="020F0502020204030204" pitchFamily="34" charset="0"/>
              </a:rPr>
              <a:t> and safety &amp; </a:t>
            </a:r>
            <a:r>
              <a:rPr lang="es-ES" sz="3600" dirty="0" err="1">
                <a:latin typeface="Calibri" panose="020F0502020204030204" pitchFamily="34" charset="0"/>
                <a:cs typeface="Calibri" panose="020F0502020204030204" pitchFamily="34" charset="0"/>
              </a:rPr>
              <a:t>security</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risks</a:t>
            </a:r>
            <a:endParaRPr lang="es-ES" sz="3600" dirty="0">
              <a:latin typeface="Calibri" panose="020F0502020204030204" pitchFamily="34" charset="0"/>
              <a:cs typeface="Calibri" panose="020F0502020204030204" pitchFamily="34" charset="0"/>
            </a:endParaRPr>
          </a:p>
          <a:p>
            <a:pPr algn="just">
              <a:lnSpc>
                <a:spcPct val="120000"/>
              </a:lnSpc>
            </a:pPr>
            <a:r>
              <a:rPr lang="es-ES" sz="3600" dirty="0" err="1">
                <a:latin typeface="Calibri" panose="020F0502020204030204" pitchFamily="34" charset="0"/>
                <a:cs typeface="Calibri" panose="020F0502020204030204" pitchFamily="34" charset="0"/>
              </a:rPr>
              <a:t>Survival</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bias</a:t>
            </a:r>
            <a:endParaRPr lang="es-ES" sz="3600" dirty="0">
              <a:latin typeface="Calibri" panose="020F0502020204030204" pitchFamily="34" charset="0"/>
              <a:cs typeface="Calibri" panose="020F0502020204030204" pitchFamily="34" charset="0"/>
            </a:endParaRPr>
          </a:p>
          <a:p>
            <a:pPr algn="just">
              <a:lnSpc>
                <a:spcPct val="120000"/>
              </a:lnSpc>
            </a:pPr>
            <a:r>
              <a:rPr lang="es-ES" sz="3600" dirty="0" err="1">
                <a:latin typeface="Calibri" panose="020F0502020204030204" pitchFamily="34" charset="0"/>
                <a:cs typeface="Calibri" panose="020F0502020204030204" pitchFamily="34" charset="0"/>
              </a:rPr>
              <a:t>Disproportionate</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focus</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on</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women</a:t>
            </a:r>
            <a:r>
              <a:rPr lang="es-ES" sz="3600" dirty="0">
                <a:latin typeface="Calibri" panose="020F0502020204030204" pitchFamily="34" charset="0"/>
                <a:cs typeface="Calibri" panose="020F0502020204030204" pitchFamily="34" charset="0"/>
              </a:rPr>
              <a:t> and </a:t>
            </a:r>
            <a:r>
              <a:rPr lang="es-ES" sz="3600" dirty="0" err="1">
                <a:latin typeface="Calibri" panose="020F0502020204030204" pitchFamily="34" charset="0"/>
                <a:cs typeface="Calibri" panose="020F0502020204030204" pitchFamily="34" charset="0"/>
              </a:rPr>
              <a:t>girls</a:t>
            </a:r>
            <a:r>
              <a:rPr lang="es-ES" sz="3600" dirty="0">
                <a:latin typeface="Calibri" panose="020F0502020204030204" pitchFamily="34" charset="0"/>
                <a:cs typeface="Calibri" panose="020F0502020204030204" pitchFamily="34" charset="0"/>
              </a:rPr>
              <a:t> as </a:t>
            </a:r>
            <a:r>
              <a:rPr lang="es-ES" sz="3600" dirty="0" err="1">
                <a:latin typeface="Calibri" panose="020F0502020204030204" pitchFamily="34" charset="0"/>
                <a:cs typeface="Calibri" panose="020F0502020204030204" pitchFamily="34" charset="0"/>
              </a:rPr>
              <a:t>victims</a:t>
            </a:r>
            <a:r>
              <a:rPr lang="es-ES" sz="3600" dirty="0">
                <a:latin typeface="Calibri" panose="020F0502020204030204" pitchFamily="34" charset="0"/>
                <a:cs typeface="Calibri" panose="020F0502020204030204" pitchFamily="34" charset="0"/>
              </a:rPr>
              <a:t> of sexual </a:t>
            </a:r>
            <a:r>
              <a:rPr lang="es-ES" sz="3600" dirty="0" err="1">
                <a:latin typeface="Calibri" panose="020F0502020204030204" pitchFamily="34" charset="0"/>
                <a:cs typeface="Calibri" panose="020F0502020204030204" pitchFamily="34" charset="0"/>
              </a:rPr>
              <a:t>exploitation</a:t>
            </a:r>
            <a:endParaRPr lang="es-ES" sz="3600" dirty="0">
              <a:latin typeface="Calibri" panose="020F0502020204030204" pitchFamily="34" charset="0"/>
              <a:cs typeface="Calibri" panose="020F0502020204030204" pitchFamily="34" charset="0"/>
            </a:endParaRPr>
          </a:p>
          <a:p>
            <a:pPr algn="just">
              <a:lnSpc>
                <a:spcPct val="120000"/>
              </a:lnSpc>
            </a:pPr>
            <a:r>
              <a:rPr lang="es-ES" sz="3600" dirty="0">
                <a:latin typeface="Calibri" panose="020F0502020204030204" pitchFamily="34" charset="0"/>
                <a:cs typeface="Calibri" panose="020F0502020204030204" pitchFamily="34" charset="0"/>
              </a:rPr>
              <a:t>Narrow </a:t>
            </a:r>
            <a:r>
              <a:rPr lang="es-ES" sz="3600" dirty="0" err="1">
                <a:latin typeface="Calibri" panose="020F0502020204030204" pitchFamily="34" charset="0"/>
                <a:cs typeface="Calibri" panose="020F0502020204030204" pitchFamily="34" charset="0"/>
              </a:rPr>
              <a:t>focus</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on</a:t>
            </a:r>
            <a:r>
              <a:rPr lang="es-ES" sz="3600" dirty="0">
                <a:latin typeface="Calibri" panose="020F0502020204030204" pitchFamily="34" charset="0"/>
                <a:cs typeface="Calibri" panose="020F0502020204030204" pitchFamily="34" charset="0"/>
              </a:rPr>
              <a:t> individual-</a:t>
            </a:r>
            <a:r>
              <a:rPr lang="es-ES" sz="3600" dirty="0" err="1">
                <a:latin typeface="Calibri" panose="020F0502020204030204" pitchFamily="34" charset="0"/>
                <a:cs typeface="Calibri" panose="020F0502020204030204" pitchFamily="34" charset="0"/>
              </a:rPr>
              <a:t>level</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factors</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rather</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than</a:t>
            </a:r>
            <a:r>
              <a:rPr lang="es-ES" sz="3600" dirty="0">
                <a:latin typeface="Calibri" panose="020F0502020204030204" pitchFamily="34" charset="0"/>
                <a:cs typeface="Calibri" panose="020F0502020204030204" pitchFamily="34" charset="0"/>
              </a:rPr>
              <a:t> meso and macro </a:t>
            </a:r>
            <a:r>
              <a:rPr lang="es-ES" sz="3600" dirty="0" err="1">
                <a:latin typeface="Calibri" panose="020F0502020204030204" pitchFamily="34" charset="0"/>
                <a:cs typeface="Calibri" panose="020F0502020204030204" pitchFamily="34" charset="0"/>
              </a:rPr>
              <a:t>factors</a:t>
            </a:r>
            <a:r>
              <a:rPr lang="es-ES" sz="36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723638" y="224895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83;p69">
            <a:extLst>
              <a:ext uri="{FF2B5EF4-FFF2-40B4-BE49-F238E27FC236}">
                <a16:creationId xmlns:a16="http://schemas.microsoft.com/office/drawing/2014/main" id="{D6B1AB03-9BFB-DF4D-BD9D-0B594AAD4253}"/>
              </a:ext>
            </a:extLst>
          </p:cNvPr>
          <p:cNvSpPr/>
          <p:nvPr/>
        </p:nvSpPr>
        <p:spPr>
          <a:xfrm>
            <a:off x="723638" y="2996013"/>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4EB3B132-E285-D246-AE37-5C7DDA473788}"/>
              </a:ext>
            </a:extLst>
          </p:cNvPr>
          <p:cNvSpPr/>
          <p:nvPr/>
        </p:nvSpPr>
        <p:spPr>
          <a:xfrm>
            <a:off x="723638" y="401821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3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5" y="0"/>
            <a:ext cx="12181168" cy="6857998"/>
          </a:xfrm>
        </p:spPr>
      </p:pic>
      <p:sp>
        <p:nvSpPr>
          <p:cNvPr id="6" name="Title 2">
            <a:extLst>
              <a:ext uri="{FF2B5EF4-FFF2-40B4-BE49-F238E27FC236}">
                <a16:creationId xmlns:a16="http://schemas.microsoft.com/office/drawing/2014/main" id="{06088975-E18C-4A4F-9229-82E27D8CEC61}"/>
              </a:ext>
            </a:extLst>
          </p:cNvPr>
          <p:cNvSpPr txBox="1">
            <a:spLocks/>
          </p:cNvSpPr>
          <p:nvPr/>
        </p:nvSpPr>
        <p:spPr>
          <a:xfrm>
            <a:off x="505660" y="2501900"/>
            <a:ext cx="9070141" cy="1816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0" i="0" kern="1200" baseline="0">
                <a:solidFill>
                  <a:schemeClr val="accent5"/>
                </a:solidFill>
                <a:latin typeface="Gill Sans Nova" panose="020B0602020104020203" pitchFamily="34" charset="0"/>
                <a:ea typeface="+mj-ea"/>
                <a:cs typeface="+mj-cs"/>
              </a:defRPr>
            </a:lvl1pPr>
          </a:lstStyle>
          <a:p>
            <a:r>
              <a:rPr lang="es-ES_tradnl" sz="4800" b="1" dirty="0">
                <a:solidFill>
                  <a:schemeClr val="bg1"/>
                </a:solidFill>
                <a:latin typeface="Calibri" panose="020F0502020204030204" pitchFamily="34" charset="0"/>
                <a:cs typeface="Calibri" panose="020F0502020204030204" pitchFamily="34" charset="0"/>
              </a:rPr>
              <a:t>4. </a:t>
            </a:r>
            <a:r>
              <a:rPr lang="es-ES_tradnl" sz="4800" b="1" dirty="0" err="1">
                <a:solidFill>
                  <a:schemeClr val="bg1"/>
                </a:solidFill>
                <a:latin typeface="Calibri" panose="020F0502020204030204" pitchFamily="34" charset="0"/>
                <a:cs typeface="Calibri" panose="020F0502020204030204" pitchFamily="34" charset="0"/>
              </a:rPr>
              <a:t>Trafficking</a:t>
            </a:r>
            <a:r>
              <a:rPr lang="es-ES_tradnl" sz="4800" b="1" dirty="0">
                <a:solidFill>
                  <a:schemeClr val="bg1"/>
                </a:solidFill>
                <a:latin typeface="Calibri" panose="020F0502020204030204" pitchFamily="34" charset="0"/>
                <a:cs typeface="Calibri" panose="020F0502020204030204" pitchFamily="34" charset="0"/>
              </a:rPr>
              <a:t> in </a:t>
            </a:r>
            <a:r>
              <a:rPr lang="es-ES_tradnl" sz="4800" b="1" dirty="0" err="1">
                <a:solidFill>
                  <a:schemeClr val="bg1"/>
                </a:solidFill>
                <a:latin typeface="Calibri" panose="020F0502020204030204" pitchFamily="34" charset="0"/>
                <a:cs typeface="Calibri" panose="020F0502020204030204" pitchFamily="34" charset="0"/>
              </a:rPr>
              <a:t>persons</a:t>
            </a:r>
            <a:r>
              <a:rPr lang="es-ES_tradnl" sz="4800" b="1" dirty="0">
                <a:solidFill>
                  <a:schemeClr val="bg1"/>
                </a:solidFill>
                <a:latin typeface="Calibri" panose="020F0502020204030204" pitchFamily="34" charset="0"/>
                <a:cs typeface="Calibri" panose="020F0502020204030204" pitchFamily="34" charset="0"/>
              </a:rPr>
              <a:t> in </a:t>
            </a:r>
            <a:r>
              <a:rPr lang="es-ES_tradnl" sz="4800" b="1" dirty="0" err="1">
                <a:solidFill>
                  <a:schemeClr val="bg1"/>
                </a:solidFill>
                <a:latin typeface="Calibri" panose="020F0502020204030204" pitchFamily="34" charset="0"/>
                <a:cs typeface="Calibri" panose="020F0502020204030204" pitchFamily="34" charset="0"/>
              </a:rPr>
              <a:t>emergencies</a:t>
            </a:r>
            <a:endParaRPr lang="es-ES_tradnl" sz="4800" b="1"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E195CC-1E06-7842-B500-82838AB4EA37}"/>
              </a:ext>
            </a:extLst>
          </p:cNvPr>
          <p:cNvPicPr>
            <a:picLocks noChangeAspect="1"/>
          </p:cNvPicPr>
          <p:nvPr/>
        </p:nvPicPr>
        <p:blipFill>
          <a:blip r:embed="rId4"/>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3309908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a:xfrm>
            <a:off x="586409" y="117072"/>
            <a:ext cx="9830337" cy="748245"/>
          </a:xfrm>
        </p:spPr>
        <p:txBody>
          <a:bodyPr>
            <a:noAutofit/>
          </a:bodyPr>
          <a:lstStyle/>
          <a:p>
            <a:r>
              <a:rPr lang="es-ES_tradnl" sz="3200" dirty="0"/>
              <a:t>4. </a:t>
            </a:r>
            <a:r>
              <a:rPr lang="es-ES_tradnl" sz="3200" dirty="0" err="1"/>
              <a:t>Trafficking</a:t>
            </a:r>
            <a:r>
              <a:rPr lang="es-ES_tradnl" sz="3200" dirty="0"/>
              <a:t> in </a:t>
            </a:r>
            <a:r>
              <a:rPr lang="es-ES_tradnl" sz="3200" dirty="0" err="1"/>
              <a:t>persons</a:t>
            </a:r>
            <a:r>
              <a:rPr lang="es-ES_tradnl" sz="3200" dirty="0"/>
              <a:t> in </a:t>
            </a:r>
            <a:r>
              <a:rPr lang="es-ES_tradnl" sz="3200" dirty="0" err="1"/>
              <a:t>emergencies</a:t>
            </a:r>
            <a:endParaRPr lang="es-ES_tradnl" sz="3200" dirty="0"/>
          </a:p>
        </p:txBody>
      </p:sp>
      <p:pic>
        <p:nvPicPr>
          <p:cNvPr id="6" name="Picture 5">
            <a:extLst>
              <a:ext uri="{FF2B5EF4-FFF2-40B4-BE49-F238E27FC236}">
                <a16:creationId xmlns:a16="http://schemas.microsoft.com/office/drawing/2014/main" id="{ED4F87AD-6F40-3A4B-92FA-AD2E67B919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1" name="Content Placeholder 3">
            <a:extLst>
              <a:ext uri="{FF2B5EF4-FFF2-40B4-BE49-F238E27FC236}">
                <a16:creationId xmlns:a16="http://schemas.microsoft.com/office/drawing/2014/main" id="{B2CE0CF1-2772-314E-BDCE-B893D6C89B15}"/>
              </a:ext>
            </a:extLst>
          </p:cNvPr>
          <p:cNvSpPr txBox="1">
            <a:spLocks/>
          </p:cNvSpPr>
          <p:nvPr/>
        </p:nvSpPr>
        <p:spPr>
          <a:xfrm>
            <a:off x="1260389" y="1173892"/>
            <a:ext cx="5968314" cy="443380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5"/>
              </a:buClr>
              <a:buNone/>
            </a:pPr>
            <a:r>
              <a:rPr lang="es-ES" sz="2400" dirty="0" err="1">
                <a:solidFill>
                  <a:schemeClr val="tx1">
                    <a:lumMod val="95000"/>
                    <a:lumOff val="5000"/>
                  </a:schemeClr>
                </a:solidFill>
              </a:rPr>
              <a:t>Economic</a:t>
            </a:r>
            <a:r>
              <a:rPr lang="es-ES" sz="2400" dirty="0">
                <a:solidFill>
                  <a:schemeClr val="tx1">
                    <a:lumMod val="95000"/>
                    <a:lumOff val="5000"/>
                  </a:schemeClr>
                </a:solidFill>
              </a:rPr>
              <a:t> and </a:t>
            </a:r>
            <a:r>
              <a:rPr lang="es-ES" sz="2400" dirty="0" err="1">
                <a:solidFill>
                  <a:schemeClr val="tx1">
                    <a:lumMod val="95000"/>
                    <a:lumOff val="5000"/>
                  </a:schemeClr>
                </a:solidFill>
              </a:rPr>
              <a:t>political</a:t>
            </a:r>
            <a:r>
              <a:rPr lang="es-ES" sz="2400" dirty="0">
                <a:solidFill>
                  <a:schemeClr val="tx1">
                    <a:lumMod val="95000"/>
                    <a:lumOff val="5000"/>
                  </a:schemeClr>
                </a:solidFill>
              </a:rPr>
              <a:t> </a:t>
            </a:r>
            <a:r>
              <a:rPr lang="es-ES" sz="2400" dirty="0" err="1">
                <a:solidFill>
                  <a:schemeClr val="tx1">
                    <a:lumMod val="95000"/>
                    <a:lumOff val="5000"/>
                  </a:schemeClr>
                </a:solidFill>
              </a:rPr>
              <a:t>instability</a:t>
            </a:r>
            <a:r>
              <a:rPr lang="es-ES" sz="2400" dirty="0">
                <a:solidFill>
                  <a:schemeClr val="tx1">
                    <a:lumMod val="95000"/>
                    <a:lumOff val="5000"/>
                  </a:schemeClr>
                </a:solidFill>
              </a:rPr>
              <a:t> </a:t>
            </a:r>
            <a:r>
              <a:rPr lang="es-ES" sz="2400" dirty="0" err="1">
                <a:solidFill>
                  <a:schemeClr val="tx1">
                    <a:lumMod val="95000"/>
                    <a:lumOff val="5000"/>
                  </a:schemeClr>
                </a:solidFill>
              </a:rPr>
              <a:t>associated</a:t>
            </a:r>
            <a:r>
              <a:rPr lang="es-ES" sz="2400" dirty="0">
                <a:solidFill>
                  <a:schemeClr val="tx1">
                    <a:lumMod val="95000"/>
                    <a:lumOff val="5000"/>
                  </a:schemeClr>
                </a:solidFill>
              </a:rPr>
              <a:t> to </a:t>
            </a:r>
            <a:r>
              <a:rPr lang="es-ES" sz="2400" dirty="0" err="1">
                <a:solidFill>
                  <a:schemeClr val="tx1">
                    <a:lumMod val="95000"/>
                    <a:lumOff val="5000"/>
                  </a:schemeClr>
                </a:solidFill>
              </a:rPr>
              <a:t>conflict</a:t>
            </a:r>
            <a:r>
              <a:rPr lang="es-ES" sz="2400" dirty="0">
                <a:solidFill>
                  <a:schemeClr val="tx1">
                    <a:lumMod val="95000"/>
                    <a:lumOff val="5000"/>
                  </a:schemeClr>
                </a:solidFill>
              </a:rPr>
              <a:t> </a:t>
            </a:r>
            <a:r>
              <a:rPr lang="es-ES" sz="2400" dirty="0" err="1">
                <a:solidFill>
                  <a:schemeClr val="tx1">
                    <a:lumMod val="95000"/>
                    <a:lumOff val="5000"/>
                  </a:schemeClr>
                </a:solidFill>
              </a:rPr>
              <a:t>or</a:t>
            </a:r>
            <a:r>
              <a:rPr lang="es-ES" sz="2400" dirty="0">
                <a:solidFill>
                  <a:schemeClr val="tx1">
                    <a:lumMod val="95000"/>
                    <a:lumOff val="5000"/>
                  </a:schemeClr>
                </a:solidFill>
              </a:rPr>
              <a:t> natural </a:t>
            </a:r>
            <a:r>
              <a:rPr lang="es-ES" sz="2400" dirty="0" err="1">
                <a:solidFill>
                  <a:schemeClr val="tx1">
                    <a:lumMod val="95000"/>
                    <a:lumOff val="5000"/>
                  </a:schemeClr>
                </a:solidFill>
              </a:rPr>
              <a:t>disasters</a:t>
            </a:r>
            <a:endParaRPr lang="es-ES" sz="2400" dirty="0">
              <a:solidFill>
                <a:schemeClr val="tx1">
                  <a:lumMod val="95000"/>
                  <a:lumOff val="5000"/>
                </a:schemeClr>
              </a:solidFill>
            </a:endParaRPr>
          </a:p>
          <a:p>
            <a:pPr marL="0" indent="0">
              <a:buClr>
                <a:schemeClr val="accent5"/>
              </a:buClr>
              <a:buNone/>
            </a:pPr>
            <a:r>
              <a:rPr lang="es-ES" sz="2400" dirty="0" err="1">
                <a:solidFill>
                  <a:schemeClr val="tx1">
                    <a:lumMod val="95000"/>
                    <a:lumOff val="5000"/>
                  </a:schemeClr>
                </a:solidFill>
              </a:rPr>
              <a:t>Deterioration</a:t>
            </a:r>
            <a:r>
              <a:rPr lang="es-ES" sz="2400" dirty="0">
                <a:solidFill>
                  <a:schemeClr val="tx1">
                    <a:lumMod val="95000"/>
                    <a:lumOff val="5000"/>
                  </a:schemeClr>
                </a:solidFill>
              </a:rPr>
              <a:t> of living </a:t>
            </a:r>
            <a:r>
              <a:rPr lang="es-ES" sz="2400" dirty="0" err="1">
                <a:solidFill>
                  <a:schemeClr val="tx1">
                    <a:lumMod val="95000"/>
                    <a:lumOff val="5000"/>
                  </a:schemeClr>
                </a:solidFill>
              </a:rPr>
              <a:t>conditions</a:t>
            </a:r>
            <a:r>
              <a:rPr lang="es-ES" sz="2400" dirty="0">
                <a:solidFill>
                  <a:schemeClr val="tx1">
                    <a:lumMod val="95000"/>
                    <a:lumOff val="5000"/>
                  </a:schemeClr>
                </a:solidFill>
              </a:rPr>
              <a:t> and resort to </a:t>
            </a:r>
            <a:r>
              <a:rPr lang="es-ES" sz="2400" dirty="0" err="1">
                <a:solidFill>
                  <a:schemeClr val="tx1">
                    <a:lumMod val="95000"/>
                    <a:lumOff val="5000"/>
                  </a:schemeClr>
                </a:solidFill>
              </a:rPr>
              <a:t>negative</a:t>
            </a:r>
            <a:r>
              <a:rPr lang="es-ES" sz="2400" dirty="0">
                <a:solidFill>
                  <a:schemeClr val="tx1">
                    <a:lumMod val="95000"/>
                    <a:lumOff val="5000"/>
                  </a:schemeClr>
                </a:solidFill>
              </a:rPr>
              <a:t> </a:t>
            </a:r>
            <a:r>
              <a:rPr lang="es-ES" sz="2400" dirty="0" err="1">
                <a:solidFill>
                  <a:schemeClr val="tx1">
                    <a:lumMod val="95000"/>
                    <a:lumOff val="5000"/>
                  </a:schemeClr>
                </a:solidFill>
              </a:rPr>
              <a:t>coping</a:t>
            </a:r>
            <a:r>
              <a:rPr lang="es-ES" sz="2400" dirty="0">
                <a:solidFill>
                  <a:schemeClr val="tx1">
                    <a:lumMod val="95000"/>
                    <a:lumOff val="5000"/>
                  </a:schemeClr>
                </a:solidFill>
              </a:rPr>
              <a:t> </a:t>
            </a:r>
            <a:r>
              <a:rPr lang="es-ES" sz="2400" dirty="0" err="1">
                <a:solidFill>
                  <a:schemeClr val="tx1">
                    <a:lumMod val="95000"/>
                    <a:lumOff val="5000"/>
                  </a:schemeClr>
                </a:solidFill>
              </a:rPr>
              <a:t>strategies</a:t>
            </a:r>
            <a:endParaRPr lang="es-ES" sz="2400" dirty="0">
              <a:solidFill>
                <a:schemeClr val="tx1">
                  <a:lumMod val="95000"/>
                  <a:lumOff val="5000"/>
                </a:schemeClr>
              </a:solidFill>
            </a:endParaRPr>
          </a:p>
          <a:p>
            <a:pPr marL="0" indent="0">
              <a:buClr>
                <a:schemeClr val="accent5"/>
              </a:buClr>
              <a:buNone/>
            </a:pPr>
            <a:r>
              <a:rPr lang="es-ES" sz="2400" dirty="0" err="1">
                <a:solidFill>
                  <a:schemeClr val="tx1">
                    <a:lumMod val="95000"/>
                    <a:lumOff val="5000"/>
                  </a:schemeClr>
                </a:solidFill>
              </a:rPr>
              <a:t>Collapse</a:t>
            </a:r>
            <a:r>
              <a:rPr lang="es-ES" sz="2400" dirty="0">
                <a:solidFill>
                  <a:schemeClr val="tx1">
                    <a:lumMod val="95000"/>
                    <a:lumOff val="5000"/>
                  </a:schemeClr>
                </a:solidFill>
              </a:rPr>
              <a:t> of rule of </a:t>
            </a:r>
            <a:r>
              <a:rPr lang="es-ES" sz="2400" dirty="0" err="1">
                <a:solidFill>
                  <a:schemeClr val="tx1">
                    <a:lumMod val="95000"/>
                    <a:lumOff val="5000"/>
                  </a:schemeClr>
                </a:solidFill>
              </a:rPr>
              <a:t>law</a:t>
            </a:r>
            <a:r>
              <a:rPr lang="es-ES" sz="2400" dirty="0">
                <a:solidFill>
                  <a:schemeClr val="tx1">
                    <a:lumMod val="95000"/>
                    <a:lumOff val="5000"/>
                  </a:schemeClr>
                </a:solidFill>
              </a:rPr>
              <a:t> and </a:t>
            </a:r>
            <a:r>
              <a:rPr lang="es-ES" sz="2400" dirty="0" err="1">
                <a:solidFill>
                  <a:schemeClr val="tx1">
                    <a:lumMod val="95000"/>
                    <a:lumOff val="5000"/>
                  </a:schemeClr>
                </a:solidFill>
              </a:rPr>
              <a:t>spreading</a:t>
            </a:r>
            <a:r>
              <a:rPr lang="es-ES" sz="2400" dirty="0">
                <a:solidFill>
                  <a:schemeClr val="tx1">
                    <a:lumMod val="95000"/>
                    <a:lumOff val="5000"/>
                  </a:schemeClr>
                </a:solidFill>
              </a:rPr>
              <a:t> </a:t>
            </a:r>
            <a:r>
              <a:rPr lang="es-ES" sz="2400" dirty="0" err="1">
                <a:solidFill>
                  <a:schemeClr val="tx1">
                    <a:lumMod val="95000"/>
                    <a:lumOff val="5000"/>
                  </a:schemeClr>
                </a:solidFill>
              </a:rPr>
              <a:t>impunity</a:t>
            </a:r>
            <a:endParaRPr lang="es-ES" sz="2400" dirty="0">
              <a:solidFill>
                <a:schemeClr val="tx1">
                  <a:lumMod val="95000"/>
                  <a:lumOff val="5000"/>
                </a:schemeClr>
              </a:solidFill>
            </a:endParaRPr>
          </a:p>
          <a:p>
            <a:pPr marL="0" indent="0">
              <a:buClr>
                <a:schemeClr val="accent5"/>
              </a:buClr>
              <a:buNone/>
            </a:pPr>
            <a:r>
              <a:rPr lang="es-ES" sz="2400" dirty="0" err="1">
                <a:solidFill>
                  <a:schemeClr val="tx1">
                    <a:lumMod val="95000"/>
                    <a:lumOff val="5000"/>
                  </a:schemeClr>
                </a:solidFill>
              </a:rPr>
              <a:t>Internal</a:t>
            </a:r>
            <a:r>
              <a:rPr lang="es-ES" sz="2400" dirty="0">
                <a:solidFill>
                  <a:schemeClr val="tx1">
                    <a:lumMod val="95000"/>
                    <a:lumOff val="5000"/>
                  </a:schemeClr>
                </a:solidFill>
              </a:rPr>
              <a:t> </a:t>
            </a:r>
            <a:r>
              <a:rPr lang="es-ES" sz="2400" dirty="0" err="1">
                <a:solidFill>
                  <a:schemeClr val="tx1">
                    <a:lumMod val="95000"/>
                    <a:lumOff val="5000"/>
                  </a:schemeClr>
                </a:solidFill>
              </a:rPr>
              <a:t>displacement</a:t>
            </a:r>
            <a:r>
              <a:rPr lang="es-ES" sz="2400" dirty="0">
                <a:solidFill>
                  <a:schemeClr val="tx1">
                    <a:lumMod val="95000"/>
                    <a:lumOff val="5000"/>
                  </a:schemeClr>
                </a:solidFill>
              </a:rPr>
              <a:t> and </a:t>
            </a:r>
            <a:r>
              <a:rPr lang="es-ES" sz="2400" dirty="0" err="1">
                <a:solidFill>
                  <a:schemeClr val="tx1">
                    <a:lumMod val="95000"/>
                    <a:lumOff val="5000"/>
                  </a:schemeClr>
                </a:solidFill>
              </a:rPr>
              <a:t>cross-border</a:t>
            </a:r>
            <a:r>
              <a:rPr lang="es-ES" sz="2400" dirty="0">
                <a:solidFill>
                  <a:schemeClr val="tx1">
                    <a:lumMod val="95000"/>
                    <a:lumOff val="5000"/>
                  </a:schemeClr>
                </a:solidFill>
              </a:rPr>
              <a:t> </a:t>
            </a:r>
            <a:r>
              <a:rPr lang="es-ES" sz="2400" dirty="0" err="1">
                <a:solidFill>
                  <a:schemeClr val="tx1">
                    <a:lumMod val="95000"/>
                    <a:lumOff val="5000"/>
                  </a:schemeClr>
                </a:solidFill>
              </a:rPr>
              <a:t>movements</a:t>
            </a:r>
            <a:endParaRPr lang="es-ES" sz="2400" dirty="0">
              <a:solidFill>
                <a:schemeClr val="tx1">
                  <a:lumMod val="95000"/>
                  <a:lumOff val="5000"/>
                </a:schemeClr>
              </a:solidFill>
            </a:endParaRPr>
          </a:p>
          <a:p>
            <a:pPr marL="0" indent="0">
              <a:buClr>
                <a:schemeClr val="accent5"/>
              </a:buClr>
              <a:buNone/>
            </a:pPr>
            <a:r>
              <a:rPr lang="es-ES" sz="2400" dirty="0" err="1">
                <a:solidFill>
                  <a:schemeClr val="tx1">
                    <a:lumMod val="95000"/>
                    <a:lumOff val="5000"/>
                  </a:schemeClr>
                </a:solidFill>
              </a:rPr>
              <a:t>State</a:t>
            </a:r>
            <a:r>
              <a:rPr lang="es-ES" sz="2400" dirty="0">
                <a:solidFill>
                  <a:schemeClr val="tx1">
                    <a:lumMod val="95000"/>
                    <a:lumOff val="5000"/>
                  </a:schemeClr>
                </a:solidFill>
              </a:rPr>
              <a:t> </a:t>
            </a:r>
            <a:r>
              <a:rPr lang="es-ES" sz="2400" dirty="0" err="1">
                <a:solidFill>
                  <a:schemeClr val="tx1">
                    <a:lumMod val="95000"/>
                    <a:lumOff val="5000"/>
                  </a:schemeClr>
                </a:solidFill>
              </a:rPr>
              <a:t>failure</a:t>
            </a:r>
            <a:endParaRPr lang="es-ES" sz="2400" dirty="0">
              <a:solidFill>
                <a:schemeClr val="tx1">
                  <a:lumMod val="95000"/>
                  <a:lumOff val="5000"/>
                </a:schemeClr>
              </a:solidFill>
            </a:endParaRPr>
          </a:p>
          <a:p>
            <a:pPr marL="0" indent="0">
              <a:buClr>
                <a:schemeClr val="accent5"/>
              </a:buClr>
              <a:buNone/>
            </a:pPr>
            <a:r>
              <a:rPr lang="es-ES" sz="2400" dirty="0" err="1">
                <a:solidFill>
                  <a:schemeClr val="tx1">
                    <a:lumMod val="95000"/>
                    <a:lumOff val="5000"/>
                  </a:schemeClr>
                </a:solidFill>
              </a:rPr>
              <a:t>Erosion</a:t>
            </a:r>
            <a:r>
              <a:rPr lang="es-ES" sz="2400" dirty="0">
                <a:solidFill>
                  <a:schemeClr val="tx1">
                    <a:lumMod val="95000"/>
                    <a:lumOff val="5000"/>
                  </a:schemeClr>
                </a:solidFill>
              </a:rPr>
              <a:t> of </a:t>
            </a:r>
            <a:r>
              <a:rPr lang="es-ES" sz="2400" dirty="0" err="1">
                <a:solidFill>
                  <a:schemeClr val="tx1">
                    <a:lumMod val="95000"/>
                    <a:lumOff val="5000"/>
                  </a:schemeClr>
                </a:solidFill>
              </a:rPr>
              <a:t>protection</a:t>
            </a:r>
            <a:r>
              <a:rPr lang="es-ES" sz="2400" dirty="0">
                <a:solidFill>
                  <a:schemeClr val="tx1">
                    <a:lumMod val="95000"/>
                    <a:lumOff val="5000"/>
                  </a:schemeClr>
                </a:solidFill>
              </a:rPr>
              <a:t> </a:t>
            </a:r>
            <a:r>
              <a:rPr lang="es-ES" sz="2400" dirty="0" err="1">
                <a:solidFill>
                  <a:schemeClr val="tx1">
                    <a:lumMod val="95000"/>
                    <a:lumOff val="5000"/>
                  </a:schemeClr>
                </a:solidFill>
              </a:rPr>
              <a:t>systems</a:t>
            </a:r>
            <a:endParaRPr lang="es-ES" sz="2400" dirty="0">
              <a:solidFill>
                <a:schemeClr val="tx1">
                  <a:lumMod val="95000"/>
                  <a:lumOff val="5000"/>
                </a:schemeClr>
              </a:solidFill>
            </a:endParaRPr>
          </a:p>
          <a:p>
            <a:pPr marL="0" indent="0">
              <a:buClr>
                <a:schemeClr val="accent5"/>
              </a:buClr>
              <a:buNone/>
            </a:pPr>
            <a:endParaRPr lang="es-ES" sz="2400" dirty="0">
              <a:solidFill>
                <a:schemeClr val="tx1">
                  <a:lumMod val="95000"/>
                  <a:lumOff val="5000"/>
                </a:schemeClr>
              </a:solidFill>
            </a:endParaRPr>
          </a:p>
          <a:p>
            <a:pPr marL="0" indent="0">
              <a:buClr>
                <a:schemeClr val="accent5"/>
              </a:buClr>
              <a:buNone/>
            </a:pPr>
            <a:endParaRPr lang="es-ES" sz="2400" dirty="0">
              <a:solidFill>
                <a:schemeClr val="tx1">
                  <a:lumMod val="95000"/>
                  <a:lumOff val="5000"/>
                </a:schemeClr>
              </a:solidFill>
            </a:endParaRPr>
          </a:p>
          <a:p>
            <a:pPr marL="0" indent="0">
              <a:buClr>
                <a:schemeClr val="accent5"/>
              </a:buClr>
              <a:buNone/>
            </a:pPr>
            <a:endParaRPr lang="es-ES" sz="2400" dirty="0">
              <a:solidFill>
                <a:schemeClr val="tx1">
                  <a:lumMod val="95000"/>
                  <a:lumOff val="5000"/>
                </a:schemeClr>
              </a:solidFill>
            </a:endParaRPr>
          </a:p>
        </p:txBody>
      </p:sp>
      <p:sp>
        <p:nvSpPr>
          <p:cNvPr id="16" name="Rounded Rectangle 15">
            <a:extLst>
              <a:ext uri="{FF2B5EF4-FFF2-40B4-BE49-F238E27FC236}">
                <a16:creationId xmlns:a16="http://schemas.microsoft.com/office/drawing/2014/main" id="{A1835321-4CA5-6247-A9C0-90D25D5D8088}"/>
              </a:ext>
            </a:extLst>
          </p:cNvPr>
          <p:cNvSpPr/>
          <p:nvPr/>
        </p:nvSpPr>
        <p:spPr>
          <a:xfrm>
            <a:off x="586409" y="5737859"/>
            <a:ext cx="6432229" cy="9945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C000"/>
                </a:solidFill>
              </a:rPr>
              <a:t>HUMANITARIAN CRISES EXACERBATE PRE-EXISTING TRAFFICKING TRENDS AND CREATE A FERTILE SOIL FOR NEW ONES.</a:t>
            </a:r>
            <a:endParaRPr lang="en-GB" b="1" dirty="0">
              <a:solidFill>
                <a:srgbClr val="FFC000"/>
              </a:solidFill>
            </a:endParaRPr>
          </a:p>
        </p:txBody>
      </p:sp>
      <p:sp>
        <p:nvSpPr>
          <p:cNvPr id="14" name="Google Shape;9483;p69">
            <a:extLst>
              <a:ext uri="{FF2B5EF4-FFF2-40B4-BE49-F238E27FC236}">
                <a16:creationId xmlns:a16="http://schemas.microsoft.com/office/drawing/2014/main" id="{2737A78A-720F-B04E-B081-0BF90922F690}"/>
              </a:ext>
            </a:extLst>
          </p:cNvPr>
          <p:cNvSpPr/>
          <p:nvPr/>
        </p:nvSpPr>
        <p:spPr>
          <a:xfrm>
            <a:off x="586409" y="1257642"/>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83;p69">
            <a:extLst>
              <a:ext uri="{FF2B5EF4-FFF2-40B4-BE49-F238E27FC236}">
                <a16:creationId xmlns:a16="http://schemas.microsoft.com/office/drawing/2014/main" id="{3FA3E5B4-B414-3444-A677-ADEC41F79246}"/>
              </a:ext>
            </a:extLst>
          </p:cNvPr>
          <p:cNvSpPr/>
          <p:nvPr/>
        </p:nvSpPr>
        <p:spPr>
          <a:xfrm>
            <a:off x="586409" y="2072273"/>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3;p69">
            <a:extLst>
              <a:ext uri="{FF2B5EF4-FFF2-40B4-BE49-F238E27FC236}">
                <a16:creationId xmlns:a16="http://schemas.microsoft.com/office/drawing/2014/main" id="{E6A8A711-F7E4-EB4F-8D62-63B85B0702D3}"/>
              </a:ext>
            </a:extLst>
          </p:cNvPr>
          <p:cNvSpPr/>
          <p:nvPr/>
        </p:nvSpPr>
        <p:spPr>
          <a:xfrm>
            <a:off x="586409" y="2818637"/>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9483;p69">
            <a:extLst>
              <a:ext uri="{FF2B5EF4-FFF2-40B4-BE49-F238E27FC236}">
                <a16:creationId xmlns:a16="http://schemas.microsoft.com/office/drawing/2014/main" id="{BA979DA5-0472-F943-8C2A-2E39BEC73B61}"/>
              </a:ext>
            </a:extLst>
          </p:cNvPr>
          <p:cNvSpPr/>
          <p:nvPr/>
        </p:nvSpPr>
        <p:spPr>
          <a:xfrm>
            <a:off x="586409" y="3302386"/>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83;p69">
            <a:extLst>
              <a:ext uri="{FF2B5EF4-FFF2-40B4-BE49-F238E27FC236}">
                <a16:creationId xmlns:a16="http://schemas.microsoft.com/office/drawing/2014/main" id="{87297C57-A1AA-A049-9BC0-F5708A6C8DA9}"/>
              </a:ext>
            </a:extLst>
          </p:cNvPr>
          <p:cNvSpPr/>
          <p:nvPr/>
        </p:nvSpPr>
        <p:spPr>
          <a:xfrm>
            <a:off x="586409" y="4059107"/>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83;p69">
            <a:extLst>
              <a:ext uri="{FF2B5EF4-FFF2-40B4-BE49-F238E27FC236}">
                <a16:creationId xmlns:a16="http://schemas.microsoft.com/office/drawing/2014/main" id="{34D058DC-1C08-9B43-A5E2-B091E595B385}"/>
              </a:ext>
            </a:extLst>
          </p:cNvPr>
          <p:cNvSpPr/>
          <p:nvPr/>
        </p:nvSpPr>
        <p:spPr>
          <a:xfrm>
            <a:off x="586409" y="4503325"/>
            <a:ext cx="520605"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7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3200" dirty="0"/>
              <a:t>4. </a:t>
            </a:r>
            <a:r>
              <a:rPr lang="es-ES_tradnl" sz="3200" dirty="0" err="1"/>
              <a:t>Trafficking</a:t>
            </a:r>
            <a:r>
              <a:rPr lang="es-ES_tradnl" sz="3200" dirty="0"/>
              <a:t> in </a:t>
            </a:r>
            <a:r>
              <a:rPr lang="es-ES_tradnl" sz="3200" dirty="0" err="1"/>
              <a:t>persons</a:t>
            </a:r>
            <a:r>
              <a:rPr lang="es-ES_tradnl" sz="3200" dirty="0"/>
              <a:t> in </a:t>
            </a:r>
            <a:r>
              <a:rPr lang="es-ES_tradnl" sz="3200" dirty="0" err="1"/>
              <a:t>emergencies</a:t>
            </a:r>
            <a:endParaRPr lang="es-ES_tradnl" sz="2900" b="1" dirty="0"/>
          </a:p>
        </p:txBody>
      </p:sp>
      <p:sp>
        <p:nvSpPr>
          <p:cNvPr id="10" name="TextBox 9">
            <a:extLst>
              <a:ext uri="{FF2B5EF4-FFF2-40B4-BE49-F238E27FC236}">
                <a16:creationId xmlns:a16="http://schemas.microsoft.com/office/drawing/2014/main" id="{17C49106-2320-2E4F-8D77-10D60201A06A}"/>
              </a:ext>
            </a:extLst>
          </p:cNvPr>
          <p:cNvSpPr txBox="1"/>
          <p:nvPr/>
        </p:nvSpPr>
        <p:spPr>
          <a:xfrm>
            <a:off x="10372961" y="6371596"/>
            <a:ext cx="1479479" cy="369332"/>
          </a:xfrm>
          <a:prstGeom prst="rect">
            <a:avLst/>
          </a:prstGeom>
          <a:noFill/>
        </p:spPr>
        <p:txBody>
          <a:bodyPr wrap="square" rtlCol="0">
            <a:spAutoFit/>
          </a:bodyPr>
          <a:lstStyle/>
          <a:p>
            <a:r>
              <a:rPr lang="es-ES" b="1" dirty="0">
                <a:latin typeface="+mj-lt"/>
              </a:rPr>
              <a:t>UNODC, 2020</a:t>
            </a:r>
          </a:p>
        </p:txBody>
      </p:sp>
      <p:pic>
        <p:nvPicPr>
          <p:cNvPr id="5" name="Picture 4" descr="A picture containing chart&#10;&#10;Description automatically generated">
            <a:extLst>
              <a:ext uri="{FF2B5EF4-FFF2-40B4-BE49-F238E27FC236}">
                <a16:creationId xmlns:a16="http://schemas.microsoft.com/office/drawing/2014/main" id="{2AB14E8F-E19D-6546-888B-022B0E9742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52" y="931669"/>
            <a:ext cx="11670698" cy="5809260"/>
          </a:xfrm>
          <a:prstGeom prst="rect">
            <a:avLst/>
          </a:prstGeom>
        </p:spPr>
      </p:pic>
    </p:spTree>
    <p:extLst>
      <p:ext uri="{BB962C8B-B14F-4D97-AF65-F5344CB8AC3E}">
        <p14:creationId xmlns:p14="http://schemas.microsoft.com/office/powerpoint/2010/main" val="1830446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4. </a:t>
            </a:r>
            <a:r>
              <a:rPr lang="es-ES_tradnl" sz="2800" dirty="0" err="1"/>
              <a:t>Trafficking</a:t>
            </a:r>
            <a:r>
              <a:rPr lang="es-ES_tradnl" sz="2800" dirty="0"/>
              <a:t> in </a:t>
            </a:r>
            <a:r>
              <a:rPr lang="es-ES_tradnl" sz="2800" dirty="0" err="1"/>
              <a:t>persons</a:t>
            </a:r>
            <a:r>
              <a:rPr lang="es-ES_tradnl" sz="2800" dirty="0"/>
              <a:t> in </a:t>
            </a:r>
            <a:r>
              <a:rPr lang="es-ES_tradnl" sz="2800" dirty="0" err="1"/>
              <a:t>emergencies</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679363" cy="13712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sz="2400" dirty="0">
                <a:solidFill>
                  <a:schemeClr val="accent1">
                    <a:lumMod val="75000"/>
                  </a:schemeClr>
                </a:solidFill>
              </a:rPr>
              <a:t>COUNTER-TRAFFICKING:</a:t>
            </a:r>
          </a:p>
          <a:p>
            <a:pPr>
              <a:lnSpc>
                <a:spcPct val="110000"/>
              </a:lnSpc>
            </a:pPr>
            <a:r>
              <a:rPr lang="es-ES" sz="2400" dirty="0" err="1">
                <a:solidFill>
                  <a:schemeClr val="accent1">
                    <a:lumMod val="75000"/>
                  </a:schemeClr>
                </a:solidFill>
              </a:rPr>
              <a:t>Not</a:t>
            </a:r>
            <a:r>
              <a:rPr lang="es-ES" sz="2400" dirty="0">
                <a:solidFill>
                  <a:schemeClr val="accent1">
                    <a:lumMod val="75000"/>
                  </a:schemeClr>
                </a:solidFill>
              </a:rPr>
              <a:t> </a:t>
            </a:r>
            <a:r>
              <a:rPr lang="es-ES" sz="2400" dirty="0" err="1">
                <a:solidFill>
                  <a:schemeClr val="accent1">
                    <a:lumMod val="75000"/>
                  </a:schemeClr>
                </a:solidFill>
              </a:rPr>
              <a:t>homogeneous</a:t>
            </a:r>
            <a:r>
              <a:rPr lang="es-ES" sz="2400" dirty="0">
                <a:solidFill>
                  <a:schemeClr val="accent1">
                    <a:lumMod val="75000"/>
                  </a:schemeClr>
                </a:solidFill>
              </a:rPr>
              <a:t> </a:t>
            </a:r>
            <a:r>
              <a:rPr lang="es-ES" sz="2400" dirty="0" err="1">
                <a:solidFill>
                  <a:schemeClr val="accent1">
                    <a:lumMod val="75000"/>
                  </a:schemeClr>
                </a:solidFill>
              </a:rPr>
              <a:t>nor</a:t>
            </a:r>
            <a:r>
              <a:rPr lang="es-ES" sz="2400" dirty="0">
                <a:solidFill>
                  <a:schemeClr val="accent1">
                    <a:lumMod val="75000"/>
                  </a:schemeClr>
                </a:solidFill>
              </a:rPr>
              <a:t> </a:t>
            </a:r>
            <a:r>
              <a:rPr lang="es-ES" sz="2400" dirty="0" err="1">
                <a:solidFill>
                  <a:schemeClr val="accent1">
                    <a:lumMod val="75000"/>
                  </a:schemeClr>
                </a:solidFill>
              </a:rPr>
              <a:t>widespread</a:t>
            </a:r>
            <a:r>
              <a:rPr lang="es-ES" sz="2400" dirty="0">
                <a:solidFill>
                  <a:schemeClr val="accent1">
                    <a:lumMod val="75000"/>
                  </a:schemeClr>
                </a:solidFill>
              </a:rPr>
              <a:t> </a:t>
            </a:r>
            <a:r>
              <a:rPr lang="es-ES" sz="2400" dirty="0" err="1">
                <a:solidFill>
                  <a:schemeClr val="accent1">
                    <a:lumMod val="75000"/>
                  </a:schemeClr>
                </a:solidFill>
              </a:rPr>
              <a:t>implementation</a:t>
            </a:r>
            <a:endParaRPr lang="es-ES" sz="2400" dirty="0">
              <a:solidFill>
                <a:schemeClr val="accent1">
                  <a:lumMod val="75000"/>
                </a:schemeClr>
              </a:solidFill>
            </a:endParaRP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425529"/>
            <a:ext cx="5733535" cy="413590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 sz="2400" dirty="0" err="1"/>
              <a:t>Not</a:t>
            </a:r>
            <a:r>
              <a:rPr lang="es-ES" sz="2400" dirty="0"/>
              <a:t> </a:t>
            </a:r>
            <a:r>
              <a:rPr lang="es-ES" sz="2400" dirty="0" err="1"/>
              <a:t>mainstreamed</a:t>
            </a:r>
            <a:endParaRPr lang="es-ES" sz="2400" dirty="0"/>
          </a:p>
          <a:p>
            <a:pPr marL="0" indent="0">
              <a:lnSpc>
                <a:spcPct val="120000"/>
              </a:lnSpc>
              <a:buNone/>
            </a:pPr>
            <a:r>
              <a:rPr lang="es-ES" sz="2400" dirty="0" err="1"/>
              <a:t>Mentioned</a:t>
            </a:r>
            <a:r>
              <a:rPr lang="es-ES" sz="2400" dirty="0"/>
              <a:t> in </a:t>
            </a:r>
            <a:r>
              <a:rPr lang="es-ES" sz="2400" dirty="0" err="1"/>
              <a:t>very</a:t>
            </a:r>
            <a:r>
              <a:rPr lang="es-ES" sz="2400" dirty="0"/>
              <a:t> </a:t>
            </a:r>
            <a:r>
              <a:rPr lang="es-ES" sz="2400" dirty="0" err="1"/>
              <a:t>few</a:t>
            </a:r>
            <a:r>
              <a:rPr lang="es-ES" sz="2400" dirty="0"/>
              <a:t> </a:t>
            </a:r>
            <a:r>
              <a:rPr lang="es-ES" sz="2400" dirty="0" err="1"/>
              <a:t>HNOs</a:t>
            </a:r>
            <a:r>
              <a:rPr lang="es-ES" sz="2400" dirty="0"/>
              <a:t>/</a:t>
            </a:r>
            <a:r>
              <a:rPr lang="es-ES" sz="2400" dirty="0" err="1"/>
              <a:t>HRPs</a:t>
            </a:r>
            <a:r>
              <a:rPr lang="es-ES" sz="2400" dirty="0"/>
              <a:t> </a:t>
            </a:r>
            <a:r>
              <a:rPr lang="es-ES" sz="1800" dirty="0"/>
              <a:t>(</a:t>
            </a:r>
            <a:r>
              <a:rPr lang="es-ES" sz="1800" dirty="0" err="1"/>
              <a:t>usually</a:t>
            </a:r>
            <a:r>
              <a:rPr lang="es-ES" sz="1800" dirty="0"/>
              <a:t> </a:t>
            </a:r>
            <a:r>
              <a:rPr lang="es-ES" sz="1800" dirty="0" err="1"/>
              <a:t>brief</a:t>
            </a:r>
            <a:r>
              <a:rPr lang="es-ES" sz="1800" dirty="0"/>
              <a:t> </a:t>
            </a:r>
            <a:r>
              <a:rPr lang="es-ES" sz="1800" dirty="0" err="1"/>
              <a:t>narrative</a:t>
            </a:r>
            <a:r>
              <a:rPr lang="es-ES" sz="1800" dirty="0"/>
              <a:t>, no data </a:t>
            </a:r>
            <a:r>
              <a:rPr lang="es-ES" sz="1800" dirty="0" err="1"/>
              <a:t>nor</a:t>
            </a:r>
            <a:r>
              <a:rPr lang="es-ES" sz="1800" dirty="0"/>
              <a:t> </a:t>
            </a:r>
            <a:r>
              <a:rPr lang="es-ES" sz="1800" dirty="0" err="1"/>
              <a:t>evidence</a:t>
            </a:r>
            <a:r>
              <a:rPr lang="es-ES" sz="1800" dirty="0"/>
              <a:t> </a:t>
            </a:r>
            <a:r>
              <a:rPr lang="es-ES" sz="1800" dirty="0" err="1"/>
              <a:t>other</a:t>
            </a:r>
            <a:r>
              <a:rPr lang="es-ES" sz="1800" dirty="0"/>
              <a:t> </a:t>
            </a:r>
            <a:r>
              <a:rPr lang="es-ES" sz="1800" dirty="0" err="1"/>
              <a:t>than</a:t>
            </a:r>
            <a:r>
              <a:rPr lang="es-ES" sz="1800" dirty="0"/>
              <a:t> </a:t>
            </a:r>
            <a:r>
              <a:rPr lang="es-ES" sz="1800" dirty="0" err="1"/>
              <a:t>anecdotal</a:t>
            </a:r>
            <a:r>
              <a:rPr lang="es-ES" sz="1800" dirty="0"/>
              <a:t>)</a:t>
            </a:r>
          </a:p>
          <a:p>
            <a:pPr marL="0" indent="0">
              <a:lnSpc>
                <a:spcPct val="120000"/>
              </a:lnSpc>
              <a:buNone/>
            </a:pPr>
            <a:r>
              <a:rPr lang="es-ES" sz="2400" dirty="0" err="1"/>
              <a:t>Often</a:t>
            </a:r>
            <a:r>
              <a:rPr lang="es-ES" sz="2400" dirty="0"/>
              <a:t> absorbed </a:t>
            </a:r>
            <a:r>
              <a:rPr lang="es-ES" sz="2400" dirty="0" err="1"/>
              <a:t>into</a:t>
            </a:r>
            <a:r>
              <a:rPr lang="es-ES" sz="2400" dirty="0"/>
              <a:t> CP and GBV</a:t>
            </a:r>
          </a:p>
          <a:p>
            <a:pPr marL="0" indent="0">
              <a:lnSpc>
                <a:spcPct val="120000"/>
              </a:lnSpc>
              <a:buNone/>
            </a:pPr>
            <a:r>
              <a:rPr lang="es-ES" sz="2400" dirty="0" err="1"/>
              <a:t>Rarely</a:t>
            </a:r>
            <a:r>
              <a:rPr lang="es-ES" sz="2400" dirty="0"/>
              <a:t> </a:t>
            </a:r>
            <a:r>
              <a:rPr lang="es-ES" sz="2400" dirty="0" err="1"/>
              <a:t>specific</a:t>
            </a:r>
            <a:r>
              <a:rPr lang="es-ES" sz="2400" dirty="0"/>
              <a:t> </a:t>
            </a:r>
            <a:r>
              <a:rPr lang="es-ES" sz="2400" dirty="0" err="1"/>
              <a:t>task</a:t>
            </a:r>
            <a:r>
              <a:rPr lang="es-ES" sz="2400" dirty="0"/>
              <a:t> </a:t>
            </a:r>
            <a:r>
              <a:rPr lang="es-ES" sz="2400" dirty="0" err="1"/>
              <a:t>forces</a:t>
            </a:r>
            <a:r>
              <a:rPr lang="es-ES" sz="2400" dirty="0"/>
              <a:t> </a:t>
            </a:r>
            <a:r>
              <a:rPr lang="es-ES" sz="2400" dirty="0" err="1"/>
              <a:t>or</a:t>
            </a:r>
            <a:r>
              <a:rPr lang="es-ES" sz="2400" dirty="0"/>
              <a:t> </a:t>
            </a:r>
            <a:r>
              <a:rPr lang="es-ES" sz="2400" dirty="0" err="1"/>
              <a:t>working</a:t>
            </a:r>
            <a:r>
              <a:rPr lang="es-ES" sz="2400" dirty="0"/>
              <a:t> </a:t>
            </a:r>
            <a:r>
              <a:rPr lang="es-ES" sz="2400" dirty="0" err="1"/>
              <a:t>groups</a:t>
            </a:r>
            <a:r>
              <a:rPr lang="es-ES" sz="2400" dirty="0"/>
              <a:t> are in place</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9"/>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92095" y="254010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83;p69">
            <a:extLst>
              <a:ext uri="{FF2B5EF4-FFF2-40B4-BE49-F238E27FC236}">
                <a16:creationId xmlns:a16="http://schemas.microsoft.com/office/drawing/2014/main" id="{547AEE99-1BDA-9B48-82C7-E3877D1FE892}"/>
              </a:ext>
            </a:extLst>
          </p:cNvPr>
          <p:cNvSpPr/>
          <p:nvPr/>
        </p:nvSpPr>
        <p:spPr>
          <a:xfrm>
            <a:off x="692095" y="315418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B1075D4D-7C08-2848-B9B1-B7128EE002A3}"/>
              </a:ext>
            </a:extLst>
          </p:cNvPr>
          <p:cNvSpPr/>
          <p:nvPr/>
        </p:nvSpPr>
        <p:spPr>
          <a:xfrm>
            <a:off x="692095" y="404194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3;p69">
            <a:extLst>
              <a:ext uri="{FF2B5EF4-FFF2-40B4-BE49-F238E27FC236}">
                <a16:creationId xmlns:a16="http://schemas.microsoft.com/office/drawing/2014/main" id="{A48B096D-DCDC-3543-AC4F-E1AC02C7142B}"/>
              </a:ext>
            </a:extLst>
          </p:cNvPr>
          <p:cNvSpPr/>
          <p:nvPr/>
        </p:nvSpPr>
        <p:spPr>
          <a:xfrm>
            <a:off x="692095" y="4660706"/>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4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n-US" sz="2800"/>
              <a:t>4. Trafficking in persons in emergencies</a:t>
            </a:r>
            <a:endParaRPr lang="en-US" sz="2900" b="1"/>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679363" cy="13712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n-US" sz="2400">
                <a:solidFill>
                  <a:schemeClr val="accent1">
                    <a:lumMod val="75000"/>
                  </a:schemeClr>
                </a:solidFill>
              </a:rPr>
              <a:t>CONCRETE EXAMPLES:</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3" name="Rectangle 2">
            <a:extLst>
              <a:ext uri="{FF2B5EF4-FFF2-40B4-BE49-F238E27FC236}">
                <a16:creationId xmlns:a16="http://schemas.microsoft.com/office/drawing/2014/main" id="{519CDED4-1D18-3743-BA9C-F91C927F066B}"/>
              </a:ext>
            </a:extLst>
          </p:cNvPr>
          <p:cNvSpPr/>
          <p:nvPr/>
        </p:nvSpPr>
        <p:spPr>
          <a:xfrm>
            <a:off x="1298982" y="2191435"/>
            <a:ext cx="5383427" cy="830997"/>
          </a:xfrm>
          <a:prstGeom prst="rect">
            <a:avLst/>
          </a:prstGeom>
        </p:spPr>
        <p:txBody>
          <a:bodyPr wrap="square">
            <a:spAutoFit/>
          </a:bodyPr>
          <a:lstStyle/>
          <a:p>
            <a:r>
              <a:rPr lang="en-US" sz="2400"/>
              <a:t>Is counter-trafficking integrated in the responses where you work?</a:t>
            </a:r>
          </a:p>
        </p:txBody>
      </p:sp>
      <p:sp>
        <p:nvSpPr>
          <p:cNvPr id="12" name="Rectangle 11">
            <a:extLst>
              <a:ext uri="{FF2B5EF4-FFF2-40B4-BE49-F238E27FC236}">
                <a16:creationId xmlns:a16="http://schemas.microsoft.com/office/drawing/2014/main" id="{D8A58170-DD1C-0544-9B1A-DE4518CE0530}"/>
              </a:ext>
            </a:extLst>
          </p:cNvPr>
          <p:cNvSpPr/>
          <p:nvPr/>
        </p:nvSpPr>
        <p:spPr>
          <a:xfrm>
            <a:off x="1298981" y="3243645"/>
            <a:ext cx="5347797" cy="461665"/>
          </a:xfrm>
          <a:prstGeom prst="rect">
            <a:avLst/>
          </a:prstGeom>
        </p:spPr>
        <p:txBody>
          <a:bodyPr wrap="square">
            <a:spAutoFit/>
          </a:bodyPr>
          <a:lstStyle/>
          <a:p>
            <a:r>
              <a:rPr lang="en-US" sz="2400" dirty="0"/>
              <a:t>Any example from your work experience?</a:t>
            </a:r>
          </a:p>
        </p:txBody>
      </p:sp>
      <p:sp>
        <p:nvSpPr>
          <p:cNvPr id="13" name="Content Placeholder 3">
            <a:extLst>
              <a:ext uri="{FF2B5EF4-FFF2-40B4-BE49-F238E27FC236}">
                <a16:creationId xmlns:a16="http://schemas.microsoft.com/office/drawing/2014/main" id="{28BDC6FB-91DD-1E4E-B72F-CC535CDDAB0E}"/>
              </a:ext>
            </a:extLst>
          </p:cNvPr>
          <p:cNvSpPr txBox="1">
            <a:spLocks/>
          </p:cNvSpPr>
          <p:nvPr/>
        </p:nvSpPr>
        <p:spPr>
          <a:xfrm>
            <a:off x="598767" y="5292199"/>
            <a:ext cx="6419871" cy="97714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accent1"/>
                </a:solidFill>
                <a:latin typeface="Calibri" panose="020F0502020204030204" pitchFamily="34" charset="0"/>
                <a:cs typeface="Calibri" panose="020F0502020204030204" pitchFamily="34" charset="0"/>
              </a:rPr>
              <a:t>PLEASE WRITE YOUR ANSWER IN THE CHAT BOX </a:t>
            </a:r>
          </a:p>
          <a:p>
            <a:pPr marL="0" indent="0" algn="ctr">
              <a:buNone/>
            </a:pPr>
            <a:r>
              <a:rPr lang="en-US" sz="1800" b="1" dirty="0">
                <a:solidFill>
                  <a:schemeClr val="accent1"/>
                </a:solidFill>
                <a:latin typeface="Calibri" panose="020F0502020204030204" pitchFamily="34" charset="0"/>
                <a:cs typeface="Calibri" panose="020F0502020204030204" pitchFamily="34" charset="0"/>
              </a:rPr>
              <a:t>OR </a:t>
            </a:r>
          </a:p>
          <a:p>
            <a:pPr marL="0" indent="0" algn="ctr">
              <a:buNone/>
            </a:pPr>
            <a:r>
              <a:rPr lang="en-US" sz="1800" b="1" dirty="0">
                <a:solidFill>
                  <a:schemeClr val="accent1"/>
                </a:solidFill>
                <a:latin typeface="Calibri" panose="020F0502020204030204" pitchFamily="34" charset="0"/>
                <a:cs typeface="Calibri" panose="020F0502020204030204" pitchFamily="34" charset="0"/>
              </a:rPr>
              <a:t>RAISE YOUR HAND TO SPEAK</a:t>
            </a:r>
          </a:p>
        </p:txBody>
      </p:sp>
      <p:sp>
        <p:nvSpPr>
          <p:cNvPr id="8" name="Google Shape;9483;p69">
            <a:extLst>
              <a:ext uri="{FF2B5EF4-FFF2-40B4-BE49-F238E27FC236}">
                <a16:creationId xmlns:a16="http://schemas.microsoft.com/office/drawing/2014/main" id="{C0C0B119-988E-9C4E-8761-B339E48550F1}"/>
              </a:ext>
            </a:extLst>
          </p:cNvPr>
          <p:cNvSpPr/>
          <p:nvPr/>
        </p:nvSpPr>
        <p:spPr>
          <a:xfrm>
            <a:off x="692095" y="229720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0" name="Google Shape;9483;p69">
            <a:extLst>
              <a:ext uri="{FF2B5EF4-FFF2-40B4-BE49-F238E27FC236}">
                <a16:creationId xmlns:a16="http://schemas.microsoft.com/office/drawing/2014/main" id="{6FCC9876-DEDF-864E-8754-B9ABEFA36C54}"/>
              </a:ext>
            </a:extLst>
          </p:cNvPr>
          <p:cNvSpPr/>
          <p:nvPr/>
        </p:nvSpPr>
        <p:spPr>
          <a:xfrm>
            <a:off x="692095" y="3315598"/>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74290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8906DB-058C-424F-84C1-D5DF75E9E0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6042" y="1389797"/>
            <a:ext cx="5989509" cy="4933231"/>
          </a:xfrm>
          <a:prstGeom prst="rect">
            <a:avLst/>
          </a:prstGeom>
          <a:effectLst>
            <a:outerShdw blurRad="50800" dist="38100" dir="2700000" algn="tl" rotWithShape="0">
              <a:prstClr val="black">
                <a:alpha val="40000"/>
              </a:prstClr>
            </a:outerShdw>
          </a:effectLst>
        </p:spPr>
      </p:pic>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3200" dirty="0"/>
              <a:t>4. </a:t>
            </a:r>
            <a:r>
              <a:rPr lang="es-ES_tradnl" sz="3200" dirty="0" err="1"/>
              <a:t>Trafficking</a:t>
            </a:r>
            <a:r>
              <a:rPr lang="es-ES_tradnl" sz="3200" dirty="0"/>
              <a:t> in </a:t>
            </a:r>
            <a:r>
              <a:rPr lang="es-ES_tradnl" sz="3200" dirty="0" err="1"/>
              <a:t>persons</a:t>
            </a:r>
            <a:r>
              <a:rPr lang="es-ES_tradnl" sz="3200" dirty="0"/>
              <a:t> in </a:t>
            </a:r>
            <a:r>
              <a:rPr lang="es-ES_tradnl" sz="3200" dirty="0" err="1"/>
              <a:t>emergencies</a:t>
            </a:r>
            <a:endParaRPr lang="es-ES_tradnl" sz="2900" b="1" dirty="0"/>
          </a:p>
        </p:txBody>
      </p:sp>
      <p:sp>
        <p:nvSpPr>
          <p:cNvPr id="7" name="Rectangle 6">
            <a:extLst>
              <a:ext uri="{FF2B5EF4-FFF2-40B4-BE49-F238E27FC236}">
                <a16:creationId xmlns:a16="http://schemas.microsoft.com/office/drawing/2014/main" id="{7B66DFF5-E328-F64F-8163-EE50BA3B61DB}"/>
              </a:ext>
            </a:extLst>
          </p:cNvPr>
          <p:cNvSpPr/>
          <p:nvPr/>
        </p:nvSpPr>
        <p:spPr>
          <a:xfrm>
            <a:off x="812513" y="1371600"/>
            <a:ext cx="3232352" cy="4946074"/>
          </a:xfrm>
          <a:prstGeom prst="rect">
            <a:avLst/>
          </a:prstGeom>
          <a:solidFill>
            <a:schemeClr val="accent1">
              <a:alpha val="1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a:extLst>
              <a:ext uri="{FF2B5EF4-FFF2-40B4-BE49-F238E27FC236}">
                <a16:creationId xmlns:a16="http://schemas.microsoft.com/office/drawing/2014/main" id="{D6336B31-0EF6-E24B-A025-101EDB444854}"/>
              </a:ext>
            </a:extLst>
          </p:cNvPr>
          <p:cNvSpPr txBox="1"/>
          <p:nvPr/>
        </p:nvSpPr>
        <p:spPr>
          <a:xfrm>
            <a:off x="8319218" y="4966943"/>
            <a:ext cx="3126258" cy="1200329"/>
          </a:xfrm>
          <a:prstGeom prst="rect">
            <a:avLst/>
          </a:prstGeom>
          <a:noFill/>
        </p:spPr>
        <p:txBody>
          <a:bodyPr wrap="square" rtlCol="0">
            <a:spAutoFit/>
          </a:bodyPr>
          <a:lstStyle/>
          <a:p>
            <a:pPr algn="ctr"/>
            <a:r>
              <a:rPr lang="es-ES" b="1" dirty="0" err="1">
                <a:latin typeface="+mj-lt"/>
              </a:rPr>
              <a:t>Addressing</a:t>
            </a:r>
            <a:r>
              <a:rPr lang="es-ES" b="1" dirty="0">
                <a:latin typeface="+mj-lt"/>
              </a:rPr>
              <a:t> human </a:t>
            </a:r>
            <a:r>
              <a:rPr lang="es-ES" b="1" dirty="0" err="1">
                <a:latin typeface="+mj-lt"/>
              </a:rPr>
              <a:t>trafficking</a:t>
            </a:r>
            <a:r>
              <a:rPr lang="es-ES" b="1" dirty="0">
                <a:latin typeface="+mj-lt"/>
              </a:rPr>
              <a:t> and </a:t>
            </a:r>
            <a:r>
              <a:rPr lang="es-ES" b="1" dirty="0" err="1">
                <a:latin typeface="+mj-lt"/>
              </a:rPr>
              <a:t>exploitation</a:t>
            </a:r>
            <a:r>
              <a:rPr lang="es-ES" b="1" dirty="0">
                <a:latin typeface="+mj-lt"/>
              </a:rPr>
              <a:t> in times of crisis</a:t>
            </a:r>
          </a:p>
          <a:p>
            <a:pPr algn="ctr"/>
            <a:r>
              <a:rPr lang="es-ES" dirty="0">
                <a:latin typeface="Calibri" panose="020F0502020204030204" pitchFamily="34" charset="0"/>
                <a:cs typeface="Calibri" panose="020F0502020204030204" pitchFamily="34" charset="0"/>
              </a:rPr>
              <a:t>(IOM, 2015)</a:t>
            </a:r>
          </a:p>
        </p:txBody>
      </p:sp>
      <p:pic>
        <p:nvPicPr>
          <p:cNvPr id="12" name="Picture 11">
            <a:hlinkClick r:id="rId3"/>
            <a:extLst>
              <a:ext uri="{FF2B5EF4-FFF2-40B4-BE49-F238E27FC236}">
                <a16:creationId xmlns:a16="http://schemas.microsoft.com/office/drawing/2014/main" id="{61C0047D-87ED-4A4E-8924-567EBECEB7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79382" y="1705021"/>
            <a:ext cx="2205929" cy="3125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743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4C974D-D931-9140-8A7C-96CEFACA7F7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6042" y="1389797"/>
            <a:ext cx="5989509" cy="4933231"/>
          </a:xfrm>
          <a:prstGeom prst="rect">
            <a:avLst/>
          </a:prstGeom>
          <a:effectLst>
            <a:outerShdw blurRad="50800" dist="38100" dir="2700000" algn="tl" rotWithShape="0">
              <a:prstClr val="black">
                <a:alpha val="40000"/>
              </a:prstClr>
            </a:outerShdw>
          </a:effectLst>
        </p:spPr>
      </p:pic>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3200" dirty="0"/>
              <a:t>4. </a:t>
            </a:r>
            <a:r>
              <a:rPr lang="es-ES_tradnl" sz="3200" dirty="0" err="1"/>
              <a:t>Trafficking</a:t>
            </a:r>
            <a:r>
              <a:rPr lang="es-ES_tradnl" sz="3200" dirty="0"/>
              <a:t> in </a:t>
            </a:r>
            <a:r>
              <a:rPr lang="es-ES_tradnl" sz="3200" dirty="0" err="1"/>
              <a:t>persons</a:t>
            </a:r>
            <a:r>
              <a:rPr lang="es-ES_tradnl" sz="3200" dirty="0"/>
              <a:t> in </a:t>
            </a:r>
            <a:r>
              <a:rPr lang="es-ES_tradnl" sz="3200" dirty="0" err="1"/>
              <a:t>emergencies</a:t>
            </a:r>
            <a:endParaRPr lang="es-ES_tradnl" sz="2900" b="1" dirty="0"/>
          </a:p>
        </p:txBody>
      </p:sp>
      <p:sp>
        <p:nvSpPr>
          <p:cNvPr id="7" name="Rectangle 6">
            <a:extLst>
              <a:ext uri="{FF2B5EF4-FFF2-40B4-BE49-F238E27FC236}">
                <a16:creationId xmlns:a16="http://schemas.microsoft.com/office/drawing/2014/main" id="{17BAF4CF-A80C-8147-98D7-2B03FC36235A}"/>
              </a:ext>
            </a:extLst>
          </p:cNvPr>
          <p:cNvSpPr/>
          <p:nvPr/>
        </p:nvSpPr>
        <p:spPr>
          <a:xfrm>
            <a:off x="4022886" y="2080727"/>
            <a:ext cx="2792665" cy="569168"/>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a:extLst>
              <a:ext uri="{FF2B5EF4-FFF2-40B4-BE49-F238E27FC236}">
                <a16:creationId xmlns:a16="http://schemas.microsoft.com/office/drawing/2014/main" id="{606E909D-3DE1-2244-9BE7-45FDCACEE7CE}"/>
              </a:ext>
            </a:extLst>
          </p:cNvPr>
          <p:cNvSpPr txBox="1"/>
          <p:nvPr/>
        </p:nvSpPr>
        <p:spPr>
          <a:xfrm>
            <a:off x="8319218" y="4966943"/>
            <a:ext cx="3126258" cy="1200329"/>
          </a:xfrm>
          <a:prstGeom prst="rect">
            <a:avLst/>
          </a:prstGeom>
          <a:noFill/>
        </p:spPr>
        <p:txBody>
          <a:bodyPr wrap="square" rtlCol="0">
            <a:spAutoFit/>
          </a:bodyPr>
          <a:lstStyle/>
          <a:p>
            <a:pPr algn="ctr"/>
            <a:r>
              <a:rPr lang="es-ES" b="1" dirty="0" err="1">
                <a:latin typeface="+mj-lt"/>
              </a:rPr>
              <a:t>Addressing</a:t>
            </a:r>
            <a:r>
              <a:rPr lang="es-ES" b="1" dirty="0">
                <a:latin typeface="+mj-lt"/>
              </a:rPr>
              <a:t> human </a:t>
            </a:r>
            <a:r>
              <a:rPr lang="es-ES" b="1" dirty="0" err="1">
                <a:latin typeface="+mj-lt"/>
              </a:rPr>
              <a:t>trafficking</a:t>
            </a:r>
            <a:r>
              <a:rPr lang="es-ES" b="1" dirty="0">
                <a:latin typeface="+mj-lt"/>
              </a:rPr>
              <a:t> and </a:t>
            </a:r>
            <a:r>
              <a:rPr lang="es-ES" b="1" dirty="0" err="1">
                <a:latin typeface="+mj-lt"/>
              </a:rPr>
              <a:t>exploitation</a:t>
            </a:r>
            <a:r>
              <a:rPr lang="es-ES" b="1" dirty="0">
                <a:latin typeface="+mj-lt"/>
              </a:rPr>
              <a:t> in times of crisis</a:t>
            </a:r>
          </a:p>
          <a:p>
            <a:pPr algn="ctr"/>
            <a:r>
              <a:rPr lang="es-ES" dirty="0">
                <a:latin typeface="Calibri" panose="020F0502020204030204" pitchFamily="34" charset="0"/>
                <a:cs typeface="Calibri" panose="020F0502020204030204" pitchFamily="34" charset="0"/>
              </a:rPr>
              <a:t>(IOM, 2015)</a:t>
            </a:r>
          </a:p>
        </p:txBody>
      </p:sp>
      <p:pic>
        <p:nvPicPr>
          <p:cNvPr id="12" name="Picture 11">
            <a:hlinkClick r:id="rId3"/>
            <a:extLst>
              <a:ext uri="{FF2B5EF4-FFF2-40B4-BE49-F238E27FC236}">
                <a16:creationId xmlns:a16="http://schemas.microsoft.com/office/drawing/2014/main" id="{460700FD-1064-AB41-A5FA-2A7C9EAC624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79382" y="1705021"/>
            <a:ext cx="2205929" cy="312568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B53F9209-3941-D248-AF01-B127E55600CE}"/>
              </a:ext>
            </a:extLst>
          </p:cNvPr>
          <p:cNvSpPr/>
          <p:nvPr/>
        </p:nvSpPr>
        <p:spPr>
          <a:xfrm>
            <a:off x="4022886" y="3135085"/>
            <a:ext cx="2792665" cy="569168"/>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57C06306-985E-DA4B-B192-64809E4446E3}"/>
              </a:ext>
            </a:extLst>
          </p:cNvPr>
          <p:cNvSpPr/>
          <p:nvPr/>
        </p:nvSpPr>
        <p:spPr>
          <a:xfrm>
            <a:off x="4022886" y="4206542"/>
            <a:ext cx="2792665" cy="1009269"/>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13">
            <a:extLst>
              <a:ext uri="{FF2B5EF4-FFF2-40B4-BE49-F238E27FC236}">
                <a16:creationId xmlns:a16="http://schemas.microsoft.com/office/drawing/2014/main" id="{9DA03BAC-A4F6-AC44-A10B-F4338763FEC0}"/>
              </a:ext>
            </a:extLst>
          </p:cNvPr>
          <p:cNvSpPr/>
          <p:nvPr/>
        </p:nvSpPr>
        <p:spPr>
          <a:xfrm>
            <a:off x="4022886" y="5753726"/>
            <a:ext cx="2792665" cy="569168"/>
          </a:xfrm>
          <a:prstGeom prst="rect">
            <a:avLst/>
          </a:prstGeom>
          <a:solidFill>
            <a:srgbClr val="C00000">
              <a:alpha val="1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139109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4. </a:t>
            </a:r>
            <a:r>
              <a:rPr lang="es-ES_tradnl" sz="2800" dirty="0" err="1"/>
              <a:t>Trafficking</a:t>
            </a:r>
            <a:r>
              <a:rPr lang="es-ES_tradnl" sz="2800" dirty="0"/>
              <a:t> in </a:t>
            </a:r>
            <a:r>
              <a:rPr lang="es-ES_tradnl" sz="2800" dirty="0" err="1"/>
              <a:t>persons</a:t>
            </a:r>
            <a:r>
              <a:rPr lang="es-ES_tradnl" sz="2800" dirty="0"/>
              <a:t> in </a:t>
            </a:r>
            <a:r>
              <a:rPr lang="es-ES_tradnl" sz="2800" dirty="0" err="1"/>
              <a:t>emergencies</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679363" cy="13712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sz="3200" dirty="0">
                <a:solidFill>
                  <a:schemeClr val="accent1">
                    <a:lumMod val="75000"/>
                  </a:schemeClr>
                </a:solidFill>
              </a:rPr>
              <a:t>TIP in EMERGENCIES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643999"/>
            <a:ext cx="5733535" cy="391743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400" b="1" dirty="0" err="1">
                <a:latin typeface="Calibri" panose="020F0502020204030204" pitchFamily="34" charset="0"/>
                <a:cs typeface="Calibri" panose="020F0502020204030204" pitchFamily="34" charset="0"/>
              </a:rPr>
              <a:t>Assistance</a:t>
            </a:r>
            <a:r>
              <a:rPr lang="es-ES" sz="2400" b="1" dirty="0">
                <a:latin typeface="Calibri" panose="020F0502020204030204" pitchFamily="34" charset="0"/>
                <a:cs typeface="Calibri" panose="020F0502020204030204" pitchFamily="34" charset="0"/>
              </a:rPr>
              <a:t> gap: </a:t>
            </a:r>
            <a:r>
              <a:rPr lang="es-ES" sz="2400" dirty="0" err="1">
                <a:latin typeface="Calibri" panose="020F0502020204030204" pitchFamily="34" charset="0"/>
                <a:cs typeface="Calibri" panose="020F0502020204030204" pitchFamily="34" charset="0"/>
              </a:rPr>
              <a:t>certain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categories</a:t>
            </a:r>
            <a:r>
              <a:rPr lang="es-ES" sz="2400" dirty="0">
                <a:latin typeface="Calibri" panose="020F0502020204030204" pitchFamily="34" charset="0"/>
                <a:cs typeface="Calibri" panose="020F0502020204030204" pitchFamily="34" charset="0"/>
              </a:rPr>
              <a:t> of vulnerable </a:t>
            </a:r>
            <a:r>
              <a:rPr lang="es-ES" sz="2400" dirty="0" err="1">
                <a:latin typeface="Calibri" panose="020F0502020204030204" pitchFamily="34" charset="0"/>
                <a:cs typeface="Calibri" panose="020F0502020204030204" pitchFamily="34" charset="0"/>
              </a:rPr>
              <a:t>people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remain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unassisted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because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they</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fall</a:t>
            </a:r>
            <a:r>
              <a:rPr lang="es-ES" sz="2400" dirty="0">
                <a:latin typeface="Calibri" panose="020F0502020204030204" pitchFamily="34" charset="0"/>
                <a:cs typeface="Calibri" panose="020F0502020204030204" pitchFamily="34" charset="0"/>
              </a:rPr>
              <a:t> in </a:t>
            </a:r>
            <a:r>
              <a:rPr lang="es-ES" sz="2400" dirty="0" err="1">
                <a:latin typeface="Calibri" panose="020F0502020204030204" pitchFamily="34" charset="0"/>
                <a:cs typeface="Calibri" panose="020F0502020204030204" pitchFamily="34" charset="0"/>
              </a:rPr>
              <a:t>the</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cracks</a:t>
            </a:r>
            <a:r>
              <a:rPr lang="es-ES" sz="2400" dirty="0"/>
              <a:t>;</a:t>
            </a:r>
          </a:p>
          <a:p>
            <a:pPr marL="0" indent="0">
              <a:lnSpc>
                <a:spcPct val="100000"/>
              </a:lnSpc>
              <a:buNone/>
            </a:pPr>
            <a:endParaRPr lang="es-ES" sz="2400" b="1" dirty="0">
              <a:latin typeface="Calibri" panose="020F0502020204030204" pitchFamily="34" charset="0"/>
              <a:cs typeface="Calibri" panose="020F0502020204030204" pitchFamily="34" charset="0"/>
            </a:endParaRPr>
          </a:p>
          <a:p>
            <a:pPr marL="0" indent="0">
              <a:lnSpc>
                <a:spcPct val="100000"/>
              </a:lnSpc>
              <a:buNone/>
            </a:pPr>
            <a:r>
              <a:rPr lang="es-ES" sz="2400" b="1" dirty="0" err="1">
                <a:latin typeface="Calibri" panose="020F0502020204030204" pitchFamily="34" charset="0"/>
                <a:cs typeface="Calibri" panose="020F0502020204030204" pitchFamily="34" charset="0"/>
              </a:rPr>
              <a:t>Lack</a:t>
            </a:r>
            <a:r>
              <a:rPr lang="es-ES" sz="2400" b="1" dirty="0">
                <a:latin typeface="Calibri" panose="020F0502020204030204" pitchFamily="34" charset="0"/>
                <a:cs typeface="Calibri" panose="020F0502020204030204" pitchFamily="34" charset="0"/>
              </a:rPr>
              <a:t> of </a:t>
            </a:r>
            <a:r>
              <a:rPr lang="es-ES" sz="2400" b="1" dirty="0" err="1">
                <a:latin typeface="Calibri" panose="020F0502020204030204" pitchFamily="34" charset="0"/>
                <a:cs typeface="Calibri" panose="020F0502020204030204" pitchFamily="34" charset="0"/>
              </a:rPr>
              <a:t>prevention</a:t>
            </a:r>
            <a:r>
              <a:rPr lang="es-ES" sz="2400" b="1"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programming</a:t>
            </a:r>
            <a:r>
              <a:rPr lang="es-ES" sz="2400" dirty="0">
                <a:latin typeface="Calibri" panose="020F0502020204030204" pitchFamily="34" charset="0"/>
                <a:cs typeface="Calibri" panose="020F0502020204030204" pitchFamily="34" charset="0"/>
              </a:rPr>
              <a:t>;</a:t>
            </a:r>
          </a:p>
          <a:p>
            <a:pPr marL="0" indent="0">
              <a:lnSpc>
                <a:spcPct val="100000"/>
              </a:lnSpc>
              <a:buNone/>
            </a:pPr>
            <a:endParaRPr lang="es-ES" sz="2400" dirty="0">
              <a:latin typeface="Calibri" panose="020F0502020204030204" pitchFamily="34" charset="0"/>
              <a:cs typeface="Calibri" panose="020F0502020204030204" pitchFamily="34" charset="0"/>
            </a:endParaRPr>
          </a:p>
          <a:p>
            <a:pPr marL="0" indent="0">
              <a:lnSpc>
                <a:spcPct val="100000"/>
              </a:lnSpc>
              <a:buNone/>
            </a:pPr>
            <a:r>
              <a:rPr lang="es-ES" sz="2400" b="1" dirty="0" err="1">
                <a:latin typeface="Calibri" panose="020F0502020204030204" pitchFamily="34" charset="0"/>
                <a:cs typeface="Calibri" panose="020F0502020204030204" pitchFamily="34" charset="0"/>
              </a:rPr>
              <a:t>Trafficking</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smuggling</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displacement</a:t>
            </a:r>
            <a:r>
              <a:rPr lang="es-ES" sz="2400" b="1" dirty="0">
                <a:latin typeface="Calibri" panose="020F0502020204030204" pitchFamily="34" charset="0"/>
                <a:cs typeface="Calibri" panose="020F0502020204030204" pitchFamily="34" charset="0"/>
              </a:rPr>
              <a:t> and </a:t>
            </a:r>
            <a:r>
              <a:rPr lang="es-ES" sz="2400" b="1" dirty="0" err="1">
                <a:latin typeface="Calibri" panose="020F0502020204030204" pitchFamily="34" charset="0"/>
                <a:cs typeface="Calibri" panose="020F0502020204030204" pitchFamily="34" charset="0"/>
              </a:rPr>
              <a:t>migration</a:t>
            </a:r>
            <a:r>
              <a:rPr lang="es-ES" sz="2400" b="1" dirty="0">
                <a:latin typeface="Calibri" panose="020F0502020204030204" pitchFamily="34" charset="0"/>
                <a:cs typeface="Calibri" panose="020F0502020204030204" pitchFamily="34" charset="0"/>
              </a:rPr>
              <a:t> are </a:t>
            </a:r>
            <a:r>
              <a:rPr lang="es-ES" sz="2400" b="1" dirty="0" err="1">
                <a:latin typeface="Calibri" panose="020F0502020204030204" pitchFamily="34" charset="0"/>
                <a:cs typeface="Calibri" panose="020F0502020204030204" pitchFamily="34" charset="0"/>
              </a:rPr>
              <a:t>intertwined</a:t>
            </a:r>
            <a:r>
              <a:rPr lang="es-ES" sz="2400" b="1"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TIP </a:t>
            </a:r>
            <a:r>
              <a:rPr lang="es-ES" sz="2400" dirty="0" err="1">
                <a:latin typeface="Calibri" panose="020F0502020204030204" pitchFamily="34" charset="0"/>
                <a:cs typeface="Calibri" panose="020F0502020204030204" pitchFamily="34" charset="0"/>
              </a:rPr>
              <a:t>is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not</a:t>
            </a:r>
            <a:r>
              <a:rPr lang="es-ES" sz="2400" dirty="0">
                <a:latin typeface="Calibri" panose="020F0502020204030204" pitchFamily="34" charset="0"/>
                <a:cs typeface="Calibri" panose="020F0502020204030204" pitchFamily="34" charset="0"/>
              </a:rPr>
              <a:t> a niche </a:t>
            </a:r>
            <a:r>
              <a:rPr lang="es-ES" sz="2400" dirty="0" err="1">
                <a:latin typeface="Calibri" panose="020F0502020204030204" pitchFamily="34" charset="0"/>
                <a:cs typeface="Calibri" panose="020F0502020204030204" pitchFamily="34" charset="0"/>
              </a:rPr>
              <a:t>problem</a:t>
            </a:r>
            <a:r>
              <a:rPr lang="es-ES" sz="2400" dirty="0">
                <a:latin typeface="Calibri" panose="020F0502020204030204" pitchFamily="34" charset="0"/>
                <a:cs typeface="Calibri" panose="020F0502020204030204" pitchFamily="34" charset="0"/>
              </a:rPr>
              <a:t>;</a:t>
            </a:r>
          </a:p>
        </p:txBody>
      </p:sp>
      <p:sp>
        <p:nvSpPr>
          <p:cNvPr id="8" name="Google Shape;9483;p69">
            <a:extLst>
              <a:ext uri="{FF2B5EF4-FFF2-40B4-BE49-F238E27FC236}">
                <a16:creationId xmlns:a16="http://schemas.microsoft.com/office/drawing/2014/main" id="{547AEE99-1BDA-9B48-82C7-E3877D1FE892}"/>
              </a:ext>
            </a:extLst>
          </p:cNvPr>
          <p:cNvSpPr/>
          <p:nvPr/>
        </p:nvSpPr>
        <p:spPr>
          <a:xfrm>
            <a:off x="692095" y="2766026"/>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9483;p69">
            <a:extLst>
              <a:ext uri="{FF2B5EF4-FFF2-40B4-BE49-F238E27FC236}">
                <a16:creationId xmlns:a16="http://schemas.microsoft.com/office/drawing/2014/main" id="{B1075D4D-7C08-2848-B9B1-B7128EE002A3}"/>
              </a:ext>
            </a:extLst>
          </p:cNvPr>
          <p:cNvSpPr/>
          <p:nvPr/>
        </p:nvSpPr>
        <p:spPr>
          <a:xfrm>
            <a:off x="692095" y="443247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9483;p69">
            <a:extLst>
              <a:ext uri="{FF2B5EF4-FFF2-40B4-BE49-F238E27FC236}">
                <a16:creationId xmlns:a16="http://schemas.microsoft.com/office/drawing/2014/main" id="{A48B096D-DCDC-3543-AC4F-E1AC02C7142B}"/>
              </a:ext>
            </a:extLst>
          </p:cNvPr>
          <p:cNvSpPr/>
          <p:nvPr/>
        </p:nvSpPr>
        <p:spPr>
          <a:xfrm>
            <a:off x="692095" y="5476033"/>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6398;p65">
            <a:extLst>
              <a:ext uri="{FF2B5EF4-FFF2-40B4-BE49-F238E27FC236}">
                <a16:creationId xmlns:a16="http://schemas.microsoft.com/office/drawing/2014/main" id="{66731470-2CC4-4D4C-A621-CEE404C1FF81}"/>
              </a:ext>
            </a:extLst>
          </p:cNvPr>
          <p:cNvGrpSpPr/>
          <p:nvPr/>
        </p:nvGrpSpPr>
        <p:grpSpPr>
          <a:xfrm>
            <a:off x="7978345" y="2458995"/>
            <a:ext cx="3661403" cy="3657253"/>
            <a:chOff x="1186975" y="238125"/>
            <a:chExt cx="5244275" cy="5238325"/>
          </a:xfrm>
        </p:grpSpPr>
        <p:sp>
          <p:nvSpPr>
            <p:cNvPr id="22" name="Google Shape;6399;p65">
              <a:extLst>
                <a:ext uri="{FF2B5EF4-FFF2-40B4-BE49-F238E27FC236}">
                  <a16:creationId xmlns:a16="http://schemas.microsoft.com/office/drawing/2014/main" id="{98CDBDE1-4E19-5143-B65F-A4480303C588}"/>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accent5"/>
            </a:solidFill>
            <a:ln>
              <a:noFill/>
            </a:ln>
          </p:spPr>
          <p:txBody>
            <a:bodyPr spcFirstLastPara="1" wrap="square" lIns="91425" tIns="91425" rIns="91425" bIns="91425" anchor="ctr" anchorCtr="0">
              <a:noAutofit/>
            </a:bodyPr>
            <a:lstStyle/>
            <a:p>
              <a:pPr lvl="0" algn="ctr"/>
              <a:r>
                <a:rPr lang="es-ES" sz="2000" b="1" dirty="0" err="1">
                  <a:latin typeface="Calibri" panose="020F0502020204030204" pitchFamily="34" charset="0"/>
                  <a:cs typeface="Calibri" panose="020F0502020204030204" pitchFamily="34" charset="0"/>
                </a:rPr>
                <a:t>Trafficking</a:t>
              </a:r>
              <a:r>
                <a:rPr lang="es-ES" sz="2000" b="1" dirty="0">
                  <a:latin typeface="Calibri" panose="020F0502020204030204" pitchFamily="34" charset="0"/>
                  <a:cs typeface="Calibri" panose="020F0502020204030204" pitchFamily="34" charset="0"/>
                </a:rPr>
                <a:t> in </a:t>
              </a:r>
              <a:r>
                <a:rPr lang="es-ES" sz="2000" b="1" dirty="0" err="1">
                  <a:latin typeface="Calibri" panose="020F0502020204030204" pitchFamily="34" charset="0"/>
                  <a:cs typeface="Calibri" panose="020F0502020204030204" pitchFamily="34" charset="0"/>
                </a:rPr>
                <a:t>Persons</a:t>
              </a:r>
              <a:endParaRPr lang="es-ES" sz="2000" b="1" dirty="0">
                <a:latin typeface="Calibri" panose="020F0502020204030204" pitchFamily="34" charset="0"/>
                <a:cs typeface="Calibri" panose="020F0502020204030204" pitchFamily="34" charset="0"/>
              </a:endParaRPr>
            </a:p>
          </p:txBody>
        </p:sp>
        <p:sp>
          <p:nvSpPr>
            <p:cNvPr id="23" name="Google Shape;6400;p65">
              <a:extLst>
                <a:ext uri="{FF2B5EF4-FFF2-40B4-BE49-F238E27FC236}">
                  <a16:creationId xmlns:a16="http://schemas.microsoft.com/office/drawing/2014/main" id="{BB45AF4F-1096-B641-8622-733545885EFC}"/>
                </a:ext>
              </a:extLst>
            </p:cNvPr>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2"/>
            </a:solidFill>
            <a:ln>
              <a:noFill/>
            </a:ln>
          </p:spPr>
          <p:txBody>
            <a:bodyPr spcFirstLastPara="1" wrap="square" lIns="91425" tIns="91425" rIns="91425" bIns="91425" anchor="ctr" anchorCtr="0">
              <a:noAutofit/>
            </a:bodyPr>
            <a:lstStyle/>
            <a:p>
              <a:pPr lvl="0" algn="ctr"/>
              <a:endParaRPr lang="es-ES" sz="2000" b="1" dirty="0">
                <a:latin typeface="Calibri" panose="020F0502020204030204" pitchFamily="34" charset="0"/>
                <a:cs typeface="Calibri" panose="020F0502020204030204" pitchFamily="34" charset="0"/>
              </a:endParaRPr>
            </a:p>
            <a:p>
              <a:pPr lvl="0"/>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Smuggling</a:t>
              </a:r>
              <a:endParaRPr lang="es-ES" sz="2000" b="1" dirty="0">
                <a:latin typeface="Calibri" panose="020F0502020204030204" pitchFamily="34" charset="0"/>
                <a:cs typeface="Calibri" panose="020F0502020204030204" pitchFamily="34" charset="0"/>
              </a:endParaRPr>
            </a:p>
          </p:txBody>
        </p:sp>
        <p:sp>
          <p:nvSpPr>
            <p:cNvPr id="24" name="Google Shape;6401;p65">
              <a:extLst>
                <a:ext uri="{FF2B5EF4-FFF2-40B4-BE49-F238E27FC236}">
                  <a16:creationId xmlns:a16="http://schemas.microsoft.com/office/drawing/2014/main" id="{79B15888-B775-B94C-9CD2-7AAD7EA0DA34}"/>
                </a:ext>
              </a:extLst>
            </p:cNvPr>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accent4"/>
            </a:solidFill>
            <a:ln>
              <a:noFill/>
            </a:ln>
          </p:spPr>
          <p:txBody>
            <a:bodyPr spcFirstLastPara="1" wrap="square" lIns="91425" tIns="91425" rIns="91425" bIns="91425" anchor="ctr" anchorCtr="0">
              <a:noAutofit/>
            </a:bodyPr>
            <a:lstStyle/>
            <a:p>
              <a:pPr lvl="0" algn="ct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Migration</a:t>
              </a:r>
              <a:endParaRPr lang="es-ES" sz="2000" b="1"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2000" b="1" dirty="0">
                <a:latin typeface="Calibri" panose="020F0502020204030204" pitchFamily="34" charset="0"/>
                <a:cs typeface="Calibri" panose="020F0502020204030204" pitchFamily="34" charset="0"/>
              </a:endParaRPr>
            </a:p>
          </p:txBody>
        </p:sp>
        <p:sp>
          <p:nvSpPr>
            <p:cNvPr id="25" name="Google Shape;6402;p65">
              <a:extLst>
                <a:ext uri="{FF2B5EF4-FFF2-40B4-BE49-F238E27FC236}">
                  <a16:creationId xmlns:a16="http://schemas.microsoft.com/office/drawing/2014/main" id="{7E2918D6-97BC-F34C-B47F-055E7CBBB502}"/>
                </a:ext>
              </a:extLst>
            </p:cNvPr>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accent6"/>
            </a:solidFill>
            <a:ln>
              <a:noFill/>
            </a:ln>
          </p:spPr>
          <p:txBody>
            <a:bodyPr spcFirstLastPara="1" wrap="square" lIns="91425" tIns="91425" rIns="91425" bIns="91425" anchor="ctr" anchorCtr="0">
              <a:noAutofit/>
            </a:bodyPr>
            <a:lstStyle/>
            <a:p>
              <a:pPr lvl="0" algn="ctr"/>
              <a:r>
                <a:rPr lang="es-ES" sz="2000" b="1" dirty="0" err="1">
                  <a:latin typeface="Calibri" panose="020F0502020204030204" pitchFamily="34" charset="0"/>
                  <a:cs typeface="Calibri" panose="020F0502020204030204" pitchFamily="34" charset="0"/>
                </a:rPr>
                <a:t>Internal</a:t>
              </a:r>
              <a:r>
                <a:rPr lang="es-ES" sz="2000" b="1" dirty="0">
                  <a:latin typeface="Calibri" panose="020F0502020204030204" pitchFamily="34" charset="0"/>
                  <a:cs typeface="Calibri" panose="020F0502020204030204" pitchFamily="34" charset="0"/>
                </a:rPr>
                <a:t> </a:t>
              </a:r>
            </a:p>
            <a:p>
              <a:pPr lvl="0" algn="ct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displacent</a:t>
              </a:r>
              <a:endParaRPr lang="es-ES" sz="20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11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4. </a:t>
            </a:r>
            <a:r>
              <a:rPr lang="es-ES_tradnl" sz="2800" dirty="0" err="1"/>
              <a:t>Trafficking</a:t>
            </a:r>
            <a:r>
              <a:rPr lang="es-ES_tradnl" sz="2800" dirty="0"/>
              <a:t> in </a:t>
            </a:r>
            <a:r>
              <a:rPr lang="es-ES_tradnl" sz="2800" dirty="0" err="1"/>
              <a:t>persons</a:t>
            </a:r>
            <a:r>
              <a:rPr lang="es-ES_tradnl" sz="2800" dirty="0"/>
              <a:t> in </a:t>
            </a:r>
            <a:r>
              <a:rPr lang="es-ES_tradnl" sz="2800" dirty="0" err="1"/>
              <a:t>emergencies</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6679363" cy="13712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sz="3200" dirty="0">
                <a:solidFill>
                  <a:schemeClr val="accent1">
                    <a:lumMod val="75000"/>
                  </a:schemeClr>
                </a:solidFill>
              </a:rPr>
              <a:t>TIP in EMERGENCIES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643999"/>
            <a:ext cx="5733535" cy="391743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400" dirty="0" err="1">
                <a:latin typeface="Calibri" panose="020F0502020204030204" pitchFamily="34" charset="0"/>
                <a:cs typeface="Calibri" panose="020F0502020204030204" pitchFamily="34" charset="0"/>
              </a:rPr>
              <a:t>Being</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recognized</a:t>
            </a:r>
            <a:r>
              <a:rPr lang="es-ES" sz="2400" dirty="0">
                <a:latin typeface="Calibri" panose="020F0502020204030204" pitchFamily="34" charset="0"/>
                <a:cs typeface="Calibri" panose="020F0502020204030204" pitchFamily="34" charset="0"/>
              </a:rPr>
              <a:t> as </a:t>
            </a:r>
            <a:r>
              <a:rPr lang="es-ES" sz="2400" dirty="0" err="1">
                <a:latin typeface="Calibri" panose="020F0502020204030204" pitchFamily="34" charset="0"/>
                <a:cs typeface="Calibri" panose="020F0502020204030204" pitchFamily="34" charset="0"/>
              </a:rPr>
              <a:t>VoT</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often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grants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forms</a:t>
            </a:r>
            <a:r>
              <a:rPr lang="es-ES" sz="2400" dirty="0">
                <a:latin typeface="Calibri" panose="020F0502020204030204" pitchFamily="34" charset="0"/>
                <a:cs typeface="Calibri" panose="020F0502020204030204" pitchFamily="34" charset="0"/>
              </a:rPr>
              <a:t> of </a:t>
            </a:r>
            <a:r>
              <a:rPr lang="es-ES" sz="2400" b="1" dirty="0" err="1">
                <a:latin typeface="Calibri" panose="020F0502020204030204" pitchFamily="34" charset="0"/>
                <a:cs typeface="Calibri" panose="020F0502020204030204" pitchFamily="34" charset="0"/>
              </a:rPr>
              <a:t>international</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protection</a:t>
            </a:r>
            <a:r>
              <a:rPr lang="es-ES" sz="2400" b="1" dirty="0">
                <a:latin typeface="Calibri" panose="020F0502020204030204" pitchFamily="34" charset="0"/>
                <a:cs typeface="Calibri" panose="020F0502020204030204" pitchFamily="34" charset="0"/>
              </a:rPr>
              <a:t>;</a:t>
            </a:r>
          </a:p>
          <a:p>
            <a:pPr marL="0" indent="0">
              <a:lnSpc>
                <a:spcPct val="100000"/>
              </a:lnSpc>
              <a:buNone/>
            </a:pPr>
            <a:endParaRPr lang="es-ES" sz="2400" dirty="0">
              <a:latin typeface="Calibri" panose="020F0502020204030204" pitchFamily="34" charset="0"/>
              <a:cs typeface="Calibri" panose="020F0502020204030204" pitchFamily="34" charset="0"/>
            </a:endParaRPr>
          </a:p>
          <a:p>
            <a:pPr marL="0" indent="0">
              <a:lnSpc>
                <a:spcPct val="100000"/>
              </a:lnSpc>
              <a:buNone/>
            </a:pPr>
            <a:r>
              <a:rPr lang="es-ES" sz="2400" dirty="0" err="1">
                <a:latin typeface="Calibri" panose="020F0502020204030204" pitchFamily="34" charset="0"/>
                <a:cs typeface="Calibri" panose="020F0502020204030204" pitchFamily="34" charset="0"/>
              </a:rPr>
              <a:t>Being</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recognized</a:t>
            </a:r>
            <a:r>
              <a:rPr lang="es-ES" sz="2400" dirty="0">
                <a:latin typeface="Calibri" panose="020F0502020204030204" pitchFamily="34" charset="0"/>
                <a:cs typeface="Calibri" panose="020F0502020204030204" pitchFamily="34" charset="0"/>
              </a:rPr>
              <a:t> as </a:t>
            </a:r>
            <a:r>
              <a:rPr lang="es-ES" sz="2400" dirty="0" err="1">
                <a:latin typeface="Calibri" panose="020F0502020204030204" pitchFamily="34" charset="0"/>
                <a:cs typeface="Calibri" panose="020F0502020204030204" pitchFamily="34" charset="0"/>
              </a:rPr>
              <a:t>VoT</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permits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the</a:t>
            </a:r>
            <a:r>
              <a:rPr lang="es-ES" sz="2400"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application</a:t>
            </a:r>
            <a:r>
              <a:rPr lang="es-ES" sz="2400" b="1" dirty="0">
                <a:latin typeface="Calibri" panose="020F0502020204030204" pitchFamily="34" charset="0"/>
                <a:cs typeface="Calibri" panose="020F0502020204030204" pitchFamily="34" charset="0"/>
              </a:rPr>
              <a:t> of </a:t>
            </a:r>
            <a:r>
              <a:rPr lang="es-ES" sz="2400" b="1" dirty="0" err="1">
                <a:latin typeface="Calibri" panose="020F0502020204030204" pitchFamily="34" charset="0"/>
                <a:cs typeface="Calibri" panose="020F0502020204030204" pitchFamily="34" charset="0"/>
              </a:rPr>
              <a:t>the</a:t>
            </a:r>
            <a:r>
              <a:rPr lang="es-ES" sz="2400" b="1" dirty="0">
                <a:latin typeface="Calibri" panose="020F0502020204030204" pitchFamily="34" charset="0"/>
                <a:cs typeface="Calibri" panose="020F0502020204030204" pitchFamily="34" charset="0"/>
              </a:rPr>
              <a:t> non-</a:t>
            </a:r>
            <a:r>
              <a:rPr lang="es-ES" sz="2400" b="1" dirty="0" err="1">
                <a:latin typeface="Calibri" panose="020F0502020204030204" pitchFamily="34" charset="0"/>
                <a:cs typeface="Calibri" panose="020F0502020204030204" pitchFamily="34" charset="0"/>
              </a:rPr>
              <a:t>punishment</a:t>
            </a:r>
            <a:r>
              <a:rPr lang="es-ES" sz="2400" b="1" dirty="0">
                <a:latin typeface="Calibri" panose="020F0502020204030204" pitchFamily="34" charset="0"/>
                <a:cs typeface="Calibri" panose="020F0502020204030204" pitchFamily="34" charset="0"/>
              </a:rPr>
              <a:t> </a:t>
            </a:r>
            <a:r>
              <a:rPr lang="es-ES" sz="2400" b="1" dirty="0" err="1">
                <a:latin typeface="Calibri" panose="020F0502020204030204" pitchFamily="34" charset="0"/>
                <a:cs typeface="Calibri" panose="020F0502020204030204" pitchFamily="34" charset="0"/>
              </a:rPr>
              <a:t>principle</a:t>
            </a:r>
            <a:r>
              <a:rPr lang="es-ES" sz="2400" b="1"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according</a:t>
            </a:r>
            <a:r>
              <a:rPr lang="es-ES" sz="2400" dirty="0">
                <a:latin typeface="Calibri" panose="020F0502020204030204" pitchFamily="34" charset="0"/>
                <a:cs typeface="Calibri" panose="020F0502020204030204" pitchFamily="34" charset="0"/>
              </a:rPr>
              <a:t> to </a:t>
            </a:r>
            <a:r>
              <a:rPr lang="es-ES" sz="2400" dirty="0" err="1">
                <a:latin typeface="Calibri" panose="020F0502020204030204" pitchFamily="34" charset="0"/>
                <a:cs typeface="Calibri" panose="020F0502020204030204" pitchFamily="34" charset="0"/>
              </a:rPr>
              <a:t>which</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VoTs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cannot</a:t>
            </a:r>
            <a:r>
              <a:rPr lang="es-ES" sz="2400" dirty="0">
                <a:latin typeface="Calibri" panose="020F0502020204030204" pitchFamily="34" charset="0"/>
                <a:cs typeface="Calibri" panose="020F0502020204030204" pitchFamily="34" charset="0"/>
              </a:rPr>
              <a:t> be </a:t>
            </a:r>
            <a:r>
              <a:rPr lang="es-ES" sz="2400" dirty="0" err="1">
                <a:latin typeface="Calibri" panose="020F0502020204030204" pitchFamily="34" charset="0"/>
                <a:cs typeface="Calibri" panose="020F0502020204030204" pitchFamily="34" charset="0"/>
              </a:rPr>
              <a:t>prosecuted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for</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their</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involvement</a:t>
            </a:r>
            <a:r>
              <a:rPr lang="es-ES" sz="2400" dirty="0">
                <a:latin typeface="Calibri" panose="020F0502020204030204" pitchFamily="34" charset="0"/>
                <a:cs typeface="Calibri" panose="020F0502020204030204" pitchFamily="34" charset="0"/>
              </a:rPr>
              <a:t> in </a:t>
            </a:r>
            <a:r>
              <a:rPr lang="es-ES" sz="2400" dirty="0" err="1">
                <a:latin typeface="Calibri" panose="020F0502020204030204" pitchFamily="34" charset="0"/>
                <a:cs typeface="Calibri" panose="020F0502020204030204" pitchFamily="34" charset="0"/>
              </a:rPr>
              <a:t>unlawful</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activities</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committed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because</a:t>
            </a:r>
            <a:r>
              <a:rPr lang="es-ES" sz="2400" dirty="0">
                <a:latin typeface="Calibri" panose="020F0502020204030204" pitchFamily="34" charset="0"/>
                <a:cs typeface="Calibri" panose="020F0502020204030204" pitchFamily="34" charset="0"/>
              </a:rPr>
              <a:t> of </a:t>
            </a:r>
            <a:r>
              <a:rPr lang="es-ES" sz="2400" dirty="0" err="1">
                <a:latin typeface="Calibri" panose="020F0502020204030204" pitchFamily="34" charset="0"/>
                <a:cs typeface="Calibri" panose="020F0502020204030204" pitchFamily="34" charset="0"/>
              </a:rPr>
              <a:t>being</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trafficked</a:t>
            </a:r>
            <a:r>
              <a:rPr lang="es-ES" sz="2400" dirty="0">
                <a:latin typeface="Calibri" panose="020F0502020204030204" pitchFamily="34" charset="0"/>
                <a:cs typeface="Calibri" panose="020F0502020204030204" pitchFamily="34" charset="0"/>
              </a:rPr>
              <a:t>.</a:t>
            </a:r>
          </a:p>
        </p:txBody>
      </p:sp>
      <p:sp>
        <p:nvSpPr>
          <p:cNvPr id="8" name="Google Shape;9483;p69">
            <a:extLst>
              <a:ext uri="{FF2B5EF4-FFF2-40B4-BE49-F238E27FC236}">
                <a16:creationId xmlns:a16="http://schemas.microsoft.com/office/drawing/2014/main" id="{547AEE99-1BDA-9B48-82C7-E3877D1FE892}"/>
              </a:ext>
            </a:extLst>
          </p:cNvPr>
          <p:cNvSpPr/>
          <p:nvPr/>
        </p:nvSpPr>
        <p:spPr>
          <a:xfrm>
            <a:off x="692095" y="280395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B1075D4D-7C08-2848-B9B1-B7128EE002A3}"/>
              </a:ext>
            </a:extLst>
          </p:cNvPr>
          <p:cNvSpPr/>
          <p:nvPr/>
        </p:nvSpPr>
        <p:spPr>
          <a:xfrm>
            <a:off x="692095" y="4454268"/>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6398;p65">
            <a:extLst>
              <a:ext uri="{FF2B5EF4-FFF2-40B4-BE49-F238E27FC236}">
                <a16:creationId xmlns:a16="http://schemas.microsoft.com/office/drawing/2014/main" id="{AB83EAC9-46F6-2C48-B353-1A9051AA0161}"/>
              </a:ext>
            </a:extLst>
          </p:cNvPr>
          <p:cNvGrpSpPr/>
          <p:nvPr/>
        </p:nvGrpSpPr>
        <p:grpSpPr>
          <a:xfrm>
            <a:off x="7978345" y="2458995"/>
            <a:ext cx="3661403" cy="3657253"/>
            <a:chOff x="1186975" y="238125"/>
            <a:chExt cx="5244275" cy="5238325"/>
          </a:xfrm>
        </p:grpSpPr>
        <p:sp>
          <p:nvSpPr>
            <p:cNvPr id="13" name="Google Shape;6399;p65">
              <a:extLst>
                <a:ext uri="{FF2B5EF4-FFF2-40B4-BE49-F238E27FC236}">
                  <a16:creationId xmlns:a16="http://schemas.microsoft.com/office/drawing/2014/main" id="{6FE2B04A-5C37-F04F-B4F1-5C2B6873C851}"/>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accent5"/>
            </a:solidFill>
            <a:ln>
              <a:noFill/>
            </a:ln>
          </p:spPr>
          <p:txBody>
            <a:bodyPr spcFirstLastPara="1" wrap="square" lIns="91425" tIns="91425" rIns="91425" bIns="91425" anchor="ctr" anchorCtr="0">
              <a:noAutofit/>
            </a:bodyPr>
            <a:lstStyle/>
            <a:p>
              <a:pPr lvl="0" algn="ctr"/>
              <a:r>
                <a:rPr lang="es-ES" sz="2000" b="1" dirty="0" err="1">
                  <a:latin typeface="Calibri" panose="020F0502020204030204" pitchFamily="34" charset="0"/>
                  <a:cs typeface="Calibri" panose="020F0502020204030204" pitchFamily="34" charset="0"/>
                </a:rPr>
                <a:t>Trafficking</a:t>
              </a:r>
              <a:r>
                <a:rPr lang="es-ES" sz="2000" b="1" dirty="0">
                  <a:latin typeface="Calibri" panose="020F0502020204030204" pitchFamily="34" charset="0"/>
                  <a:cs typeface="Calibri" panose="020F0502020204030204" pitchFamily="34" charset="0"/>
                </a:rPr>
                <a:t> in </a:t>
              </a:r>
              <a:r>
                <a:rPr lang="es-ES" sz="2000" b="1" dirty="0" err="1">
                  <a:latin typeface="Calibri" panose="020F0502020204030204" pitchFamily="34" charset="0"/>
                  <a:cs typeface="Calibri" panose="020F0502020204030204" pitchFamily="34" charset="0"/>
                </a:rPr>
                <a:t>Persons</a:t>
              </a:r>
              <a:endParaRPr lang="es-ES" sz="2000" b="1" dirty="0">
                <a:latin typeface="Calibri" panose="020F0502020204030204" pitchFamily="34" charset="0"/>
                <a:cs typeface="Calibri" panose="020F0502020204030204" pitchFamily="34" charset="0"/>
              </a:endParaRPr>
            </a:p>
          </p:txBody>
        </p:sp>
        <p:sp>
          <p:nvSpPr>
            <p:cNvPr id="17" name="Google Shape;6400;p65">
              <a:extLst>
                <a:ext uri="{FF2B5EF4-FFF2-40B4-BE49-F238E27FC236}">
                  <a16:creationId xmlns:a16="http://schemas.microsoft.com/office/drawing/2014/main" id="{8C964075-52FF-FF4C-B2FC-2CDE4C6EE4AD}"/>
                </a:ext>
              </a:extLst>
            </p:cNvPr>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2"/>
            </a:solidFill>
            <a:ln>
              <a:noFill/>
            </a:ln>
          </p:spPr>
          <p:txBody>
            <a:bodyPr spcFirstLastPara="1" wrap="square" lIns="91425" tIns="91425" rIns="91425" bIns="91425" anchor="ctr" anchorCtr="0">
              <a:noAutofit/>
            </a:bodyPr>
            <a:lstStyle/>
            <a:p>
              <a:pPr lvl="0"/>
              <a:endParaRPr lang="es-ES" sz="2000" b="1" dirty="0">
                <a:latin typeface="Calibri" panose="020F0502020204030204" pitchFamily="34" charset="0"/>
                <a:cs typeface="Calibri" panose="020F0502020204030204" pitchFamily="34" charset="0"/>
              </a:endParaRPr>
            </a:p>
            <a:p>
              <a:pPr lvl="0"/>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Smuggling</a:t>
              </a:r>
              <a:endParaRPr lang="es-ES" sz="2000" b="1" dirty="0">
                <a:latin typeface="Calibri" panose="020F0502020204030204" pitchFamily="34" charset="0"/>
                <a:cs typeface="Calibri" panose="020F0502020204030204" pitchFamily="34" charset="0"/>
              </a:endParaRPr>
            </a:p>
          </p:txBody>
        </p:sp>
        <p:sp>
          <p:nvSpPr>
            <p:cNvPr id="19" name="Google Shape;6401;p65">
              <a:extLst>
                <a:ext uri="{FF2B5EF4-FFF2-40B4-BE49-F238E27FC236}">
                  <a16:creationId xmlns:a16="http://schemas.microsoft.com/office/drawing/2014/main" id="{E2203AA3-D071-7B45-860B-83C481A8A8C8}"/>
                </a:ext>
              </a:extLst>
            </p:cNvPr>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accent4"/>
            </a:solidFill>
            <a:ln>
              <a:noFill/>
            </a:ln>
          </p:spPr>
          <p:txBody>
            <a:bodyPr spcFirstLastPara="1" wrap="square" lIns="91425" tIns="91425" rIns="91425" bIns="91425" anchor="ctr" anchorCtr="0">
              <a:noAutofit/>
            </a:bodyPr>
            <a:lstStyle/>
            <a:p>
              <a:pPr lvl="0" algn="ct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Migration</a:t>
              </a:r>
              <a:endParaRPr lang="es-ES" sz="2000" b="1"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2000" b="1" dirty="0">
                <a:latin typeface="Calibri" panose="020F0502020204030204" pitchFamily="34" charset="0"/>
                <a:cs typeface="Calibri" panose="020F0502020204030204" pitchFamily="34" charset="0"/>
              </a:endParaRPr>
            </a:p>
          </p:txBody>
        </p:sp>
        <p:sp>
          <p:nvSpPr>
            <p:cNvPr id="20" name="Google Shape;6402;p65">
              <a:extLst>
                <a:ext uri="{FF2B5EF4-FFF2-40B4-BE49-F238E27FC236}">
                  <a16:creationId xmlns:a16="http://schemas.microsoft.com/office/drawing/2014/main" id="{8001A599-5457-2A4A-8A05-F0A4E823F96C}"/>
                </a:ext>
              </a:extLst>
            </p:cNvPr>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accent6"/>
            </a:solidFill>
            <a:ln>
              <a:noFill/>
            </a:ln>
          </p:spPr>
          <p:txBody>
            <a:bodyPr spcFirstLastPara="1" wrap="square" lIns="91425" tIns="91425" rIns="91425" bIns="91425" anchor="ctr" anchorCtr="0">
              <a:noAutofit/>
            </a:bodyPr>
            <a:lstStyle/>
            <a:p>
              <a:pPr lvl="0" algn="ctr"/>
              <a:r>
                <a:rPr lang="es-ES" sz="2000" b="1" dirty="0" err="1">
                  <a:latin typeface="Calibri" panose="020F0502020204030204" pitchFamily="34" charset="0"/>
                  <a:cs typeface="Calibri" panose="020F0502020204030204" pitchFamily="34" charset="0"/>
                </a:rPr>
                <a:t>Internal</a:t>
              </a:r>
              <a:r>
                <a:rPr lang="es-ES" sz="2000" b="1" dirty="0">
                  <a:latin typeface="Calibri" panose="020F0502020204030204" pitchFamily="34" charset="0"/>
                  <a:cs typeface="Calibri" panose="020F0502020204030204" pitchFamily="34" charset="0"/>
                </a:rPr>
                <a:t> </a:t>
              </a:r>
            </a:p>
            <a:p>
              <a:pPr lvl="0" algn="ct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displacent</a:t>
              </a:r>
              <a:endParaRPr lang="es-ES" sz="20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862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5414" y="3045"/>
            <a:ext cx="12181170" cy="6851908"/>
          </a:xfrm>
        </p:spPr>
      </p:pic>
      <p:sp>
        <p:nvSpPr>
          <p:cNvPr id="3" name="Title 2">
            <a:extLst>
              <a:ext uri="{FF2B5EF4-FFF2-40B4-BE49-F238E27FC236}">
                <a16:creationId xmlns:a16="http://schemas.microsoft.com/office/drawing/2014/main" id="{60186F24-0C18-7143-84B6-6A27EF649843}"/>
              </a:ext>
            </a:extLst>
          </p:cNvPr>
          <p:cNvSpPr>
            <a:spLocks noGrp="1"/>
          </p:cNvSpPr>
          <p:nvPr>
            <p:ph type="ctrTitle"/>
          </p:nvPr>
        </p:nvSpPr>
        <p:spPr>
          <a:xfrm>
            <a:off x="353260" y="2705100"/>
            <a:ext cx="9070141" cy="1460500"/>
          </a:xfrm>
        </p:spPr>
        <p:txBody>
          <a:bodyPr>
            <a:normAutofit fontScale="90000"/>
          </a:bodyPr>
          <a:lstStyle/>
          <a:p>
            <a:r>
              <a:rPr lang="en-GB" b="1" dirty="0">
                <a:solidFill>
                  <a:schemeClr val="bg1"/>
                </a:solidFill>
              </a:rPr>
              <a:t>1. Introduction : training             curriculum</a:t>
            </a:r>
          </a:p>
        </p:txBody>
      </p:sp>
      <p:pic>
        <p:nvPicPr>
          <p:cNvPr id="6" name="Picture 5">
            <a:extLst>
              <a:ext uri="{FF2B5EF4-FFF2-40B4-BE49-F238E27FC236}">
                <a16:creationId xmlns:a16="http://schemas.microsoft.com/office/drawing/2014/main" id="{E6DFE980-CA98-E043-85EF-E1730FF088F7}"/>
              </a:ext>
            </a:extLst>
          </p:cNvPr>
          <p:cNvPicPr>
            <a:picLocks noChangeAspect="1"/>
          </p:cNvPicPr>
          <p:nvPr/>
        </p:nvPicPr>
        <p:blipFill>
          <a:blip r:embed="rId3"/>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2890575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4. </a:t>
            </a:r>
            <a:r>
              <a:rPr lang="es-ES_tradnl" sz="2800" dirty="0" err="1"/>
              <a:t>Trafficking</a:t>
            </a:r>
            <a:r>
              <a:rPr lang="es-ES_tradnl" sz="2800" dirty="0"/>
              <a:t> in </a:t>
            </a:r>
            <a:r>
              <a:rPr lang="es-ES_tradnl" sz="2800" dirty="0" err="1"/>
              <a:t>persons</a:t>
            </a:r>
            <a:r>
              <a:rPr lang="es-ES_tradnl" sz="2800" dirty="0"/>
              <a:t> in </a:t>
            </a:r>
            <a:r>
              <a:rPr lang="es-ES_tradnl" sz="2800" dirty="0" err="1"/>
              <a:t>emergencies</a:t>
            </a:r>
            <a:endParaRPr lang="es-ES_tradnl" sz="2900" b="1" dirty="0"/>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1359243"/>
            <a:ext cx="5733535" cy="520219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Calibri" panose="020F0502020204030204" pitchFamily="34" charset="0"/>
                <a:cs typeface="Calibri" panose="020F0502020204030204" pitchFamily="34" charset="0"/>
              </a:rPr>
              <a:t>International law recognizes that all persons have human rights, which must be respected and protected.                                                                         </a:t>
            </a:r>
            <a:r>
              <a:rPr lang="en-GB" sz="1400" dirty="0">
                <a:latin typeface="Calibri" panose="020F0502020204030204" pitchFamily="34" charset="0"/>
                <a:cs typeface="Calibri" panose="020F0502020204030204" pitchFamily="34" charset="0"/>
              </a:rPr>
              <a:t>This normative framework extends to all people on the move, irrespective of their migration status. International law also provides international protection frameworks for well-established categories of people such as refugees and trafficked persons.</a:t>
            </a:r>
          </a:p>
          <a:p>
            <a:pPr marL="0" indent="0">
              <a:lnSpc>
                <a:spcPct val="110000"/>
              </a:lnSpc>
              <a:buNone/>
            </a:pPr>
            <a:r>
              <a:rPr lang="en-GB" sz="2000" b="1" dirty="0">
                <a:latin typeface="Calibri" panose="020F0502020204030204" pitchFamily="34" charset="0"/>
                <a:cs typeface="Calibri" panose="020F0502020204030204" pitchFamily="34" charset="0"/>
              </a:rPr>
              <a:t>2030 Agenda for Sustainable Development.         </a:t>
            </a:r>
            <a:r>
              <a:rPr lang="en-GB" sz="1300" dirty="0">
                <a:latin typeface="Calibri" panose="020F0502020204030204" pitchFamily="34" charset="0"/>
                <a:cs typeface="Calibri" panose="020F0502020204030204" pitchFamily="34" charset="0"/>
              </a:rPr>
              <a:t>Committed to facilitating orderly, safe and responsible migration and mobility while also eradicating forced labour, modern slavery and human trafficking (SDG 5.3, SDG 8.7, SDG 16.2).</a:t>
            </a:r>
          </a:p>
          <a:p>
            <a:pPr marL="0" indent="0" algn="just">
              <a:buNone/>
            </a:pPr>
            <a:r>
              <a:rPr lang="en-GB" sz="2000" b="1" dirty="0">
                <a:latin typeface="Calibri" panose="020F0502020204030204" pitchFamily="34" charset="0"/>
                <a:cs typeface="Calibri" panose="020F0502020204030204" pitchFamily="34" charset="0"/>
              </a:rPr>
              <a:t>The Global Compact for Safe, Orderly and Regular Migration                                                                            </a:t>
            </a:r>
            <a:r>
              <a:rPr lang="en-GB" sz="1400" dirty="0">
                <a:latin typeface="Calibri" panose="020F0502020204030204" pitchFamily="34" charset="0"/>
                <a:cs typeface="Calibri" panose="020F0502020204030204" pitchFamily="34" charset="0"/>
              </a:rPr>
              <a:t>Non-binding agreement to address and reduce vulnerabilities in migration and to enhance international cooperation for the improvement of migration governance holistically and comprehensively.</a:t>
            </a:r>
          </a:p>
          <a:p>
            <a:pPr marL="0" indent="0" algn="just">
              <a:buNone/>
            </a:pPr>
            <a:endParaRPr lang="en-GB" sz="1200"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GPC Anti-Trafficking Task Team </a:t>
            </a:r>
            <a:r>
              <a:rPr lang="en-GB" sz="2000" dirty="0">
                <a:latin typeface="Calibri" panose="020F0502020204030204" pitchFamily="34" charset="0"/>
                <a:cs typeface="Calibri" panose="020F0502020204030204" pitchFamily="34" charset="0"/>
              </a:rPr>
              <a:t>(est. 2017)                       </a:t>
            </a:r>
            <a:r>
              <a:rPr lang="en-GB" sz="1400"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An Introductory Guide to Anti-Trafficking Action in Internal Displacement Contexts: 2020</a:t>
            </a:r>
            <a:endParaRPr lang="en-GB" sz="1200" dirty="0">
              <a:solidFill>
                <a:schemeClr val="accent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92095" y="148496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83;p69">
            <a:extLst>
              <a:ext uri="{FF2B5EF4-FFF2-40B4-BE49-F238E27FC236}">
                <a16:creationId xmlns:a16="http://schemas.microsoft.com/office/drawing/2014/main" id="{547AEE99-1BDA-9B48-82C7-E3877D1FE892}"/>
              </a:ext>
            </a:extLst>
          </p:cNvPr>
          <p:cNvSpPr/>
          <p:nvPr/>
        </p:nvSpPr>
        <p:spPr>
          <a:xfrm>
            <a:off x="692095" y="3320623"/>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B1075D4D-7C08-2848-B9B1-B7128EE002A3}"/>
              </a:ext>
            </a:extLst>
          </p:cNvPr>
          <p:cNvSpPr/>
          <p:nvPr/>
        </p:nvSpPr>
        <p:spPr>
          <a:xfrm>
            <a:off x="692095" y="4621258"/>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3;p69">
            <a:extLst>
              <a:ext uri="{FF2B5EF4-FFF2-40B4-BE49-F238E27FC236}">
                <a16:creationId xmlns:a16="http://schemas.microsoft.com/office/drawing/2014/main" id="{A48B096D-DCDC-3543-AC4F-E1AC02C7142B}"/>
              </a:ext>
            </a:extLst>
          </p:cNvPr>
          <p:cNvSpPr/>
          <p:nvPr/>
        </p:nvSpPr>
        <p:spPr>
          <a:xfrm>
            <a:off x="692095" y="5847583"/>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9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5" y="0"/>
            <a:ext cx="12181168" cy="6857997"/>
          </a:xfrm>
        </p:spPr>
      </p:pic>
      <p:sp>
        <p:nvSpPr>
          <p:cNvPr id="6" name="Title 2">
            <a:extLst>
              <a:ext uri="{FF2B5EF4-FFF2-40B4-BE49-F238E27FC236}">
                <a16:creationId xmlns:a16="http://schemas.microsoft.com/office/drawing/2014/main" id="{06088975-E18C-4A4F-9229-82E27D8CEC61}"/>
              </a:ext>
            </a:extLst>
          </p:cNvPr>
          <p:cNvSpPr txBox="1">
            <a:spLocks/>
          </p:cNvSpPr>
          <p:nvPr/>
        </p:nvSpPr>
        <p:spPr>
          <a:xfrm>
            <a:off x="505660" y="2501900"/>
            <a:ext cx="9070141" cy="1816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0" i="0" kern="1200" baseline="0">
                <a:solidFill>
                  <a:schemeClr val="accent5"/>
                </a:solidFill>
                <a:latin typeface="Gill Sans Nova" panose="020B0602020104020203" pitchFamily="34" charset="0"/>
                <a:ea typeface="+mj-ea"/>
                <a:cs typeface="+mj-cs"/>
              </a:defRPr>
            </a:lvl1pPr>
          </a:lstStyle>
          <a:p>
            <a:r>
              <a:rPr lang="es-ES_tradnl" sz="4000" b="1" dirty="0">
                <a:solidFill>
                  <a:schemeClr val="bg1"/>
                </a:solidFill>
                <a:latin typeface="Calibri" panose="020F0502020204030204" pitchFamily="34" charset="0"/>
                <a:cs typeface="Calibri" panose="020F0502020204030204" pitchFamily="34" charset="0"/>
              </a:rPr>
              <a:t>5. </a:t>
            </a:r>
            <a:r>
              <a:rPr lang="es-ES_tradnl" sz="4000" b="1" dirty="0" err="1">
                <a:solidFill>
                  <a:schemeClr val="bg1"/>
                </a:solidFill>
                <a:latin typeface="Calibri" panose="020F0502020204030204" pitchFamily="34" charset="0"/>
                <a:cs typeface="Calibri" panose="020F0502020204030204" pitchFamily="34" charset="0"/>
              </a:rPr>
              <a:t>Function</a:t>
            </a:r>
            <a:r>
              <a:rPr lang="es-ES_tradnl" sz="4000" b="1" dirty="0">
                <a:solidFill>
                  <a:schemeClr val="bg1"/>
                </a:solidFill>
                <a:latin typeface="Calibri" panose="020F0502020204030204" pitchFamily="34" charset="0"/>
                <a:cs typeface="Calibri" panose="020F0502020204030204" pitchFamily="34" charset="0"/>
              </a:rPr>
              <a:t> and </a:t>
            </a:r>
            <a:r>
              <a:rPr lang="es-ES_tradnl" sz="4000" b="1" dirty="0" err="1">
                <a:solidFill>
                  <a:schemeClr val="bg1"/>
                </a:solidFill>
                <a:latin typeface="Calibri" panose="020F0502020204030204" pitchFamily="34" charset="0"/>
                <a:cs typeface="Calibri" panose="020F0502020204030204" pitchFamily="34" charset="0"/>
              </a:rPr>
              <a:t>purpose</a:t>
            </a:r>
            <a:r>
              <a:rPr lang="es-ES_tradnl" sz="4000" b="1" dirty="0">
                <a:solidFill>
                  <a:schemeClr val="bg1"/>
                </a:solidFill>
                <a:latin typeface="Calibri" panose="020F0502020204030204" pitchFamily="34" charset="0"/>
                <a:cs typeface="Calibri" panose="020F0502020204030204" pitchFamily="34" charset="0"/>
              </a:rPr>
              <a:t> of CT </a:t>
            </a:r>
            <a:r>
              <a:rPr lang="es-ES_tradnl" sz="4000" b="1" dirty="0" err="1">
                <a:solidFill>
                  <a:schemeClr val="bg1"/>
                </a:solidFill>
                <a:latin typeface="Calibri" panose="020F0502020204030204" pitchFamily="34" charset="0"/>
                <a:cs typeface="Calibri" panose="020F0502020204030204" pitchFamily="34" charset="0"/>
              </a:rPr>
              <a:t>information</a:t>
            </a:r>
            <a:r>
              <a:rPr lang="es-ES_tradnl" sz="4000" b="1" dirty="0">
                <a:solidFill>
                  <a:schemeClr val="bg1"/>
                </a:solidFill>
                <a:latin typeface="Calibri" panose="020F0502020204030204" pitchFamily="34" charset="0"/>
                <a:cs typeface="Calibri" panose="020F0502020204030204" pitchFamily="34" charset="0"/>
              </a:rPr>
              <a:t> </a:t>
            </a:r>
            <a:r>
              <a:rPr lang="es-ES_tradnl" sz="4000" b="1" dirty="0" err="1">
                <a:solidFill>
                  <a:schemeClr val="bg1"/>
                </a:solidFill>
                <a:latin typeface="Calibri" panose="020F0502020204030204" pitchFamily="34" charset="0"/>
                <a:cs typeface="Calibri" panose="020F0502020204030204" pitchFamily="34" charset="0"/>
              </a:rPr>
              <a:t>management</a:t>
            </a:r>
            <a:r>
              <a:rPr lang="es-ES_tradnl" sz="4000" b="1" dirty="0">
                <a:solidFill>
                  <a:schemeClr val="bg1"/>
                </a:solidFill>
                <a:latin typeface="Calibri" panose="020F0502020204030204" pitchFamily="34" charset="0"/>
                <a:cs typeface="Calibri" panose="020F0502020204030204" pitchFamily="34" charset="0"/>
              </a:rPr>
              <a:t> in </a:t>
            </a:r>
            <a:r>
              <a:rPr lang="es-ES_tradnl" sz="4000" b="1" dirty="0" err="1">
                <a:solidFill>
                  <a:schemeClr val="bg1"/>
                </a:solidFill>
                <a:latin typeface="Calibri" panose="020F0502020204030204" pitchFamily="34" charset="0"/>
                <a:cs typeface="Calibri" panose="020F0502020204030204" pitchFamily="34" charset="0"/>
              </a:rPr>
              <a:t>emergencies</a:t>
            </a:r>
            <a:endParaRPr lang="es-ES_tradnl" sz="4000" b="1"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6E04D86-8D20-5543-9E1B-352FDFEC9D27}"/>
              </a:ext>
            </a:extLst>
          </p:cNvPr>
          <p:cNvPicPr>
            <a:picLocks noChangeAspect="1"/>
          </p:cNvPicPr>
          <p:nvPr/>
        </p:nvPicPr>
        <p:blipFill>
          <a:blip r:embed="rId4"/>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856128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a:t>
            </a:r>
            <a:r>
              <a:rPr lang="es-ES_tradnl" sz="2800" dirty="0" err="1"/>
              <a:t>im</a:t>
            </a:r>
            <a:r>
              <a:rPr lang="es-ES_tradnl" sz="2800" dirty="0"/>
              <a:t> in </a:t>
            </a:r>
            <a:r>
              <a:rPr lang="es-ES_tradnl" sz="2800" dirty="0" err="1"/>
              <a:t>emergencies</a:t>
            </a:r>
            <a:endParaRPr lang="es-ES_tradnl" sz="2900" b="1"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7"/>
            <a:ext cx="6679363" cy="747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dirty="0" err="1">
                <a:solidFill>
                  <a:schemeClr val="accent1">
                    <a:lumMod val="75000"/>
                  </a:schemeClr>
                </a:solidFill>
              </a:rPr>
              <a:t>CTiE</a:t>
            </a:r>
            <a:r>
              <a:rPr lang="es-ES" dirty="0">
                <a:solidFill>
                  <a:schemeClr val="accent1">
                    <a:lumMod val="75000"/>
                  </a:schemeClr>
                </a:solidFill>
              </a:rPr>
              <a:t> IM SCOPE</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2310715"/>
            <a:ext cx="5733535" cy="425072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 dirty="0" err="1"/>
              <a:t>CTiE</a:t>
            </a:r>
            <a:r>
              <a:rPr lang="es-ES" dirty="0"/>
              <a:t> IM </a:t>
            </a:r>
            <a:r>
              <a:rPr lang="es-ES" dirty="0" err="1"/>
              <a:t>Guide</a:t>
            </a:r>
            <a:r>
              <a:rPr lang="es-ES" dirty="0"/>
              <a:t> </a:t>
            </a:r>
            <a:r>
              <a:rPr lang="es-ES" dirty="0" err="1"/>
              <a:t>designed</a:t>
            </a:r>
            <a:r>
              <a:rPr lang="es-ES" dirty="0"/>
              <a:t> </a:t>
            </a:r>
            <a:r>
              <a:rPr lang="es-ES" dirty="0" err="1"/>
              <a:t>for</a:t>
            </a:r>
            <a:r>
              <a:rPr lang="es-ES" dirty="0"/>
              <a:t> </a:t>
            </a:r>
            <a:r>
              <a:rPr lang="es-ES" dirty="0" err="1"/>
              <a:t>emergency</a:t>
            </a:r>
            <a:r>
              <a:rPr lang="es-ES" dirty="0"/>
              <a:t> and </a:t>
            </a:r>
            <a:r>
              <a:rPr lang="es-ES" b="1" dirty="0"/>
              <a:t>“</a:t>
            </a:r>
            <a:r>
              <a:rPr lang="es-ES" b="1" dirty="0" err="1"/>
              <a:t>emergency-like</a:t>
            </a:r>
            <a:r>
              <a:rPr lang="es-ES" b="1" dirty="0"/>
              <a:t>” </a:t>
            </a:r>
            <a:r>
              <a:rPr lang="es-ES" b="1" dirty="0" err="1"/>
              <a:t>contexts</a:t>
            </a:r>
            <a:r>
              <a:rPr lang="es-ES" b="1" dirty="0"/>
              <a:t>;</a:t>
            </a:r>
          </a:p>
          <a:p>
            <a:pPr marL="0" indent="0">
              <a:lnSpc>
                <a:spcPct val="120000"/>
              </a:lnSpc>
              <a:buNone/>
            </a:pPr>
            <a:endParaRPr lang="es-ES" dirty="0"/>
          </a:p>
          <a:p>
            <a:pPr marL="0" indent="0">
              <a:lnSpc>
                <a:spcPct val="120000"/>
              </a:lnSpc>
              <a:buNone/>
            </a:pPr>
            <a:r>
              <a:rPr lang="es-ES" dirty="0" err="1"/>
              <a:t>Fit</a:t>
            </a:r>
            <a:r>
              <a:rPr lang="es-ES" dirty="0"/>
              <a:t> </a:t>
            </a:r>
            <a:r>
              <a:rPr lang="es-ES" dirty="0" err="1"/>
              <a:t>for</a:t>
            </a:r>
            <a:r>
              <a:rPr lang="es-ES" dirty="0"/>
              <a:t> a </a:t>
            </a:r>
            <a:r>
              <a:rPr lang="es-ES" b="1" dirty="0"/>
              <a:t>response </a:t>
            </a:r>
            <a:r>
              <a:rPr lang="es-ES" b="1" dirty="0" err="1"/>
              <a:t>architecture</a:t>
            </a:r>
            <a:r>
              <a:rPr lang="es-ES" b="1" dirty="0"/>
              <a:t> </a:t>
            </a:r>
            <a:r>
              <a:rPr lang="es-ES" dirty="0"/>
              <a:t>more </a:t>
            </a:r>
            <a:r>
              <a:rPr lang="es-ES" dirty="0" err="1"/>
              <a:t>than</a:t>
            </a:r>
            <a:r>
              <a:rPr lang="es-ES" dirty="0"/>
              <a:t> </a:t>
            </a:r>
            <a:r>
              <a:rPr lang="es-ES" dirty="0" err="1"/>
              <a:t>just</a:t>
            </a:r>
            <a:r>
              <a:rPr lang="es-ES" dirty="0"/>
              <a:t> </a:t>
            </a:r>
            <a:r>
              <a:rPr lang="es-ES" dirty="0" err="1"/>
              <a:t>for</a:t>
            </a:r>
            <a:r>
              <a:rPr lang="es-ES" dirty="0"/>
              <a:t> a </a:t>
            </a:r>
            <a:r>
              <a:rPr lang="es-ES" dirty="0" err="1"/>
              <a:t>specific</a:t>
            </a:r>
            <a:r>
              <a:rPr lang="es-ES" dirty="0"/>
              <a:t> </a:t>
            </a:r>
            <a:r>
              <a:rPr lang="es-ES" dirty="0" err="1"/>
              <a:t>context</a:t>
            </a:r>
            <a:r>
              <a:rPr lang="es-ES" dirty="0"/>
              <a:t>.</a:t>
            </a: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92095" y="248354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83;p69">
            <a:extLst>
              <a:ext uri="{FF2B5EF4-FFF2-40B4-BE49-F238E27FC236}">
                <a16:creationId xmlns:a16="http://schemas.microsoft.com/office/drawing/2014/main" id="{547AEE99-1BDA-9B48-82C7-E3877D1FE892}"/>
              </a:ext>
            </a:extLst>
          </p:cNvPr>
          <p:cNvSpPr/>
          <p:nvPr/>
        </p:nvSpPr>
        <p:spPr>
          <a:xfrm>
            <a:off x="692095" y="480207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134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monitor, sitting, device, screen&#10;&#10;Description automatically generated">
            <a:extLst>
              <a:ext uri="{FF2B5EF4-FFF2-40B4-BE49-F238E27FC236}">
                <a16:creationId xmlns:a16="http://schemas.microsoft.com/office/drawing/2014/main" id="{4BB34067-0B6E-7249-9BA1-4B5318254B1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5741" y="1373271"/>
            <a:ext cx="7323736" cy="4610661"/>
          </a:xfrm>
          <a:prstGeom prst="rect">
            <a:avLst/>
          </a:prstGeom>
          <a:noFill/>
        </p:spPr>
      </p:pic>
      <p:sp>
        <p:nvSpPr>
          <p:cNvPr id="11" name="Rectangle 10">
            <a:extLst>
              <a:ext uri="{FF2B5EF4-FFF2-40B4-BE49-F238E27FC236}">
                <a16:creationId xmlns:a16="http://schemas.microsoft.com/office/drawing/2014/main" id="{03C87E29-70F8-8F40-973F-1BC283D86FFF}"/>
              </a:ext>
            </a:extLst>
          </p:cNvPr>
          <p:cNvSpPr/>
          <p:nvPr/>
        </p:nvSpPr>
        <p:spPr>
          <a:xfrm>
            <a:off x="7719053" y="3321698"/>
            <a:ext cx="1871912" cy="1315616"/>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B6552592-3A1F-3242-9754-944D1F1A7B89}"/>
              </a:ext>
            </a:extLst>
          </p:cNvPr>
          <p:cNvSpPr/>
          <p:nvPr/>
        </p:nvSpPr>
        <p:spPr>
          <a:xfrm>
            <a:off x="4525742" y="3085228"/>
            <a:ext cx="2061670" cy="758988"/>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9D62CB67-13C1-F44B-8AFF-2C2B71E790C7}"/>
              </a:ext>
            </a:extLst>
          </p:cNvPr>
          <p:cNvSpPr/>
          <p:nvPr/>
        </p:nvSpPr>
        <p:spPr>
          <a:xfrm>
            <a:off x="5316240" y="5116075"/>
            <a:ext cx="1663058" cy="662660"/>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A3EADE4C-1666-DB42-B1EC-F0F553360618}"/>
              </a:ext>
            </a:extLst>
          </p:cNvPr>
          <p:cNvSpPr/>
          <p:nvPr/>
        </p:nvSpPr>
        <p:spPr>
          <a:xfrm>
            <a:off x="7645664" y="1354609"/>
            <a:ext cx="2000029" cy="592478"/>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19" name="TextBox 18">
            <a:hlinkClick r:id="rId4"/>
            <a:extLst>
              <a:ext uri="{FF2B5EF4-FFF2-40B4-BE49-F238E27FC236}">
                <a16:creationId xmlns:a16="http://schemas.microsoft.com/office/drawing/2014/main" id="{A5EB5DE3-86E0-7947-8742-741A7C07EB0D}"/>
              </a:ext>
            </a:extLst>
          </p:cNvPr>
          <p:cNvSpPr txBox="1"/>
          <p:nvPr/>
        </p:nvSpPr>
        <p:spPr>
          <a:xfrm>
            <a:off x="3768811" y="6371596"/>
            <a:ext cx="8083629" cy="369332"/>
          </a:xfrm>
          <a:prstGeom prst="rect">
            <a:avLst/>
          </a:prstGeom>
          <a:noFill/>
        </p:spPr>
        <p:txBody>
          <a:bodyPr wrap="square" rtlCol="0">
            <a:spAutoFit/>
          </a:bodyPr>
          <a:lstStyle/>
          <a:p>
            <a:pPr algn="r"/>
            <a:r>
              <a:rPr lang="es-ES" b="1" dirty="0">
                <a:latin typeface="+mj-lt"/>
              </a:rPr>
              <a:t>OCHA: </a:t>
            </a:r>
            <a:r>
              <a:rPr lang="es-ES" dirty="0">
                <a:latin typeface="Calibri" panose="020F0502020204030204" pitchFamily="34" charset="0"/>
                <a:cs typeface="Calibri" panose="020F0502020204030204" pitchFamily="34" charset="0"/>
              </a:rPr>
              <a:t>https://www.humanitarianresponse.info/en/programme-cycle/space</a:t>
            </a:r>
          </a:p>
        </p:txBody>
      </p:sp>
      <p:sp>
        <p:nvSpPr>
          <p:cNvPr id="21" name="Content Placeholder 3">
            <a:extLst>
              <a:ext uri="{FF2B5EF4-FFF2-40B4-BE49-F238E27FC236}">
                <a16:creationId xmlns:a16="http://schemas.microsoft.com/office/drawing/2014/main" id="{DB2090EE-B8AB-E448-88F4-1F70047EF470}"/>
              </a:ext>
            </a:extLst>
          </p:cNvPr>
          <p:cNvSpPr txBox="1">
            <a:spLocks/>
          </p:cNvSpPr>
          <p:nvPr/>
        </p:nvSpPr>
        <p:spPr>
          <a:xfrm>
            <a:off x="586410" y="1373271"/>
            <a:ext cx="3676671" cy="5188168"/>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b="1" dirty="0">
                <a:solidFill>
                  <a:schemeClr val="accent1"/>
                </a:solidFill>
                <a:latin typeface="Calibri" panose="020F0502020204030204" pitchFamily="34" charset="0"/>
                <a:cs typeface="Calibri" panose="020F0502020204030204" pitchFamily="34" charset="0"/>
              </a:rPr>
              <a:t>IM </a:t>
            </a:r>
            <a:r>
              <a:rPr lang="es-ES" b="1" dirty="0" err="1">
                <a:solidFill>
                  <a:schemeClr val="accent1"/>
                </a:solidFill>
                <a:latin typeface="Calibri" panose="020F0502020204030204" pitchFamily="34" charset="0"/>
                <a:cs typeface="Calibri" panose="020F0502020204030204" pitchFamily="34" charset="0"/>
              </a:rPr>
              <a:t>plays</a:t>
            </a:r>
            <a:r>
              <a:rPr lang="es-ES" b="1" dirty="0">
                <a:solidFill>
                  <a:schemeClr val="accent1"/>
                </a:solidFill>
                <a:latin typeface="Calibri" panose="020F0502020204030204" pitchFamily="34" charset="0"/>
                <a:cs typeface="Calibri" panose="020F0502020204030204" pitchFamily="34" charset="0"/>
              </a:rPr>
              <a:t> a </a:t>
            </a:r>
            <a:r>
              <a:rPr lang="es-ES" b="1" dirty="0" err="1">
                <a:solidFill>
                  <a:schemeClr val="accent1"/>
                </a:solidFill>
                <a:latin typeface="Calibri" panose="020F0502020204030204" pitchFamily="34" charset="0"/>
                <a:cs typeface="Calibri" panose="020F0502020204030204" pitchFamily="34" charset="0"/>
              </a:rPr>
              <a:t>key</a:t>
            </a:r>
            <a:r>
              <a:rPr lang="es-ES" b="1" dirty="0">
                <a:solidFill>
                  <a:schemeClr val="accent1"/>
                </a:solidFill>
                <a:latin typeface="Calibri" panose="020F0502020204030204" pitchFamily="34" charset="0"/>
                <a:cs typeface="Calibri" panose="020F0502020204030204" pitchFamily="34" charset="0"/>
              </a:rPr>
              <a:t> role in a </a:t>
            </a:r>
            <a:r>
              <a:rPr lang="es-ES" b="1" dirty="0" err="1">
                <a:solidFill>
                  <a:schemeClr val="accent1"/>
                </a:solidFill>
                <a:latin typeface="Calibri" panose="020F0502020204030204" pitchFamily="34" charset="0"/>
                <a:cs typeface="Calibri" panose="020F0502020204030204" pitchFamily="34" charset="0"/>
              </a:rPr>
              <a:t>Humanitarian</a:t>
            </a:r>
            <a:r>
              <a:rPr lang="es-ES" b="1" dirty="0">
                <a:solidFill>
                  <a:schemeClr val="accent1"/>
                </a:solidFill>
                <a:latin typeface="Calibri" panose="020F0502020204030204" pitchFamily="34" charset="0"/>
                <a:cs typeface="Calibri" panose="020F0502020204030204" pitchFamily="34" charset="0"/>
              </a:rPr>
              <a:t> </a:t>
            </a:r>
            <a:r>
              <a:rPr lang="es-ES" b="1" dirty="0" err="1">
                <a:solidFill>
                  <a:schemeClr val="accent1"/>
                </a:solidFill>
                <a:latin typeface="Calibri" panose="020F0502020204030204" pitchFamily="34" charset="0"/>
                <a:cs typeface="Calibri" panose="020F0502020204030204" pitchFamily="34" charset="0"/>
              </a:rPr>
              <a:t>Program</a:t>
            </a:r>
            <a:r>
              <a:rPr lang="es-ES" b="1" dirty="0">
                <a:solidFill>
                  <a:schemeClr val="accent1"/>
                </a:solidFill>
                <a:latin typeface="Calibri" panose="020F0502020204030204" pitchFamily="34" charset="0"/>
                <a:cs typeface="Calibri" panose="020F0502020204030204" pitchFamily="34" charset="0"/>
              </a:rPr>
              <a:t> </a:t>
            </a:r>
            <a:r>
              <a:rPr lang="es-ES" b="1" dirty="0" err="1">
                <a:solidFill>
                  <a:schemeClr val="accent1"/>
                </a:solidFill>
                <a:latin typeface="Calibri" panose="020F0502020204030204" pitchFamily="34" charset="0"/>
                <a:cs typeface="Calibri" panose="020F0502020204030204" pitchFamily="34" charset="0"/>
              </a:rPr>
              <a:t>Cycle</a:t>
            </a:r>
            <a:r>
              <a:rPr lang="es-ES" b="1" dirty="0">
                <a:solidFill>
                  <a:schemeClr val="accent1"/>
                </a:solidFill>
                <a:latin typeface="Calibri" panose="020F0502020204030204" pitchFamily="34" charset="0"/>
                <a:cs typeface="Calibri" panose="020F0502020204030204" pitchFamily="34" charset="0"/>
              </a:rPr>
              <a:t> (HPC)</a:t>
            </a:r>
          </a:p>
          <a:p>
            <a:pPr marL="0" indent="0">
              <a:lnSpc>
                <a:spcPct val="100000"/>
              </a:lnSpc>
              <a:buNone/>
            </a:pPr>
            <a:endParaRPr lang="es-ES" dirty="0"/>
          </a:p>
          <a:p>
            <a:pPr>
              <a:lnSpc>
                <a:spcPct val="100000"/>
              </a:lnSpc>
            </a:pPr>
            <a:r>
              <a:rPr lang="es-ES" sz="2400" dirty="0" err="1"/>
              <a:t>Humanitarian</a:t>
            </a:r>
            <a:r>
              <a:rPr lang="es-ES" sz="2400" dirty="0"/>
              <a:t> </a:t>
            </a:r>
            <a:r>
              <a:rPr lang="es-ES" sz="2400" dirty="0" err="1"/>
              <a:t>Needs</a:t>
            </a:r>
            <a:r>
              <a:rPr lang="es-ES" sz="2400" dirty="0"/>
              <a:t> </a:t>
            </a:r>
            <a:r>
              <a:rPr lang="es-ES" sz="2400" dirty="0" err="1"/>
              <a:t>Overview</a:t>
            </a:r>
            <a:r>
              <a:rPr lang="es-ES" sz="2400" dirty="0"/>
              <a:t> - HNO</a:t>
            </a:r>
          </a:p>
          <a:p>
            <a:pPr>
              <a:lnSpc>
                <a:spcPct val="100000"/>
              </a:lnSpc>
            </a:pPr>
            <a:r>
              <a:rPr lang="es-ES" sz="2400" dirty="0" err="1"/>
              <a:t>Coordination</a:t>
            </a:r>
            <a:endParaRPr lang="es-ES" sz="2400" dirty="0"/>
          </a:p>
          <a:p>
            <a:pPr>
              <a:lnSpc>
                <a:spcPct val="100000"/>
              </a:lnSpc>
            </a:pPr>
            <a:r>
              <a:rPr lang="es-ES" sz="2400" dirty="0" err="1"/>
              <a:t>Monitoring</a:t>
            </a:r>
            <a:r>
              <a:rPr lang="es-ES" sz="2400" dirty="0"/>
              <a:t> &amp; </a:t>
            </a:r>
            <a:r>
              <a:rPr lang="es-ES" sz="2400" dirty="0" err="1"/>
              <a:t>Evaluation</a:t>
            </a:r>
            <a:endParaRPr lang="es-ES" sz="2400" dirty="0"/>
          </a:p>
          <a:p>
            <a:pPr marL="0" indent="0">
              <a:lnSpc>
                <a:spcPct val="100000"/>
              </a:lnSpc>
              <a:buNone/>
            </a:pPr>
            <a:endParaRPr lang="es-ES" sz="2400" dirty="0" err="1"/>
          </a:p>
        </p:txBody>
      </p:sp>
    </p:spTree>
    <p:extLst>
      <p:ext uri="{BB962C8B-B14F-4D97-AF65-F5344CB8AC3E}">
        <p14:creationId xmlns:p14="http://schemas.microsoft.com/office/powerpoint/2010/main" val="224304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onitor, sitting, device, screen&#10;&#10;Description automatically generated">
            <a:extLst>
              <a:ext uri="{FF2B5EF4-FFF2-40B4-BE49-F238E27FC236}">
                <a16:creationId xmlns:a16="http://schemas.microsoft.com/office/drawing/2014/main" id="{6064A285-D0E7-474E-A40C-1ACA8D6A3F6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4974" y="1380058"/>
            <a:ext cx="7323736" cy="4610661"/>
          </a:xfrm>
          <a:prstGeom prst="rect">
            <a:avLst/>
          </a:prstGeom>
          <a:noFill/>
        </p:spPr>
      </p:pic>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13" name="Rectangle 12">
            <a:extLst>
              <a:ext uri="{FF2B5EF4-FFF2-40B4-BE49-F238E27FC236}">
                <a16:creationId xmlns:a16="http://schemas.microsoft.com/office/drawing/2014/main" id="{9D62CB67-13C1-F44B-8AFF-2C2B71E790C7}"/>
              </a:ext>
            </a:extLst>
          </p:cNvPr>
          <p:cNvSpPr/>
          <p:nvPr/>
        </p:nvSpPr>
        <p:spPr>
          <a:xfrm>
            <a:off x="10250075" y="5127832"/>
            <a:ext cx="1386450" cy="644234"/>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hlinkClick r:id="rId4"/>
            <a:extLst>
              <a:ext uri="{FF2B5EF4-FFF2-40B4-BE49-F238E27FC236}">
                <a16:creationId xmlns:a16="http://schemas.microsoft.com/office/drawing/2014/main" id="{A5EB5DE3-86E0-7947-8742-741A7C07EB0D}"/>
              </a:ext>
            </a:extLst>
          </p:cNvPr>
          <p:cNvSpPr txBox="1"/>
          <p:nvPr/>
        </p:nvSpPr>
        <p:spPr>
          <a:xfrm>
            <a:off x="3768811" y="6371596"/>
            <a:ext cx="8083629" cy="369332"/>
          </a:xfrm>
          <a:prstGeom prst="rect">
            <a:avLst/>
          </a:prstGeom>
          <a:noFill/>
        </p:spPr>
        <p:txBody>
          <a:bodyPr wrap="square" rtlCol="0">
            <a:spAutoFit/>
          </a:bodyPr>
          <a:lstStyle/>
          <a:p>
            <a:pPr algn="r"/>
            <a:r>
              <a:rPr lang="es-ES" b="1" dirty="0">
                <a:latin typeface="+mj-lt"/>
              </a:rPr>
              <a:t>OCHA: </a:t>
            </a:r>
            <a:r>
              <a:rPr lang="es-ES" dirty="0">
                <a:latin typeface="Calibri" panose="020F0502020204030204" pitchFamily="34" charset="0"/>
                <a:cs typeface="Calibri" panose="020F0502020204030204" pitchFamily="34" charset="0"/>
              </a:rPr>
              <a:t>https://www.humanitarianresponse.info/en/programme-cycle/space</a:t>
            </a:r>
          </a:p>
        </p:txBody>
      </p:sp>
      <p:sp>
        <p:nvSpPr>
          <p:cNvPr id="14" name="Rectangle 13">
            <a:extLst>
              <a:ext uri="{FF2B5EF4-FFF2-40B4-BE49-F238E27FC236}">
                <a16:creationId xmlns:a16="http://schemas.microsoft.com/office/drawing/2014/main" id="{45DD5320-AF50-AF43-BD1F-1236E7E052F1}"/>
              </a:ext>
            </a:extLst>
          </p:cNvPr>
          <p:cNvSpPr/>
          <p:nvPr/>
        </p:nvSpPr>
        <p:spPr>
          <a:xfrm>
            <a:off x="10664298" y="3133762"/>
            <a:ext cx="1221736" cy="644234"/>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ontent Placeholder 3">
            <a:extLst>
              <a:ext uri="{FF2B5EF4-FFF2-40B4-BE49-F238E27FC236}">
                <a16:creationId xmlns:a16="http://schemas.microsoft.com/office/drawing/2014/main" id="{4FF54723-18B4-7E40-81B7-A773FBBC90B7}"/>
              </a:ext>
            </a:extLst>
          </p:cNvPr>
          <p:cNvSpPr txBox="1">
            <a:spLocks/>
          </p:cNvSpPr>
          <p:nvPr/>
        </p:nvSpPr>
        <p:spPr>
          <a:xfrm>
            <a:off x="195944" y="1227533"/>
            <a:ext cx="4240948" cy="2228346"/>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400" b="1" dirty="0">
                <a:solidFill>
                  <a:schemeClr val="accent1"/>
                </a:solidFill>
                <a:latin typeface="Calibri" panose="020F0502020204030204" pitchFamily="34" charset="0"/>
                <a:cs typeface="Calibri" panose="020F0502020204030204" pitchFamily="34" charset="0"/>
              </a:rPr>
              <a:t>IM </a:t>
            </a:r>
            <a:r>
              <a:rPr lang="es-ES" sz="2400" b="1" dirty="0" err="1">
                <a:solidFill>
                  <a:schemeClr val="accent1"/>
                </a:solidFill>
                <a:latin typeface="Calibri" panose="020F0502020204030204" pitchFamily="34" charset="0"/>
                <a:cs typeface="Calibri" panose="020F0502020204030204" pitchFamily="34" charset="0"/>
              </a:rPr>
              <a:t>plays</a:t>
            </a:r>
            <a:r>
              <a:rPr lang="es-ES" sz="2400" b="1" dirty="0">
                <a:solidFill>
                  <a:schemeClr val="accent1"/>
                </a:solidFill>
                <a:latin typeface="Calibri" panose="020F0502020204030204" pitchFamily="34" charset="0"/>
                <a:cs typeface="Calibri" panose="020F0502020204030204" pitchFamily="34" charset="0"/>
              </a:rPr>
              <a:t> a </a:t>
            </a:r>
            <a:r>
              <a:rPr lang="es-ES" sz="2400" b="1" dirty="0" err="1">
                <a:solidFill>
                  <a:schemeClr val="accent1"/>
                </a:solidFill>
                <a:latin typeface="Calibri" panose="020F0502020204030204" pitchFamily="34" charset="0"/>
                <a:cs typeface="Calibri" panose="020F0502020204030204" pitchFamily="34" charset="0"/>
              </a:rPr>
              <a:t>key</a:t>
            </a:r>
            <a:r>
              <a:rPr lang="es-ES" sz="2400" b="1" dirty="0">
                <a:solidFill>
                  <a:schemeClr val="accent1"/>
                </a:solidFill>
                <a:latin typeface="Calibri" panose="020F0502020204030204" pitchFamily="34" charset="0"/>
                <a:cs typeface="Calibri" panose="020F0502020204030204" pitchFamily="34" charset="0"/>
              </a:rPr>
              <a:t> role in a </a:t>
            </a:r>
            <a:r>
              <a:rPr lang="es-ES" sz="2400" b="1" dirty="0" err="1">
                <a:solidFill>
                  <a:schemeClr val="accent1"/>
                </a:solidFill>
                <a:latin typeface="Calibri" panose="020F0502020204030204" pitchFamily="34" charset="0"/>
                <a:cs typeface="Calibri" panose="020F0502020204030204" pitchFamily="34" charset="0"/>
              </a:rPr>
              <a:t>Humanitarian</a:t>
            </a:r>
            <a:r>
              <a:rPr lang="es-ES" sz="2400" b="1" dirty="0">
                <a:solidFill>
                  <a:schemeClr val="accent1"/>
                </a:solidFill>
                <a:latin typeface="Calibri" panose="020F0502020204030204" pitchFamily="34" charset="0"/>
                <a:cs typeface="Calibri" panose="020F0502020204030204" pitchFamily="34" charset="0"/>
              </a:rPr>
              <a:t> </a:t>
            </a:r>
            <a:r>
              <a:rPr lang="es-ES" sz="2400" b="1" dirty="0" err="1">
                <a:solidFill>
                  <a:schemeClr val="accent1"/>
                </a:solidFill>
                <a:latin typeface="Calibri" panose="020F0502020204030204" pitchFamily="34" charset="0"/>
                <a:cs typeface="Calibri" panose="020F0502020204030204" pitchFamily="34" charset="0"/>
              </a:rPr>
              <a:t>Program</a:t>
            </a:r>
            <a:r>
              <a:rPr lang="es-ES" sz="2400" b="1" dirty="0">
                <a:solidFill>
                  <a:schemeClr val="accent1"/>
                </a:solidFill>
                <a:latin typeface="Calibri" panose="020F0502020204030204" pitchFamily="34" charset="0"/>
                <a:cs typeface="Calibri" panose="020F0502020204030204" pitchFamily="34" charset="0"/>
              </a:rPr>
              <a:t> </a:t>
            </a:r>
            <a:r>
              <a:rPr lang="es-ES" sz="2400" b="1" dirty="0" err="1">
                <a:solidFill>
                  <a:schemeClr val="accent1"/>
                </a:solidFill>
                <a:latin typeface="Calibri" panose="020F0502020204030204" pitchFamily="34" charset="0"/>
                <a:cs typeface="Calibri" panose="020F0502020204030204" pitchFamily="34" charset="0"/>
              </a:rPr>
              <a:t>Cycle</a:t>
            </a:r>
            <a:r>
              <a:rPr lang="es-ES" sz="2400" b="1" dirty="0">
                <a:solidFill>
                  <a:schemeClr val="accent1"/>
                </a:solidFill>
                <a:latin typeface="Calibri" panose="020F0502020204030204" pitchFamily="34" charset="0"/>
                <a:cs typeface="Calibri" panose="020F0502020204030204" pitchFamily="34" charset="0"/>
              </a:rPr>
              <a:t> (HPC)</a:t>
            </a:r>
            <a:endParaRPr lang="es-ES" sz="2400" dirty="0"/>
          </a:p>
          <a:p>
            <a:pPr>
              <a:lnSpc>
                <a:spcPct val="100000"/>
              </a:lnSpc>
            </a:pPr>
            <a:r>
              <a:rPr lang="es-ES" sz="2000" dirty="0" err="1"/>
              <a:t>Humanitarian</a:t>
            </a:r>
            <a:r>
              <a:rPr lang="es-ES" sz="2000" dirty="0"/>
              <a:t> </a:t>
            </a:r>
            <a:r>
              <a:rPr lang="es-ES" sz="2000" dirty="0" err="1"/>
              <a:t>Needs</a:t>
            </a:r>
            <a:r>
              <a:rPr lang="es-ES" sz="2000" dirty="0"/>
              <a:t> </a:t>
            </a:r>
            <a:r>
              <a:rPr lang="es-ES" sz="2000" dirty="0" err="1"/>
              <a:t>Overview</a:t>
            </a:r>
            <a:r>
              <a:rPr lang="es-ES" sz="2000" dirty="0"/>
              <a:t> - HNO</a:t>
            </a:r>
          </a:p>
          <a:p>
            <a:pPr>
              <a:lnSpc>
                <a:spcPct val="100000"/>
              </a:lnSpc>
            </a:pPr>
            <a:r>
              <a:rPr lang="es-ES" sz="2000" dirty="0" err="1"/>
              <a:t>Coordination</a:t>
            </a:r>
            <a:endParaRPr lang="es-ES" sz="2000" dirty="0"/>
          </a:p>
          <a:p>
            <a:pPr>
              <a:lnSpc>
                <a:spcPct val="100000"/>
              </a:lnSpc>
            </a:pPr>
            <a:r>
              <a:rPr lang="es-ES" sz="2000" dirty="0" err="1"/>
              <a:t>Monitoring</a:t>
            </a:r>
            <a:r>
              <a:rPr lang="es-ES" sz="2000" dirty="0"/>
              <a:t> &amp; </a:t>
            </a:r>
            <a:r>
              <a:rPr lang="es-ES" sz="2000" dirty="0" err="1"/>
              <a:t>Evaluation</a:t>
            </a:r>
            <a:endParaRPr lang="es-ES" sz="2000" dirty="0"/>
          </a:p>
        </p:txBody>
      </p:sp>
      <p:sp>
        <p:nvSpPr>
          <p:cNvPr id="11" name="Content Placeholder 3">
            <a:extLst>
              <a:ext uri="{FF2B5EF4-FFF2-40B4-BE49-F238E27FC236}">
                <a16:creationId xmlns:a16="http://schemas.microsoft.com/office/drawing/2014/main" id="{A2B6A560-5483-464B-8C44-8BDE8EECED2D}"/>
              </a:ext>
            </a:extLst>
          </p:cNvPr>
          <p:cNvSpPr txBox="1">
            <a:spLocks/>
          </p:cNvSpPr>
          <p:nvPr/>
        </p:nvSpPr>
        <p:spPr>
          <a:xfrm>
            <a:off x="195944" y="3397155"/>
            <a:ext cx="4116845" cy="3171596"/>
          </a:xfrm>
          <a:prstGeom prst="rect">
            <a:avLst/>
          </a:prstGeom>
          <a:no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 sz="2000" dirty="0" err="1"/>
              <a:t>The</a:t>
            </a:r>
            <a:r>
              <a:rPr lang="es-ES" sz="2000" dirty="0"/>
              <a:t> HNO </a:t>
            </a:r>
            <a:r>
              <a:rPr lang="es-ES" sz="2000" dirty="0" err="1"/>
              <a:t>is</a:t>
            </a:r>
            <a:r>
              <a:rPr lang="es-ES" sz="2000" dirty="0"/>
              <a:t> </a:t>
            </a:r>
            <a:r>
              <a:rPr lang="es-ES" sz="2000" dirty="0" err="1"/>
              <a:t>the</a:t>
            </a:r>
            <a:r>
              <a:rPr lang="es-ES" sz="2000" dirty="0"/>
              <a:t> base of </a:t>
            </a:r>
            <a:r>
              <a:rPr lang="es-ES" sz="2000" dirty="0" err="1"/>
              <a:t>the</a:t>
            </a:r>
            <a:r>
              <a:rPr lang="es-ES" sz="2000" dirty="0"/>
              <a:t> </a:t>
            </a:r>
            <a:r>
              <a:rPr lang="es-ES" sz="2000" dirty="0" err="1"/>
              <a:t>Humanitarian</a:t>
            </a:r>
            <a:r>
              <a:rPr lang="es-ES" sz="2000" dirty="0"/>
              <a:t> Response Plan (</a:t>
            </a:r>
            <a:r>
              <a:rPr lang="es-ES" sz="2000" dirty="0" err="1"/>
              <a:t>or</a:t>
            </a:r>
            <a:r>
              <a:rPr lang="es-ES" sz="2000" dirty="0"/>
              <a:t> RRP </a:t>
            </a:r>
            <a:r>
              <a:rPr lang="es-ES" sz="2000" dirty="0" err="1"/>
              <a:t>or</a:t>
            </a:r>
            <a:r>
              <a:rPr lang="es-ES" sz="2000" dirty="0"/>
              <a:t> JRP)</a:t>
            </a:r>
          </a:p>
          <a:p>
            <a:pPr marL="0" indent="0">
              <a:lnSpc>
                <a:spcPct val="120000"/>
              </a:lnSpc>
              <a:buNone/>
            </a:pPr>
            <a:r>
              <a:rPr lang="es-ES" sz="2000" dirty="0" err="1"/>
              <a:t>The</a:t>
            </a:r>
            <a:r>
              <a:rPr lang="es-ES" sz="2000" dirty="0"/>
              <a:t> </a:t>
            </a:r>
            <a:r>
              <a:rPr lang="es-ES" sz="2000" dirty="0" err="1"/>
              <a:t>humanitarian</a:t>
            </a:r>
            <a:r>
              <a:rPr lang="es-ES" sz="2000" dirty="0"/>
              <a:t> response </a:t>
            </a:r>
            <a:r>
              <a:rPr lang="es-ES" sz="2000" dirty="0" err="1"/>
              <a:t>architecture</a:t>
            </a:r>
            <a:r>
              <a:rPr lang="es-ES" sz="2000" dirty="0"/>
              <a:t> and </a:t>
            </a:r>
            <a:r>
              <a:rPr lang="es-ES" sz="2000" dirty="0" err="1"/>
              <a:t>leadership</a:t>
            </a:r>
            <a:r>
              <a:rPr lang="es-ES" sz="2000" dirty="0"/>
              <a:t> </a:t>
            </a:r>
            <a:r>
              <a:rPr lang="es-ES" sz="2000" dirty="0" err="1"/>
              <a:t>might</a:t>
            </a:r>
            <a:r>
              <a:rPr lang="es-ES" sz="2000" dirty="0"/>
              <a:t> </a:t>
            </a:r>
            <a:r>
              <a:rPr lang="es-ES" sz="2000" dirty="0" err="1"/>
              <a:t>change</a:t>
            </a:r>
            <a:r>
              <a:rPr lang="es-ES" sz="2000" dirty="0"/>
              <a:t>. </a:t>
            </a:r>
            <a:r>
              <a:rPr lang="es-ES" sz="2000" dirty="0" err="1"/>
              <a:t>Still</a:t>
            </a:r>
            <a:r>
              <a:rPr lang="es-ES" sz="2000" dirty="0"/>
              <a:t> a </a:t>
            </a:r>
            <a:r>
              <a:rPr lang="es-ES" sz="2000" dirty="0" err="1"/>
              <a:t>needs</a:t>
            </a:r>
            <a:r>
              <a:rPr lang="es-ES" sz="2000" dirty="0"/>
              <a:t> </a:t>
            </a:r>
            <a:r>
              <a:rPr lang="es-ES" sz="2000" dirty="0" err="1"/>
              <a:t>analysis</a:t>
            </a:r>
            <a:r>
              <a:rPr lang="es-ES" sz="2000" dirty="0"/>
              <a:t> and </a:t>
            </a:r>
            <a:r>
              <a:rPr lang="es-ES" sz="2000" dirty="0" err="1"/>
              <a:t>strategic</a:t>
            </a:r>
            <a:r>
              <a:rPr lang="es-ES" sz="2000" dirty="0"/>
              <a:t> </a:t>
            </a:r>
            <a:r>
              <a:rPr lang="es-ES" sz="2000" dirty="0" err="1"/>
              <a:t>planning</a:t>
            </a:r>
            <a:r>
              <a:rPr lang="es-ES" sz="2000" dirty="0"/>
              <a:t> </a:t>
            </a:r>
            <a:r>
              <a:rPr lang="es-ES" sz="2000" dirty="0" err="1"/>
              <a:t>process</a:t>
            </a:r>
            <a:r>
              <a:rPr lang="es-ES" sz="2000" dirty="0"/>
              <a:t> </a:t>
            </a:r>
            <a:r>
              <a:rPr lang="es-ES" sz="2000" dirty="0" err="1"/>
              <a:t>based</a:t>
            </a:r>
            <a:r>
              <a:rPr lang="es-ES" sz="2000" dirty="0"/>
              <a:t> </a:t>
            </a:r>
            <a:r>
              <a:rPr lang="es-ES" sz="2000" dirty="0" err="1"/>
              <a:t>on</a:t>
            </a:r>
            <a:r>
              <a:rPr lang="es-ES" sz="2000" dirty="0"/>
              <a:t> </a:t>
            </a:r>
            <a:r>
              <a:rPr lang="es-ES" sz="2000" dirty="0" err="1"/>
              <a:t>the</a:t>
            </a:r>
            <a:r>
              <a:rPr lang="es-ES" sz="2000" dirty="0"/>
              <a:t> HRP/RRP </a:t>
            </a:r>
            <a:r>
              <a:rPr lang="es-ES" sz="2000" dirty="0" err="1"/>
              <a:t>blueprint</a:t>
            </a:r>
            <a:r>
              <a:rPr lang="es-ES" sz="2000" dirty="0"/>
              <a:t> </a:t>
            </a:r>
            <a:r>
              <a:rPr lang="es-ES" sz="2000" dirty="0" err="1"/>
              <a:t>normally</a:t>
            </a:r>
            <a:r>
              <a:rPr lang="es-ES" sz="2000" dirty="0"/>
              <a:t> </a:t>
            </a:r>
            <a:r>
              <a:rPr lang="es-ES" sz="2000" dirty="0" err="1"/>
              <a:t>takes</a:t>
            </a:r>
            <a:r>
              <a:rPr lang="es-ES" sz="2000" dirty="0"/>
              <a:t> place at </a:t>
            </a:r>
            <a:r>
              <a:rPr lang="es-ES" sz="2000" dirty="0" err="1"/>
              <a:t>least</a:t>
            </a:r>
            <a:r>
              <a:rPr lang="es-ES" sz="2000" dirty="0"/>
              <a:t> once a </a:t>
            </a:r>
            <a:r>
              <a:rPr lang="es-ES" sz="2000" dirty="0" err="1"/>
              <a:t>year</a:t>
            </a:r>
            <a:r>
              <a:rPr lang="es-ES" sz="2000" dirty="0"/>
              <a:t>, at </a:t>
            </a:r>
            <a:r>
              <a:rPr lang="es-ES" sz="2000" dirty="0" err="1"/>
              <a:t>the</a:t>
            </a:r>
            <a:r>
              <a:rPr lang="es-ES" sz="2000" dirty="0"/>
              <a:t> local, country </a:t>
            </a:r>
            <a:r>
              <a:rPr lang="es-ES" sz="2000" dirty="0" err="1"/>
              <a:t>or</a:t>
            </a:r>
            <a:r>
              <a:rPr lang="es-ES" sz="2000" dirty="0"/>
              <a:t> regional </a:t>
            </a:r>
            <a:r>
              <a:rPr lang="es-ES" sz="2000" dirty="0" err="1"/>
              <a:t>level</a:t>
            </a:r>
            <a:r>
              <a:rPr lang="es-ES" sz="2000" dirty="0"/>
              <a:t>.</a:t>
            </a:r>
          </a:p>
          <a:p>
            <a:pPr marL="0" indent="0">
              <a:lnSpc>
                <a:spcPct val="120000"/>
              </a:lnSpc>
              <a:buNone/>
            </a:pPr>
            <a:endParaRPr lang="es-ES" sz="2000" dirty="0"/>
          </a:p>
        </p:txBody>
      </p:sp>
    </p:spTree>
    <p:extLst>
      <p:ext uri="{BB962C8B-B14F-4D97-AF65-F5344CB8AC3E}">
        <p14:creationId xmlns:p14="http://schemas.microsoft.com/office/powerpoint/2010/main" val="416056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8" name="TextBox 7">
            <a:extLst>
              <a:ext uri="{FF2B5EF4-FFF2-40B4-BE49-F238E27FC236}">
                <a16:creationId xmlns:a16="http://schemas.microsoft.com/office/drawing/2014/main" id="{8F5E4BFC-33C0-9049-A6C1-3A83C5DC37DC}"/>
              </a:ext>
            </a:extLst>
          </p:cNvPr>
          <p:cNvSpPr txBox="1"/>
          <p:nvPr/>
        </p:nvSpPr>
        <p:spPr>
          <a:xfrm>
            <a:off x="7722973" y="4250252"/>
            <a:ext cx="3722503" cy="923330"/>
          </a:xfrm>
          <a:prstGeom prst="rect">
            <a:avLst/>
          </a:prstGeom>
          <a:noFill/>
        </p:spPr>
        <p:txBody>
          <a:bodyPr wrap="square" rtlCol="0">
            <a:spAutoFit/>
          </a:bodyPr>
          <a:lstStyle/>
          <a:p>
            <a:pPr algn="ctr"/>
            <a:r>
              <a:rPr lang="es-ES" b="1" dirty="0">
                <a:latin typeface="+mj-lt"/>
              </a:rPr>
              <a:t>YEMEN </a:t>
            </a:r>
            <a:r>
              <a:rPr lang="es-ES" b="1" dirty="0" err="1">
                <a:latin typeface="+mj-lt"/>
              </a:rPr>
              <a:t>Humanitarian</a:t>
            </a:r>
            <a:r>
              <a:rPr lang="es-ES" b="1" dirty="0">
                <a:latin typeface="+mj-lt"/>
              </a:rPr>
              <a:t> </a:t>
            </a:r>
            <a:r>
              <a:rPr lang="es-ES" b="1" dirty="0" err="1">
                <a:latin typeface="+mj-lt"/>
              </a:rPr>
              <a:t>Needs</a:t>
            </a:r>
            <a:r>
              <a:rPr lang="es-ES" b="1" dirty="0">
                <a:latin typeface="+mj-lt"/>
              </a:rPr>
              <a:t> </a:t>
            </a:r>
            <a:r>
              <a:rPr lang="es-ES" b="1" dirty="0" err="1">
                <a:latin typeface="+mj-lt"/>
              </a:rPr>
              <a:t>Overview</a:t>
            </a:r>
            <a:r>
              <a:rPr lang="es-ES" b="1" dirty="0">
                <a:latin typeface="+mj-lt"/>
              </a:rPr>
              <a:t> (HNO) </a:t>
            </a:r>
          </a:p>
          <a:p>
            <a:pPr algn="ctr"/>
            <a:r>
              <a:rPr lang="es-ES" dirty="0">
                <a:latin typeface="Calibri" panose="020F0502020204030204" pitchFamily="34" charset="0"/>
                <a:cs typeface="Calibri" panose="020F0502020204030204" pitchFamily="34" charset="0"/>
              </a:rPr>
              <a:t>Feb 2021</a:t>
            </a:r>
          </a:p>
        </p:txBody>
      </p:sp>
      <p:pic>
        <p:nvPicPr>
          <p:cNvPr id="11" name="Picture 10">
            <a:hlinkClick r:id="rId3"/>
            <a:extLst>
              <a:ext uri="{FF2B5EF4-FFF2-40B4-BE49-F238E27FC236}">
                <a16:creationId xmlns:a16="http://schemas.microsoft.com/office/drawing/2014/main" id="{F58776D6-B698-DB4F-B0B2-7F75965270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36501" y="1318994"/>
            <a:ext cx="1895446" cy="268240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8E9042C-1D76-A241-ABB5-2F6FE79D598A}"/>
              </a:ext>
            </a:extLst>
          </p:cNvPr>
          <p:cNvSpPr txBox="1"/>
          <p:nvPr/>
        </p:nvSpPr>
        <p:spPr>
          <a:xfrm>
            <a:off x="7722973" y="5839933"/>
            <a:ext cx="3762918" cy="646331"/>
          </a:xfrm>
          <a:prstGeom prst="rect">
            <a:avLst/>
          </a:prstGeom>
          <a:solidFill>
            <a:schemeClr val="bg2"/>
          </a:solidFill>
        </p:spPr>
        <p:txBody>
          <a:bodyPr wrap="square" rtlCol="0">
            <a:spAutoFit/>
          </a:bodyPr>
          <a:lstStyle/>
          <a:p>
            <a:pPr algn="ctr"/>
            <a:r>
              <a:rPr lang="es-ES" dirty="0">
                <a:latin typeface="+mj-lt"/>
              </a:rPr>
              <a:t>OCHA-led response </a:t>
            </a:r>
            <a:r>
              <a:rPr lang="es-ES" dirty="0" err="1">
                <a:latin typeface="+mj-lt"/>
              </a:rPr>
              <a:t>on</a:t>
            </a:r>
            <a:r>
              <a:rPr lang="es-ES" dirty="0">
                <a:latin typeface="+mj-lt"/>
              </a:rPr>
              <a:t> a country </a:t>
            </a:r>
            <a:r>
              <a:rPr lang="es-ES" dirty="0" err="1">
                <a:latin typeface="+mj-lt"/>
              </a:rPr>
              <a:t>level</a:t>
            </a:r>
            <a:r>
              <a:rPr lang="es-ES" dirty="0">
                <a:latin typeface="+mj-lt"/>
              </a:rPr>
              <a:t>:</a:t>
            </a:r>
          </a:p>
          <a:p>
            <a:pPr algn="ctr"/>
            <a:r>
              <a:rPr lang="es-ES" dirty="0">
                <a:latin typeface="+mj-lt"/>
              </a:rPr>
              <a:t>HNO &gt; HRP</a:t>
            </a:r>
          </a:p>
        </p:txBody>
      </p:sp>
      <p:cxnSp>
        <p:nvCxnSpPr>
          <p:cNvPr id="3" name="Straight Arrow Connector 2">
            <a:extLst>
              <a:ext uri="{FF2B5EF4-FFF2-40B4-BE49-F238E27FC236}">
                <a16:creationId xmlns:a16="http://schemas.microsoft.com/office/drawing/2014/main" id="{1BB6C5BF-DE14-1B43-87E1-2E06E952A43F}"/>
              </a:ext>
            </a:extLst>
          </p:cNvPr>
          <p:cNvCxnSpPr>
            <a:cxnSpLocks/>
            <a:stCxn id="12" idx="0"/>
            <a:endCxn id="8" idx="2"/>
          </p:cNvCxnSpPr>
          <p:nvPr/>
        </p:nvCxnSpPr>
        <p:spPr>
          <a:xfrm flipH="1" flipV="1">
            <a:off x="9584225" y="5173582"/>
            <a:ext cx="20207" cy="666351"/>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C17A7A6F-8D87-C04E-BF05-B618D7708E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410" y="1318993"/>
            <a:ext cx="7136558" cy="4272091"/>
          </a:xfrm>
          <a:prstGeom prst="rect">
            <a:avLst/>
          </a:prstGeom>
          <a:solidFill>
            <a:schemeClr val="bg2"/>
          </a:solidFill>
        </p:spPr>
      </p:pic>
      <p:sp>
        <p:nvSpPr>
          <p:cNvPr id="18" name="Rectangle 17">
            <a:extLst>
              <a:ext uri="{FF2B5EF4-FFF2-40B4-BE49-F238E27FC236}">
                <a16:creationId xmlns:a16="http://schemas.microsoft.com/office/drawing/2014/main" id="{ED2A017D-C660-184B-B87A-A3DF1EEE89B7}"/>
              </a:ext>
            </a:extLst>
          </p:cNvPr>
          <p:cNvSpPr/>
          <p:nvPr/>
        </p:nvSpPr>
        <p:spPr>
          <a:xfrm>
            <a:off x="7667648" y="5839933"/>
            <a:ext cx="55320" cy="6463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258856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8" name="TextBox 7">
            <a:extLst>
              <a:ext uri="{FF2B5EF4-FFF2-40B4-BE49-F238E27FC236}">
                <a16:creationId xmlns:a16="http://schemas.microsoft.com/office/drawing/2014/main" id="{8F5E4BFC-33C0-9049-A6C1-3A83C5DC37DC}"/>
              </a:ext>
            </a:extLst>
          </p:cNvPr>
          <p:cNvSpPr txBox="1"/>
          <p:nvPr/>
        </p:nvSpPr>
        <p:spPr>
          <a:xfrm>
            <a:off x="749188" y="4250251"/>
            <a:ext cx="2984692" cy="923330"/>
          </a:xfrm>
          <a:prstGeom prst="rect">
            <a:avLst/>
          </a:prstGeom>
          <a:noFill/>
        </p:spPr>
        <p:txBody>
          <a:bodyPr wrap="square" rtlCol="0">
            <a:spAutoFit/>
          </a:bodyPr>
          <a:lstStyle/>
          <a:p>
            <a:pPr algn="ctr"/>
            <a:r>
              <a:rPr lang="es-ES" b="1" dirty="0">
                <a:latin typeface="+mj-lt"/>
              </a:rPr>
              <a:t>SOUTH SUDAN </a:t>
            </a:r>
            <a:r>
              <a:rPr lang="es-ES" b="1" dirty="0" err="1">
                <a:latin typeface="+mj-lt"/>
              </a:rPr>
              <a:t>Humanitarian</a:t>
            </a:r>
            <a:r>
              <a:rPr lang="es-ES" b="1" dirty="0">
                <a:latin typeface="+mj-lt"/>
              </a:rPr>
              <a:t> </a:t>
            </a:r>
            <a:r>
              <a:rPr lang="es-ES" b="1" dirty="0" err="1">
                <a:latin typeface="+mj-lt"/>
              </a:rPr>
              <a:t>Needs</a:t>
            </a:r>
            <a:r>
              <a:rPr lang="es-ES" b="1" dirty="0">
                <a:latin typeface="+mj-lt"/>
              </a:rPr>
              <a:t> </a:t>
            </a:r>
            <a:r>
              <a:rPr lang="es-ES" b="1" dirty="0" err="1">
                <a:latin typeface="+mj-lt"/>
              </a:rPr>
              <a:t>Overview</a:t>
            </a:r>
            <a:r>
              <a:rPr lang="es-ES" b="1" dirty="0">
                <a:latin typeface="+mj-lt"/>
              </a:rPr>
              <a:t> (HNO)</a:t>
            </a:r>
          </a:p>
          <a:p>
            <a:pPr algn="ctr"/>
            <a:r>
              <a:rPr lang="es-ES" dirty="0">
                <a:latin typeface="Calibri" panose="020F0502020204030204" pitchFamily="34" charset="0"/>
                <a:cs typeface="Calibri" panose="020F0502020204030204" pitchFamily="34" charset="0"/>
              </a:rPr>
              <a:t>Feb 2021</a:t>
            </a:r>
          </a:p>
        </p:txBody>
      </p:sp>
      <p:pic>
        <p:nvPicPr>
          <p:cNvPr id="11" name="Picture 10">
            <a:hlinkClick r:id="rId3"/>
            <a:extLst>
              <a:ext uri="{FF2B5EF4-FFF2-40B4-BE49-F238E27FC236}">
                <a16:creationId xmlns:a16="http://schemas.microsoft.com/office/drawing/2014/main" id="{F58776D6-B698-DB4F-B0B2-7F75965270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64827" y="1318993"/>
            <a:ext cx="1891971" cy="268240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8E9042C-1D76-A241-ABB5-2F6FE79D598A}"/>
              </a:ext>
            </a:extLst>
          </p:cNvPr>
          <p:cNvSpPr txBox="1"/>
          <p:nvPr/>
        </p:nvSpPr>
        <p:spPr>
          <a:xfrm>
            <a:off x="4603653" y="5289455"/>
            <a:ext cx="2984692" cy="369332"/>
          </a:xfrm>
          <a:prstGeom prst="rect">
            <a:avLst/>
          </a:prstGeom>
          <a:solidFill>
            <a:schemeClr val="bg2"/>
          </a:solidFill>
        </p:spPr>
        <p:txBody>
          <a:bodyPr wrap="square" rtlCol="0">
            <a:spAutoFit/>
          </a:bodyPr>
          <a:lstStyle/>
          <a:p>
            <a:pPr algn="ctr"/>
            <a:r>
              <a:rPr lang="es-ES" b="1" dirty="0">
                <a:latin typeface="+mj-lt"/>
              </a:rPr>
              <a:t>Etc.</a:t>
            </a:r>
          </a:p>
        </p:txBody>
      </p:sp>
      <p:cxnSp>
        <p:nvCxnSpPr>
          <p:cNvPr id="3" name="Straight Arrow Connector 2">
            <a:extLst>
              <a:ext uri="{FF2B5EF4-FFF2-40B4-BE49-F238E27FC236}">
                <a16:creationId xmlns:a16="http://schemas.microsoft.com/office/drawing/2014/main" id="{1BB6C5BF-DE14-1B43-87E1-2E06E952A43F}"/>
              </a:ext>
            </a:extLst>
          </p:cNvPr>
          <p:cNvCxnSpPr>
            <a:cxnSpLocks/>
            <a:stCxn id="12" idx="0"/>
            <a:endCxn id="42" idx="2"/>
          </p:cNvCxnSpPr>
          <p:nvPr/>
        </p:nvCxnSpPr>
        <p:spPr>
          <a:xfrm flipV="1">
            <a:off x="6095999" y="5173581"/>
            <a:ext cx="0" cy="115874"/>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0DCEE1D-E906-A942-9D5C-B3AFC44FD6C8}"/>
              </a:ext>
            </a:extLst>
          </p:cNvPr>
          <p:cNvSpPr txBox="1"/>
          <p:nvPr/>
        </p:nvSpPr>
        <p:spPr>
          <a:xfrm>
            <a:off x="4603653" y="5849773"/>
            <a:ext cx="2984692" cy="584775"/>
          </a:xfrm>
          <a:prstGeom prst="rect">
            <a:avLst/>
          </a:prstGeom>
          <a:solidFill>
            <a:schemeClr val="bg2"/>
          </a:solidFill>
        </p:spPr>
        <p:txBody>
          <a:bodyPr wrap="square" rtlCol="0">
            <a:spAutoFit/>
          </a:bodyPr>
          <a:lstStyle/>
          <a:p>
            <a:pPr algn="ctr"/>
            <a:r>
              <a:rPr lang="es-ES" sz="1600" dirty="0">
                <a:latin typeface="+mj-lt"/>
              </a:rPr>
              <a:t>Individual </a:t>
            </a:r>
            <a:r>
              <a:rPr lang="es-ES" sz="1600" dirty="0" err="1">
                <a:latin typeface="+mj-lt"/>
              </a:rPr>
              <a:t>HNOs</a:t>
            </a:r>
            <a:r>
              <a:rPr lang="es-ES" sz="1600" dirty="0">
                <a:latin typeface="+mj-lt"/>
              </a:rPr>
              <a:t> &gt; </a:t>
            </a:r>
            <a:r>
              <a:rPr lang="es-ES" sz="1600" dirty="0" err="1">
                <a:latin typeface="+mj-lt"/>
              </a:rPr>
              <a:t>HRPs</a:t>
            </a:r>
            <a:r>
              <a:rPr lang="es-ES" sz="1600" dirty="0">
                <a:latin typeface="+mj-lt"/>
              </a:rPr>
              <a:t> per country</a:t>
            </a:r>
          </a:p>
        </p:txBody>
      </p:sp>
      <p:cxnSp>
        <p:nvCxnSpPr>
          <p:cNvPr id="13" name="Straight Arrow Connector 12">
            <a:extLst>
              <a:ext uri="{FF2B5EF4-FFF2-40B4-BE49-F238E27FC236}">
                <a16:creationId xmlns:a16="http://schemas.microsoft.com/office/drawing/2014/main" id="{9852F607-D96C-C943-B386-F2B6692A97DA}"/>
              </a:ext>
            </a:extLst>
          </p:cNvPr>
          <p:cNvCxnSpPr>
            <a:cxnSpLocks/>
            <a:stCxn id="10" idx="0"/>
            <a:endCxn id="12" idx="2"/>
          </p:cNvCxnSpPr>
          <p:nvPr/>
        </p:nvCxnSpPr>
        <p:spPr>
          <a:xfrm flipV="1">
            <a:off x="6095999" y="5658787"/>
            <a:ext cx="0" cy="190986"/>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A0F11E7-7D91-8146-9F5B-38A5C334E2C0}"/>
              </a:ext>
            </a:extLst>
          </p:cNvPr>
          <p:cNvCxnSpPr>
            <a:cxnSpLocks/>
            <a:stCxn id="11" idx="3"/>
            <a:endCxn id="43" idx="1"/>
          </p:cNvCxnSpPr>
          <p:nvPr/>
        </p:nvCxnSpPr>
        <p:spPr>
          <a:xfrm>
            <a:off x="3156798" y="2660198"/>
            <a:ext cx="1993216" cy="6023"/>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848BD48-DA81-0443-8E77-5092654B7CDA}"/>
              </a:ext>
            </a:extLst>
          </p:cNvPr>
          <p:cNvSpPr txBox="1"/>
          <p:nvPr/>
        </p:nvSpPr>
        <p:spPr>
          <a:xfrm>
            <a:off x="4603653" y="4250251"/>
            <a:ext cx="2984692" cy="923330"/>
          </a:xfrm>
          <a:prstGeom prst="rect">
            <a:avLst/>
          </a:prstGeom>
          <a:noFill/>
        </p:spPr>
        <p:txBody>
          <a:bodyPr wrap="square" rtlCol="0">
            <a:spAutoFit/>
          </a:bodyPr>
          <a:lstStyle/>
          <a:p>
            <a:pPr algn="ctr"/>
            <a:r>
              <a:rPr lang="es-ES" b="1" dirty="0">
                <a:latin typeface="+mj-lt"/>
              </a:rPr>
              <a:t>SOMALIA </a:t>
            </a:r>
            <a:r>
              <a:rPr lang="es-ES" b="1" dirty="0" err="1">
                <a:latin typeface="+mj-lt"/>
              </a:rPr>
              <a:t>Humanitarian</a:t>
            </a:r>
            <a:r>
              <a:rPr lang="es-ES" b="1" dirty="0">
                <a:latin typeface="+mj-lt"/>
              </a:rPr>
              <a:t> </a:t>
            </a:r>
            <a:r>
              <a:rPr lang="es-ES" b="1" dirty="0" err="1">
                <a:latin typeface="+mj-lt"/>
              </a:rPr>
              <a:t>Needs</a:t>
            </a:r>
            <a:r>
              <a:rPr lang="es-ES" b="1" dirty="0">
                <a:latin typeface="+mj-lt"/>
              </a:rPr>
              <a:t> </a:t>
            </a:r>
            <a:r>
              <a:rPr lang="es-ES" b="1" dirty="0" err="1">
                <a:latin typeface="+mj-lt"/>
              </a:rPr>
              <a:t>Overview</a:t>
            </a:r>
            <a:r>
              <a:rPr lang="es-ES" b="1" dirty="0">
                <a:latin typeface="+mj-lt"/>
              </a:rPr>
              <a:t> (HNO)</a:t>
            </a:r>
          </a:p>
          <a:p>
            <a:pPr algn="ctr"/>
            <a:r>
              <a:rPr lang="es-ES" dirty="0">
                <a:latin typeface="Calibri" panose="020F0502020204030204" pitchFamily="34" charset="0"/>
                <a:cs typeface="Calibri" panose="020F0502020204030204" pitchFamily="34" charset="0"/>
              </a:rPr>
              <a:t>Feb 2021</a:t>
            </a:r>
          </a:p>
        </p:txBody>
      </p:sp>
      <p:pic>
        <p:nvPicPr>
          <p:cNvPr id="43" name="Picture 42">
            <a:hlinkClick r:id="rId5"/>
            <a:extLst>
              <a:ext uri="{FF2B5EF4-FFF2-40B4-BE49-F238E27FC236}">
                <a16:creationId xmlns:a16="http://schemas.microsoft.com/office/drawing/2014/main" id="{53B2CD6D-5D87-FA49-929A-5BDA3AE7515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50014" y="1325017"/>
            <a:ext cx="1900507" cy="2682408"/>
          </a:xfrm>
          <a:prstGeom prst="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D61676FA-2B03-414A-8544-7C544934E9F2}"/>
              </a:ext>
            </a:extLst>
          </p:cNvPr>
          <p:cNvSpPr txBox="1"/>
          <p:nvPr/>
        </p:nvSpPr>
        <p:spPr>
          <a:xfrm>
            <a:off x="8488841" y="4250251"/>
            <a:ext cx="2984692" cy="1200329"/>
          </a:xfrm>
          <a:prstGeom prst="rect">
            <a:avLst/>
          </a:prstGeom>
          <a:noFill/>
        </p:spPr>
        <p:txBody>
          <a:bodyPr wrap="square" rtlCol="0">
            <a:spAutoFit/>
          </a:bodyPr>
          <a:lstStyle/>
          <a:p>
            <a:pPr algn="ctr"/>
            <a:r>
              <a:rPr lang="es-ES" b="1" dirty="0">
                <a:latin typeface="+mj-lt"/>
              </a:rPr>
              <a:t>IOM Regional </a:t>
            </a:r>
            <a:r>
              <a:rPr lang="es-ES" b="1" dirty="0" err="1">
                <a:latin typeface="+mj-lt"/>
              </a:rPr>
              <a:t>Migration</a:t>
            </a:r>
            <a:r>
              <a:rPr lang="es-ES" b="1" dirty="0">
                <a:latin typeface="+mj-lt"/>
              </a:rPr>
              <a:t> Response Plan (RMRP) </a:t>
            </a:r>
            <a:r>
              <a:rPr lang="es-ES" b="1" dirty="0" err="1">
                <a:latin typeface="+mj-lt"/>
              </a:rPr>
              <a:t>for</a:t>
            </a:r>
            <a:r>
              <a:rPr lang="es-ES" b="1" dirty="0">
                <a:latin typeface="+mj-lt"/>
              </a:rPr>
              <a:t> </a:t>
            </a:r>
            <a:r>
              <a:rPr lang="es-ES" b="1" dirty="0" err="1">
                <a:latin typeface="+mj-lt"/>
              </a:rPr>
              <a:t>EHoA</a:t>
            </a:r>
            <a:r>
              <a:rPr lang="es-ES" b="1" dirty="0">
                <a:latin typeface="+mj-lt"/>
              </a:rPr>
              <a:t> And Yemen </a:t>
            </a:r>
          </a:p>
          <a:p>
            <a:pPr algn="ctr"/>
            <a:r>
              <a:rPr lang="es-ES" dirty="0">
                <a:latin typeface="Calibri" panose="020F0502020204030204" pitchFamily="34" charset="0"/>
                <a:cs typeface="Calibri" panose="020F0502020204030204" pitchFamily="34" charset="0"/>
              </a:rPr>
              <a:t>2020</a:t>
            </a:r>
          </a:p>
        </p:txBody>
      </p:sp>
      <p:pic>
        <p:nvPicPr>
          <p:cNvPr id="45" name="Picture 44">
            <a:hlinkClick r:id="rId7"/>
            <a:extLst>
              <a:ext uri="{FF2B5EF4-FFF2-40B4-BE49-F238E27FC236}">
                <a16:creationId xmlns:a16="http://schemas.microsoft.com/office/drawing/2014/main" id="{7E4B0217-72F8-B042-B461-1D6137AA704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043488" y="1318993"/>
            <a:ext cx="1900507" cy="2718321"/>
          </a:xfrm>
          <a:prstGeom prst="rect">
            <a:avLst/>
          </a:prstGeom>
          <a:effectLst>
            <a:outerShdw blurRad="50800" dist="38100" dir="2700000" algn="tl" rotWithShape="0">
              <a:prstClr val="black">
                <a:alpha val="40000"/>
              </a:prstClr>
            </a:outerShdw>
          </a:effectLst>
        </p:spPr>
      </p:pic>
      <p:cxnSp>
        <p:nvCxnSpPr>
          <p:cNvPr id="50" name="Straight Arrow Connector 49">
            <a:extLst>
              <a:ext uri="{FF2B5EF4-FFF2-40B4-BE49-F238E27FC236}">
                <a16:creationId xmlns:a16="http://schemas.microsoft.com/office/drawing/2014/main" id="{0AFFBE44-C252-2140-8AAC-3605F281A95F}"/>
              </a:ext>
            </a:extLst>
          </p:cNvPr>
          <p:cNvCxnSpPr>
            <a:cxnSpLocks/>
            <a:stCxn id="43" idx="3"/>
            <a:endCxn id="45" idx="1"/>
          </p:cNvCxnSpPr>
          <p:nvPr/>
        </p:nvCxnSpPr>
        <p:spPr>
          <a:xfrm>
            <a:off x="7050521" y="2666221"/>
            <a:ext cx="1992967" cy="11933"/>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6F98AEF-567F-8A45-9E81-77FF4696A3F4}"/>
              </a:ext>
            </a:extLst>
          </p:cNvPr>
          <p:cNvSpPr txBox="1"/>
          <p:nvPr/>
        </p:nvSpPr>
        <p:spPr>
          <a:xfrm>
            <a:off x="8488841" y="5819912"/>
            <a:ext cx="2984692" cy="646331"/>
          </a:xfrm>
          <a:prstGeom prst="rect">
            <a:avLst/>
          </a:prstGeom>
          <a:solidFill>
            <a:schemeClr val="bg2"/>
          </a:solidFill>
        </p:spPr>
        <p:txBody>
          <a:bodyPr wrap="square" rtlCol="0">
            <a:spAutoFit/>
          </a:bodyPr>
          <a:lstStyle/>
          <a:p>
            <a:pPr algn="ctr"/>
            <a:r>
              <a:rPr lang="es-ES" dirty="0"/>
              <a:t>Regional IOM </a:t>
            </a:r>
            <a:r>
              <a:rPr lang="es-ES" dirty="0" err="1"/>
              <a:t>Migration</a:t>
            </a:r>
            <a:r>
              <a:rPr lang="es-ES" dirty="0"/>
              <a:t> response </a:t>
            </a:r>
          </a:p>
        </p:txBody>
      </p:sp>
      <p:cxnSp>
        <p:nvCxnSpPr>
          <p:cNvPr id="54" name="Straight Arrow Connector 53">
            <a:extLst>
              <a:ext uri="{FF2B5EF4-FFF2-40B4-BE49-F238E27FC236}">
                <a16:creationId xmlns:a16="http://schemas.microsoft.com/office/drawing/2014/main" id="{57E7ED76-C687-BF48-8E16-7589984D44A1}"/>
              </a:ext>
            </a:extLst>
          </p:cNvPr>
          <p:cNvCxnSpPr>
            <a:cxnSpLocks/>
            <a:stCxn id="53" idx="0"/>
            <a:endCxn id="44" idx="2"/>
          </p:cNvCxnSpPr>
          <p:nvPr/>
        </p:nvCxnSpPr>
        <p:spPr>
          <a:xfrm flipV="1">
            <a:off x="9981187" y="5450580"/>
            <a:ext cx="0" cy="369332"/>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771BF44-E13D-5C44-902A-BC945777A59A}"/>
              </a:ext>
            </a:extLst>
          </p:cNvPr>
          <p:cNvSpPr/>
          <p:nvPr/>
        </p:nvSpPr>
        <p:spPr>
          <a:xfrm>
            <a:off x="8488840" y="5818583"/>
            <a:ext cx="62961" cy="64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4" name="Rectangle 63">
            <a:extLst>
              <a:ext uri="{FF2B5EF4-FFF2-40B4-BE49-F238E27FC236}">
                <a16:creationId xmlns:a16="http://schemas.microsoft.com/office/drawing/2014/main" id="{7A8EFF67-C7C4-7C4E-BF84-A4268CA42C39}"/>
              </a:ext>
            </a:extLst>
          </p:cNvPr>
          <p:cNvSpPr/>
          <p:nvPr/>
        </p:nvSpPr>
        <p:spPr>
          <a:xfrm>
            <a:off x="4561275" y="5282062"/>
            <a:ext cx="45719" cy="3898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5" name="Rectangle 64">
            <a:extLst>
              <a:ext uri="{FF2B5EF4-FFF2-40B4-BE49-F238E27FC236}">
                <a16:creationId xmlns:a16="http://schemas.microsoft.com/office/drawing/2014/main" id="{C7F4AA58-7D9C-3B48-A021-9430830C92C6}"/>
              </a:ext>
            </a:extLst>
          </p:cNvPr>
          <p:cNvSpPr/>
          <p:nvPr/>
        </p:nvSpPr>
        <p:spPr>
          <a:xfrm>
            <a:off x="4569983" y="5862925"/>
            <a:ext cx="45719" cy="5716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249306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8" name="TextBox 7">
            <a:extLst>
              <a:ext uri="{FF2B5EF4-FFF2-40B4-BE49-F238E27FC236}">
                <a16:creationId xmlns:a16="http://schemas.microsoft.com/office/drawing/2014/main" id="{8F5E4BFC-33C0-9049-A6C1-3A83C5DC37DC}"/>
              </a:ext>
            </a:extLst>
          </p:cNvPr>
          <p:cNvSpPr txBox="1"/>
          <p:nvPr/>
        </p:nvSpPr>
        <p:spPr>
          <a:xfrm>
            <a:off x="3542770" y="4419745"/>
            <a:ext cx="3722503" cy="1200329"/>
          </a:xfrm>
          <a:prstGeom prst="rect">
            <a:avLst/>
          </a:prstGeom>
          <a:noFill/>
        </p:spPr>
        <p:txBody>
          <a:bodyPr wrap="square" rtlCol="0">
            <a:spAutoFit/>
          </a:bodyPr>
          <a:lstStyle/>
          <a:p>
            <a:pPr algn="ctr"/>
            <a:r>
              <a:rPr lang="es-ES" b="1" dirty="0">
                <a:latin typeface="+mj-lt"/>
              </a:rPr>
              <a:t>Regional </a:t>
            </a:r>
            <a:r>
              <a:rPr lang="es-ES" b="1" dirty="0" err="1">
                <a:latin typeface="+mj-lt"/>
              </a:rPr>
              <a:t>Refugee</a:t>
            </a:r>
            <a:r>
              <a:rPr lang="es-ES" b="1" dirty="0">
                <a:latin typeface="+mj-lt"/>
              </a:rPr>
              <a:t> and </a:t>
            </a:r>
            <a:r>
              <a:rPr lang="es-ES" b="1" dirty="0" err="1">
                <a:latin typeface="+mj-lt"/>
              </a:rPr>
              <a:t>Migrant</a:t>
            </a:r>
            <a:r>
              <a:rPr lang="es-ES" b="1" dirty="0">
                <a:latin typeface="+mj-lt"/>
              </a:rPr>
              <a:t> Response Plan </a:t>
            </a:r>
            <a:r>
              <a:rPr lang="es-ES" b="1" dirty="0" err="1">
                <a:latin typeface="+mj-lt"/>
              </a:rPr>
              <a:t>for</a:t>
            </a:r>
            <a:r>
              <a:rPr lang="es-ES" b="1" dirty="0">
                <a:latin typeface="+mj-lt"/>
              </a:rPr>
              <a:t> </a:t>
            </a:r>
            <a:r>
              <a:rPr lang="es-ES" b="1" dirty="0" err="1">
                <a:latin typeface="+mj-lt"/>
              </a:rPr>
              <a:t>Refugees</a:t>
            </a:r>
            <a:r>
              <a:rPr lang="es-ES" b="1" dirty="0">
                <a:latin typeface="+mj-lt"/>
              </a:rPr>
              <a:t> and </a:t>
            </a:r>
            <a:r>
              <a:rPr lang="es-ES" b="1" dirty="0" err="1">
                <a:latin typeface="+mj-lt"/>
              </a:rPr>
              <a:t>Migrants</a:t>
            </a:r>
            <a:r>
              <a:rPr lang="es-ES" b="1" dirty="0">
                <a:latin typeface="+mj-lt"/>
              </a:rPr>
              <a:t> </a:t>
            </a:r>
            <a:r>
              <a:rPr lang="es-ES" b="1" dirty="0" err="1">
                <a:latin typeface="+mj-lt"/>
              </a:rPr>
              <a:t>from</a:t>
            </a:r>
            <a:r>
              <a:rPr lang="es-ES" b="1" dirty="0">
                <a:latin typeface="+mj-lt"/>
              </a:rPr>
              <a:t> Venezuela (RMRP) </a:t>
            </a:r>
          </a:p>
          <a:p>
            <a:pPr algn="ctr"/>
            <a:r>
              <a:rPr lang="es-ES" dirty="0" err="1">
                <a:latin typeface="Calibri" panose="020F0502020204030204" pitchFamily="34" charset="0"/>
                <a:cs typeface="Calibri" panose="020F0502020204030204" pitchFamily="34" charset="0"/>
              </a:rPr>
              <a:t>January</a:t>
            </a:r>
            <a:r>
              <a:rPr lang="es-ES" dirty="0">
                <a:latin typeface="Calibri" panose="020F0502020204030204" pitchFamily="34" charset="0"/>
                <a:cs typeface="Calibri" panose="020F0502020204030204" pitchFamily="34" charset="0"/>
              </a:rPr>
              <a:t> 2021</a:t>
            </a:r>
          </a:p>
        </p:txBody>
      </p:sp>
      <p:pic>
        <p:nvPicPr>
          <p:cNvPr id="11" name="Picture 10">
            <a:hlinkClick r:id="rId3"/>
            <a:extLst>
              <a:ext uri="{FF2B5EF4-FFF2-40B4-BE49-F238E27FC236}">
                <a16:creationId xmlns:a16="http://schemas.microsoft.com/office/drawing/2014/main" id="{F58776D6-B698-DB4F-B0B2-7F75965270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56299" y="1483472"/>
            <a:ext cx="1895446" cy="2681752"/>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8E9042C-1D76-A241-ABB5-2F6FE79D598A}"/>
              </a:ext>
            </a:extLst>
          </p:cNvPr>
          <p:cNvSpPr txBox="1"/>
          <p:nvPr/>
        </p:nvSpPr>
        <p:spPr>
          <a:xfrm>
            <a:off x="3542770" y="5863240"/>
            <a:ext cx="3722503" cy="923330"/>
          </a:xfrm>
          <a:prstGeom prst="rect">
            <a:avLst/>
          </a:prstGeom>
          <a:solidFill>
            <a:schemeClr val="bg2"/>
          </a:solidFill>
        </p:spPr>
        <p:txBody>
          <a:bodyPr wrap="square" rtlCol="0">
            <a:spAutoFit/>
          </a:bodyPr>
          <a:lstStyle/>
          <a:p>
            <a:pPr algn="ctr"/>
            <a:r>
              <a:rPr lang="es-ES" dirty="0"/>
              <a:t>Regional response </a:t>
            </a:r>
            <a:r>
              <a:rPr lang="es-ES" dirty="0" err="1"/>
              <a:t>for</a:t>
            </a:r>
            <a:r>
              <a:rPr lang="es-ES" dirty="0"/>
              <a:t> Venezuela </a:t>
            </a:r>
            <a:r>
              <a:rPr lang="es-ES" dirty="0" err="1"/>
              <a:t>migrants</a:t>
            </a:r>
            <a:r>
              <a:rPr lang="es-ES" dirty="0"/>
              <a:t> and </a:t>
            </a:r>
            <a:r>
              <a:rPr lang="es-ES" dirty="0" err="1"/>
              <a:t>refugees</a:t>
            </a:r>
            <a:r>
              <a:rPr lang="es-ES" dirty="0"/>
              <a:t> </a:t>
            </a:r>
            <a:r>
              <a:rPr lang="es-ES" dirty="0" err="1"/>
              <a:t>co</a:t>
            </a:r>
            <a:r>
              <a:rPr lang="es-ES" dirty="0"/>
              <a:t>-led </a:t>
            </a:r>
            <a:r>
              <a:rPr lang="es-ES" dirty="0" err="1"/>
              <a:t>by</a:t>
            </a:r>
            <a:r>
              <a:rPr lang="es-ES" dirty="0"/>
              <a:t> IOM &amp; UNHCR</a:t>
            </a:r>
          </a:p>
        </p:txBody>
      </p:sp>
      <p:cxnSp>
        <p:nvCxnSpPr>
          <p:cNvPr id="3" name="Straight Arrow Connector 2">
            <a:extLst>
              <a:ext uri="{FF2B5EF4-FFF2-40B4-BE49-F238E27FC236}">
                <a16:creationId xmlns:a16="http://schemas.microsoft.com/office/drawing/2014/main" id="{1BB6C5BF-DE14-1B43-87E1-2E06E952A43F}"/>
              </a:ext>
            </a:extLst>
          </p:cNvPr>
          <p:cNvCxnSpPr>
            <a:cxnSpLocks/>
            <a:stCxn id="12" idx="0"/>
            <a:endCxn id="8" idx="2"/>
          </p:cNvCxnSpPr>
          <p:nvPr/>
        </p:nvCxnSpPr>
        <p:spPr>
          <a:xfrm flipV="1">
            <a:off x="5404022" y="5620074"/>
            <a:ext cx="0" cy="243166"/>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50FBE8-642D-8B49-A9E8-9263E1743E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9626"/>
          <a:stretch/>
        </p:blipFill>
        <p:spPr>
          <a:xfrm>
            <a:off x="-1161762" y="1438019"/>
            <a:ext cx="4704532" cy="5013797"/>
          </a:xfrm>
          <a:prstGeom prst="rect">
            <a:avLst/>
          </a:prstGeom>
        </p:spPr>
      </p:pic>
      <p:sp>
        <p:nvSpPr>
          <p:cNvPr id="13" name="TextBox 12">
            <a:extLst>
              <a:ext uri="{FF2B5EF4-FFF2-40B4-BE49-F238E27FC236}">
                <a16:creationId xmlns:a16="http://schemas.microsoft.com/office/drawing/2014/main" id="{4027DAC0-B408-A74B-891E-28A0DD8B36E4}"/>
              </a:ext>
            </a:extLst>
          </p:cNvPr>
          <p:cNvSpPr txBox="1"/>
          <p:nvPr/>
        </p:nvSpPr>
        <p:spPr>
          <a:xfrm>
            <a:off x="7867634" y="4419745"/>
            <a:ext cx="3722503" cy="923330"/>
          </a:xfrm>
          <a:prstGeom prst="rect">
            <a:avLst/>
          </a:prstGeom>
          <a:noFill/>
        </p:spPr>
        <p:txBody>
          <a:bodyPr wrap="square" rtlCol="0">
            <a:spAutoFit/>
          </a:bodyPr>
          <a:lstStyle/>
          <a:p>
            <a:pPr algn="ctr"/>
            <a:r>
              <a:rPr lang="es-ES" b="1" dirty="0">
                <a:latin typeface="+mj-lt"/>
              </a:rPr>
              <a:t>VENEZUELA </a:t>
            </a:r>
            <a:r>
              <a:rPr lang="es-ES" b="1" dirty="0" err="1">
                <a:latin typeface="+mj-lt"/>
              </a:rPr>
              <a:t>Humanitarian</a:t>
            </a:r>
            <a:r>
              <a:rPr lang="es-ES" b="1" dirty="0">
                <a:latin typeface="+mj-lt"/>
              </a:rPr>
              <a:t> </a:t>
            </a:r>
            <a:r>
              <a:rPr lang="es-ES" b="1" dirty="0" err="1">
                <a:latin typeface="+mj-lt"/>
              </a:rPr>
              <a:t>Needs</a:t>
            </a:r>
            <a:r>
              <a:rPr lang="es-ES" b="1" dirty="0">
                <a:latin typeface="+mj-lt"/>
              </a:rPr>
              <a:t> </a:t>
            </a:r>
            <a:r>
              <a:rPr lang="es-ES" b="1" dirty="0" err="1">
                <a:latin typeface="+mj-lt"/>
              </a:rPr>
              <a:t>Overview</a:t>
            </a:r>
            <a:r>
              <a:rPr lang="es-ES" b="1" dirty="0">
                <a:latin typeface="+mj-lt"/>
              </a:rPr>
              <a:t> (HNO)</a:t>
            </a:r>
          </a:p>
          <a:p>
            <a:pPr algn="ctr"/>
            <a:r>
              <a:rPr lang="es-ES" dirty="0" err="1">
                <a:latin typeface="Calibri" panose="020F0502020204030204" pitchFamily="34" charset="0"/>
                <a:cs typeface="Calibri" panose="020F0502020204030204" pitchFamily="34" charset="0"/>
              </a:rPr>
              <a:t>January</a:t>
            </a:r>
            <a:r>
              <a:rPr lang="es-ES" dirty="0">
                <a:latin typeface="Calibri" panose="020F0502020204030204" pitchFamily="34" charset="0"/>
                <a:cs typeface="Calibri" panose="020F0502020204030204" pitchFamily="34" charset="0"/>
              </a:rPr>
              <a:t> 2020</a:t>
            </a:r>
          </a:p>
        </p:txBody>
      </p:sp>
      <p:pic>
        <p:nvPicPr>
          <p:cNvPr id="14" name="Picture 13">
            <a:hlinkClick r:id="rId6"/>
            <a:extLst>
              <a:ext uri="{FF2B5EF4-FFF2-40B4-BE49-F238E27FC236}">
                <a16:creationId xmlns:a16="http://schemas.microsoft.com/office/drawing/2014/main" id="{A59685A4-7486-EE4A-84EF-A3B6BA0048C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781163" y="1485451"/>
            <a:ext cx="1895446" cy="2677794"/>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243C180-1ABC-4841-96FE-B372B4666201}"/>
              </a:ext>
            </a:extLst>
          </p:cNvPr>
          <p:cNvSpPr txBox="1"/>
          <p:nvPr/>
        </p:nvSpPr>
        <p:spPr>
          <a:xfrm>
            <a:off x="7867634" y="5863240"/>
            <a:ext cx="3722503" cy="923330"/>
          </a:xfrm>
          <a:prstGeom prst="rect">
            <a:avLst/>
          </a:prstGeom>
          <a:solidFill>
            <a:schemeClr val="bg2"/>
          </a:solidFill>
        </p:spPr>
        <p:txBody>
          <a:bodyPr wrap="square" rtlCol="0">
            <a:spAutoFit/>
          </a:bodyPr>
          <a:lstStyle/>
          <a:p>
            <a:pPr algn="ctr"/>
            <a:r>
              <a:rPr lang="es-ES" dirty="0">
                <a:latin typeface="Calibri" panose="020F0502020204030204" pitchFamily="34" charset="0"/>
                <a:cs typeface="Calibri" panose="020F0502020204030204" pitchFamily="34" charset="0"/>
              </a:rPr>
              <a:t>Venezuela </a:t>
            </a:r>
            <a:r>
              <a:rPr lang="es-ES" dirty="0" err="1">
                <a:latin typeface="Calibri" panose="020F0502020204030204" pitchFamily="34" charset="0"/>
                <a:cs typeface="Calibri" panose="020F0502020204030204" pitchFamily="34" charset="0"/>
              </a:rPr>
              <a:t>only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with</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an</a:t>
            </a:r>
            <a:r>
              <a:rPr lang="es-ES" dirty="0">
                <a:latin typeface="Calibri" panose="020F0502020204030204" pitchFamily="34" charset="0"/>
                <a:cs typeface="Calibri" panose="020F0502020204030204" pitchFamily="34" charset="0"/>
              </a:rPr>
              <a:t> HNO (</a:t>
            </a:r>
            <a:r>
              <a:rPr lang="es-ES" dirty="0" err="1">
                <a:latin typeface="Calibri" panose="020F0502020204030204" pitchFamily="34" charset="0"/>
                <a:cs typeface="Calibri" panose="020F0502020204030204" pitchFamily="34" charset="0"/>
              </a:rPr>
              <a:t>related</a:t>
            </a:r>
            <a:r>
              <a:rPr lang="es-ES" dirty="0">
                <a:latin typeface="Calibri" panose="020F0502020204030204" pitchFamily="34" charset="0"/>
                <a:cs typeface="Calibri" panose="020F0502020204030204" pitchFamily="34" charset="0"/>
              </a:rPr>
              <a:t> to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same</a:t>
            </a:r>
            <a:r>
              <a:rPr lang="es-ES" dirty="0">
                <a:latin typeface="Calibri" panose="020F0502020204030204" pitchFamily="34" charset="0"/>
                <a:cs typeface="Calibri" panose="020F0502020204030204" pitchFamily="34" charset="0"/>
              </a:rPr>
              <a:t> crisis) and </a:t>
            </a:r>
            <a:r>
              <a:rPr lang="es-ES" dirty="0" err="1">
                <a:latin typeface="Calibri" panose="020F0502020204030204" pitchFamily="34" charset="0"/>
                <a:cs typeface="Calibri" panose="020F0502020204030204" pitchFamily="34" charset="0"/>
              </a:rPr>
              <a:t>not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officially</a:t>
            </a:r>
            <a:r>
              <a:rPr lang="es-ES" dirty="0">
                <a:latin typeface="Calibri" panose="020F0502020204030204" pitchFamily="34" charset="0"/>
                <a:cs typeface="Calibri" panose="020F0502020204030204" pitchFamily="34" charset="0"/>
              </a:rPr>
              <a:t> OCHA-led</a:t>
            </a:r>
          </a:p>
        </p:txBody>
      </p:sp>
      <p:cxnSp>
        <p:nvCxnSpPr>
          <p:cNvPr id="16" name="Straight Arrow Connector 15">
            <a:extLst>
              <a:ext uri="{FF2B5EF4-FFF2-40B4-BE49-F238E27FC236}">
                <a16:creationId xmlns:a16="http://schemas.microsoft.com/office/drawing/2014/main" id="{5872A22D-0E77-5B4E-A502-90544CB11EF1}"/>
              </a:ext>
            </a:extLst>
          </p:cNvPr>
          <p:cNvCxnSpPr>
            <a:cxnSpLocks/>
            <a:stCxn id="15" idx="0"/>
            <a:endCxn id="13" idx="2"/>
          </p:cNvCxnSpPr>
          <p:nvPr/>
        </p:nvCxnSpPr>
        <p:spPr>
          <a:xfrm flipV="1">
            <a:off x="9728886" y="5343075"/>
            <a:ext cx="0" cy="520165"/>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8801AA-7FAE-E249-B1FE-786652B12CB6}"/>
              </a:ext>
            </a:extLst>
          </p:cNvPr>
          <p:cNvCxnSpPr>
            <a:cxnSpLocks/>
            <a:stCxn id="14" idx="1"/>
            <a:endCxn id="11" idx="3"/>
          </p:cNvCxnSpPr>
          <p:nvPr/>
        </p:nvCxnSpPr>
        <p:spPr>
          <a:xfrm flipH="1">
            <a:off x="6351745" y="2824349"/>
            <a:ext cx="2429418" cy="0"/>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50D498F-0180-4948-AF15-6A0BC5C348A7}"/>
              </a:ext>
            </a:extLst>
          </p:cNvPr>
          <p:cNvSpPr/>
          <p:nvPr/>
        </p:nvSpPr>
        <p:spPr>
          <a:xfrm>
            <a:off x="1277001" y="1581664"/>
            <a:ext cx="947215" cy="947215"/>
          </a:xfrm>
          <a:prstGeom prst="ellipse">
            <a:avLst/>
          </a:pr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Rectangle 20">
            <a:extLst>
              <a:ext uri="{FF2B5EF4-FFF2-40B4-BE49-F238E27FC236}">
                <a16:creationId xmlns:a16="http://schemas.microsoft.com/office/drawing/2014/main" id="{9DA67E37-AF5D-2947-9CCF-4641BBDB3E2B}"/>
              </a:ext>
            </a:extLst>
          </p:cNvPr>
          <p:cNvSpPr/>
          <p:nvPr/>
        </p:nvSpPr>
        <p:spPr>
          <a:xfrm>
            <a:off x="3521738" y="5863240"/>
            <a:ext cx="45719" cy="913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21">
            <a:extLst>
              <a:ext uri="{FF2B5EF4-FFF2-40B4-BE49-F238E27FC236}">
                <a16:creationId xmlns:a16="http://schemas.microsoft.com/office/drawing/2014/main" id="{CB115C57-A1F9-1D48-A1CD-B7CDDF0320B1}"/>
              </a:ext>
            </a:extLst>
          </p:cNvPr>
          <p:cNvSpPr/>
          <p:nvPr/>
        </p:nvSpPr>
        <p:spPr>
          <a:xfrm>
            <a:off x="7822881" y="5872571"/>
            <a:ext cx="45719" cy="913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782403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8" name="TextBox 7">
            <a:extLst>
              <a:ext uri="{FF2B5EF4-FFF2-40B4-BE49-F238E27FC236}">
                <a16:creationId xmlns:a16="http://schemas.microsoft.com/office/drawing/2014/main" id="{8F5E4BFC-33C0-9049-A6C1-3A83C5DC37DC}"/>
              </a:ext>
            </a:extLst>
          </p:cNvPr>
          <p:cNvSpPr txBox="1"/>
          <p:nvPr/>
        </p:nvSpPr>
        <p:spPr>
          <a:xfrm>
            <a:off x="4901007" y="4637359"/>
            <a:ext cx="2389986" cy="1200329"/>
          </a:xfrm>
          <a:prstGeom prst="rect">
            <a:avLst/>
          </a:prstGeom>
          <a:noFill/>
        </p:spPr>
        <p:txBody>
          <a:bodyPr wrap="square" rtlCol="0">
            <a:spAutoFit/>
          </a:bodyPr>
          <a:lstStyle/>
          <a:p>
            <a:pPr algn="ctr"/>
            <a:r>
              <a:rPr lang="es-ES" b="1" dirty="0">
                <a:latin typeface="+mj-lt"/>
              </a:rPr>
              <a:t>JOINT RESPONSE PLAN </a:t>
            </a:r>
            <a:r>
              <a:rPr lang="es-ES" b="1" dirty="0" err="1">
                <a:latin typeface="+mj-lt"/>
              </a:rPr>
              <a:t>for</a:t>
            </a:r>
            <a:r>
              <a:rPr lang="es-ES" b="1" dirty="0">
                <a:latin typeface="+mj-lt"/>
              </a:rPr>
              <a:t> </a:t>
            </a:r>
            <a:r>
              <a:rPr lang="es-ES" b="1" dirty="0" err="1">
                <a:latin typeface="+mj-lt"/>
              </a:rPr>
              <a:t>the</a:t>
            </a:r>
            <a:r>
              <a:rPr lang="es-ES" b="1" dirty="0">
                <a:latin typeface="+mj-lt"/>
              </a:rPr>
              <a:t> ROHINGYA HUMANITARIAN CRISIS</a:t>
            </a:r>
          </a:p>
          <a:p>
            <a:pPr algn="ctr"/>
            <a:r>
              <a:rPr lang="es-ES" dirty="0">
                <a:latin typeface="+mj-lt"/>
              </a:rPr>
              <a:t>(2020)</a:t>
            </a:r>
          </a:p>
        </p:txBody>
      </p:sp>
      <p:pic>
        <p:nvPicPr>
          <p:cNvPr id="11" name="Picture 10">
            <a:hlinkClick r:id="rId3"/>
            <a:extLst>
              <a:ext uri="{FF2B5EF4-FFF2-40B4-BE49-F238E27FC236}">
                <a16:creationId xmlns:a16="http://schemas.microsoft.com/office/drawing/2014/main" id="{F58776D6-B698-DB4F-B0B2-7F75965270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48277" y="1715023"/>
            <a:ext cx="1895446" cy="2664565"/>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8E9042C-1D76-A241-ABB5-2F6FE79D598A}"/>
              </a:ext>
            </a:extLst>
          </p:cNvPr>
          <p:cNvSpPr txBox="1"/>
          <p:nvPr/>
        </p:nvSpPr>
        <p:spPr>
          <a:xfrm>
            <a:off x="7844270" y="2376253"/>
            <a:ext cx="3947411" cy="1323439"/>
          </a:xfrm>
          <a:prstGeom prst="rect">
            <a:avLst/>
          </a:prstGeom>
          <a:solidFill>
            <a:schemeClr val="bg2"/>
          </a:solidFill>
        </p:spPr>
        <p:txBody>
          <a:bodyPr wrap="square" rtlCol="0">
            <a:spAutoFit/>
          </a:bodyPr>
          <a:lstStyle/>
          <a:p>
            <a:pPr algn="ctr"/>
            <a:r>
              <a:rPr lang="es-ES" sz="1600" dirty="0" err="1">
                <a:latin typeface="+mj-lt"/>
              </a:rPr>
              <a:t>Rohingya</a:t>
            </a:r>
            <a:r>
              <a:rPr lang="es-ES" sz="1600" dirty="0">
                <a:latin typeface="+mj-lt"/>
              </a:rPr>
              <a:t> </a:t>
            </a:r>
            <a:r>
              <a:rPr lang="es-ES" sz="1600" dirty="0" err="1">
                <a:latin typeface="+mj-lt"/>
              </a:rPr>
              <a:t>responce</a:t>
            </a:r>
            <a:r>
              <a:rPr lang="es-ES" sz="1600" dirty="0">
                <a:latin typeface="+mj-lt"/>
              </a:rPr>
              <a:t> </a:t>
            </a:r>
            <a:r>
              <a:rPr lang="es-ES" sz="1600" dirty="0" err="1">
                <a:latin typeface="+mj-lt"/>
              </a:rPr>
              <a:t>localised</a:t>
            </a:r>
            <a:r>
              <a:rPr lang="es-ES" sz="1600" dirty="0">
                <a:latin typeface="+mj-lt"/>
              </a:rPr>
              <a:t> in </a:t>
            </a:r>
            <a:r>
              <a:rPr lang="es-ES" sz="1600" dirty="0" err="1">
                <a:latin typeface="+mj-lt"/>
              </a:rPr>
              <a:t>one</a:t>
            </a:r>
            <a:r>
              <a:rPr lang="es-ES" sz="1600" dirty="0">
                <a:latin typeface="+mj-lt"/>
              </a:rPr>
              <a:t> </a:t>
            </a:r>
            <a:r>
              <a:rPr lang="es-ES" sz="1600" dirty="0" err="1">
                <a:latin typeface="+mj-lt"/>
              </a:rPr>
              <a:t>region</a:t>
            </a:r>
            <a:r>
              <a:rPr lang="es-ES" sz="1600" dirty="0">
                <a:latin typeface="+mj-lt"/>
              </a:rPr>
              <a:t> </a:t>
            </a:r>
            <a:r>
              <a:rPr lang="es-ES" sz="1600" dirty="0" err="1">
                <a:latin typeface="+mj-lt"/>
              </a:rPr>
              <a:t>only</a:t>
            </a:r>
            <a:r>
              <a:rPr lang="es-ES" sz="1600" dirty="0">
                <a:latin typeface="+mj-lt"/>
              </a:rPr>
              <a:t>. Co-led </a:t>
            </a:r>
            <a:r>
              <a:rPr lang="es-ES" sz="1600" dirty="0" err="1">
                <a:latin typeface="+mj-lt"/>
              </a:rPr>
              <a:t>by</a:t>
            </a:r>
            <a:r>
              <a:rPr lang="es-ES" sz="1600" dirty="0">
                <a:latin typeface="+mj-lt"/>
              </a:rPr>
              <a:t> IOM &amp; UNHCR </a:t>
            </a:r>
            <a:r>
              <a:rPr lang="es-ES" sz="1600" dirty="0" err="1">
                <a:latin typeface="+mj-lt"/>
              </a:rPr>
              <a:t>under</a:t>
            </a:r>
            <a:r>
              <a:rPr lang="es-ES" sz="1600" dirty="0">
                <a:latin typeface="+mj-lt"/>
              </a:rPr>
              <a:t> </a:t>
            </a:r>
            <a:r>
              <a:rPr lang="es-ES" sz="1600" dirty="0" err="1">
                <a:latin typeface="+mj-lt"/>
              </a:rPr>
              <a:t>the</a:t>
            </a:r>
            <a:r>
              <a:rPr lang="es-ES" sz="1600" dirty="0">
                <a:latin typeface="+mj-lt"/>
              </a:rPr>
              <a:t> Inter-Sector </a:t>
            </a:r>
            <a:r>
              <a:rPr lang="es-ES" sz="1600" dirty="0" err="1">
                <a:latin typeface="+mj-lt"/>
              </a:rPr>
              <a:t>Coordinating</a:t>
            </a:r>
            <a:r>
              <a:rPr lang="es-ES" sz="1600" dirty="0">
                <a:latin typeface="+mj-lt"/>
              </a:rPr>
              <a:t> </a:t>
            </a:r>
            <a:r>
              <a:rPr lang="es-ES" sz="1600" dirty="0" err="1">
                <a:latin typeface="+mj-lt"/>
              </a:rPr>
              <a:t>Group</a:t>
            </a:r>
            <a:r>
              <a:rPr lang="es-ES" sz="1600" dirty="0">
                <a:latin typeface="+mj-lt"/>
              </a:rPr>
              <a:t> </a:t>
            </a:r>
            <a:r>
              <a:rPr lang="es-ES" sz="1600" dirty="0" err="1">
                <a:latin typeface="+mj-lt"/>
              </a:rPr>
              <a:t>secretariat</a:t>
            </a:r>
            <a:r>
              <a:rPr lang="es-ES" sz="1600" dirty="0">
                <a:latin typeface="+mj-lt"/>
              </a:rPr>
              <a:t> (ISCG). Produces </a:t>
            </a:r>
            <a:r>
              <a:rPr lang="es-ES" sz="1600" dirty="0" err="1">
                <a:latin typeface="+mj-lt"/>
              </a:rPr>
              <a:t>Joint</a:t>
            </a:r>
            <a:r>
              <a:rPr lang="es-ES" sz="1600" dirty="0">
                <a:latin typeface="+mj-lt"/>
              </a:rPr>
              <a:t> </a:t>
            </a:r>
            <a:r>
              <a:rPr lang="es-ES" sz="1600" dirty="0" err="1">
                <a:latin typeface="+mj-lt"/>
              </a:rPr>
              <a:t>Needs</a:t>
            </a:r>
            <a:r>
              <a:rPr lang="es-ES" sz="1600" dirty="0">
                <a:latin typeface="+mj-lt"/>
              </a:rPr>
              <a:t> </a:t>
            </a:r>
            <a:r>
              <a:rPr lang="es-ES" sz="1600" dirty="0" err="1">
                <a:latin typeface="+mj-lt"/>
              </a:rPr>
              <a:t>Overview</a:t>
            </a:r>
            <a:r>
              <a:rPr lang="es-ES" sz="1600" dirty="0">
                <a:latin typeface="+mj-lt"/>
              </a:rPr>
              <a:t> (JNO) and </a:t>
            </a:r>
            <a:r>
              <a:rPr lang="es-ES" sz="1600" dirty="0" err="1">
                <a:latin typeface="+mj-lt"/>
              </a:rPr>
              <a:t>Joint</a:t>
            </a:r>
            <a:r>
              <a:rPr lang="es-ES" sz="1600" dirty="0">
                <a:latin typeface="+mj-lt"/>
              </a:rPr>
              <a:t> Response Plan (JRP)</a:t>
            </a:r>
          </a:p>
        </p:txBody>
      </p:sp>
      <p:cxnSp>
        <p:nvCxnSpPr>
          <p:cNvPr id="3" name="Straight Arrow Connector 2">
            <a:extLst>
              <a:ext uri="{FF2B5EF4-FFF2-40B4-BE49-F238E27FC236}">
                <a16:creationId xmlns:a16="http://schemas.microsoft.com/office/drawing/2014/main" id="{1BB6C5BF-DE14-1B43-87E1-2E06E952A43F}"/>
              </a:ext>
            </a:extLst>
          </p:cNvPr>
          <p:cNvCxnSpPr>
            <a:cxnSpLocks/>
            <a:endCxn id="11" idx="3"/>
          </p:cNvCxnSpPr>
          <p:nvPr/>
        </p:nvCxnSpPr>
        <p:spPr>
          <a:xfrm flipH="1">
            <a:off x="7043723" y="3047306"/>
            <a:ext cx="745222" cy="0"/>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D2A017D-C660-184B-B87A-A3DF1EEE89B7}"/>
              </a:ext>
            </a:extLst>
          </p:cNvPr>
          <p:cNvSpPr/>
          <p:nvPr/>
        </p:nvSpPr>
        <p:spPr>
          <a:xfrm>
            <a:off x="7788945" y="2376254"/>
            <a:ext cx="55325" cy="1349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23672BAD-C51E-634B-83EB-682B4FB9E6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3783"/>
          <a:stretch/>
        </p:blipFill>
        <p:spPr>
          <a:xfrm>
            <a:off x="-848946" y="1007317"/>
            <a:ext cx="4627272" cy="4553372"/>
          </a:xfrm>
          <a:prstGeom prst="rect">
            <a:avLst/>
          </a:prstGeom>
        </p:spPr>
      </p:pic>
      <p:sp>
        <p:nvSpPr>
          <p:cNvPr id="13" name="Rectangle 12">
            <a:extLst>
              <a:ext uri="{FF2B5EF4-FFF2-40B4-BE49-F238E27FC236}">
                <a16:creationId xmlns:a16="http://schemas.microsoft.com/office/drawing/2014/main" id="{E30DD13D-F6DB-2245-B050-BEEDDCC26A95}"/>
              </a:ext>
            </a:extLst>
          </p:cNvPr>
          <p:cNvSpPr/>
          <p:nvPr/>
        </p:nvSpPr>
        <p:spPr>
          <a:xfrm>
            <a:off x="2831134" y="4669087"/>
            <a:ext cx="1072209" cy="837670"/>
          </a:xfrm>
          <a:prstGeom prst="rect">
            <a:avLst/>
          </a:prstGeom>
          <a:solidFill>
            <a:schemeClr val="accent5">
              <a:alpha val="10000"/>
            </a:schemeClr>
          </a:solidFill>
          <a:ln w="254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C8832EBA-E884-324A-9CD0-8DEAD17A2CBC}"/>
              </a:ext>
            </a:extLst>
          </p:cNvPr>
          <p:cNvSpPr txBox="1"/>
          <p:nvPr/>
        </p:nvSpPr>
        <p:spPr>
          <a:xfrm>
            <a:off x="7844271" y="3992697"/>
            <a:ext cx="3947410" cy="830997"/>
          </a:xfrm>
          <a:prstGeom prst="rect">
            <a:avLst/>
          </a:prstGeom>
          <a:solidFill>
            <a:schemeClr val="bg2"/>
          </a:solidFill>
        </p:spPr>
        <p:txBody>
          <a:bodyPr wrap="square" rtlCol="0">
            <a:spAutoFit/>
          </a:bodyPr>
          <a:lstStyle/>
          <a:p>
            <a:pPr algn="ctr"/>
            <a:r>
              <a:rPr lang="es-ES" sz="1600" dirty="0"/>
              <a:t>Response </a:t>
            </a:r>
            <a:r>
              <a:rPr lang="es-ES" sz="1600" dirty="0" err="1"/>
              <a:t>for</a:t>
            </a:r>
            <a:r>
              <a:rPr lang="es-ES" sz="1600" dirty="0"/>
              <a:t> </a:t>
            </a:r>
            <a:r>
              <a:rPr lang="es-ES" sz="1600" dirty="0" err="1"/>
              <a:t>large</a:t>
            </a:r>
            <a:r>
              <a:rPr lang="es-ES" sz="1600" dirty="0"/>
              <a:t> </a:t>
            </a:r>
            <a:r>
              <a:rPr lang="es-ES" sz="1600" dirty="0" err="1"/>
              <a:t>scale</a:t>
            </a:r>
            <a:r>
              <a:rPr lang="es-ES" sz="1600" dirty="0"/>
              <a:t> </a:t>
            </a:r>
            <a:r>
              <a:rPr lang="es-ES" sz="1600" dirty="0" err="1"/>
              <a:t>events</a:t>
            </a:r>
            <a:r>
              <a:rPr lang="es-ES" sz="1600" dirty="0"/>
              <a:t> (i.e. </a:t>
            </a:r>
            <a:r>
              <a:rPr lang="es-ES" sz="1600" dirty="0" err="1"/>
              <a:t>cyclone</a:t>
            </a:r>
            <a:r>
              <a:rPr lang="es-ES" sz="1600" dirty="0"/>
              <a:t>) at </a:t>
            </a:r>
            <a:r>
              <a:rPr lang="es-ES" sz="1600" dirty="0" err="1"/>
              <a:t>county</a:t>
            </a:r>
            <a:r>
              <a:rPr lang="es-ES" sz="1600" dirty="0"/>
              <a:t> </a:t>
            </a:r>
            <a:r>
              <a:rPr lang="es-ES" sz="1600" dirty="0" err="1"/>
              <a:t>level</a:t>
            </a:r>
            <a:r>
              <a:rPr lang="es-ES" sz="1600" dirty="0"/>
              <a:t> led at Dhaka </a:t>
            </a:r>
            <a:r>
              <a:rPr lang="es-ES" sz="1600" dirty="0" err="1"/>
              <a:t>level</a:t>
            </a:r>
            <a:r>
              <a:rPr lang="es-ES" sz="1600" dirty="0"/>
              <a:t> </a:t>
            </a:r>
            <a:r>
              <a:rPr lang="es-ES" sz="1600" dirty="0" err="1"/>
              <a:t>through</a:t>
            </a:r>
            <a:r>
              <a:rPr lang="es-ES" sz="1600" dirty="0"/>
              <a:t> </a:t>
            </a:r>
            <a:r>
              <a:rPr lang="es-ES" sz="1600" dirty="0" err="1"/>
              <a:t>different</a:t>
            </a:r>
            <a:r>
              <a:rPr lang="es-ES" sz="1600" dirty="0"/>
              <a:t> </a:t>
            </a:r>
            <a:r>
              <a:rPr lang="es-ES" sz="1600" dirty="0" err="1"/>
              <a:t>architecture</a:t>
            </a:r>
            <a:endParaRPr lang="es-ES" sz="1600" dirty="0"/>
          </a:p>
        </p:txBody>
      </p:sp>
      <p:sp>
        <p:nvSpPr>
          <p:cNvPr id="20" name="Rectangle 19">
            <a:extLst>
              <a:ext uri="{FF2B5EF4-FFF2-40B4-BE49-F238E27FC236}">
                <a16:creationId xmlns:a16="http://schemas.microsoft.com/office/drawing/2014/main" id="{1AC9E5F5-C2D9-D341-BAA6-8A2B3F194D1E}"/>
              </a:ext>
            </a:extLst>
          </p:cNvPr>
          <p:cNvSpPr/>
          <p:nvPr/>
        </p:nvSpPr>
        <p:spPr>
          <a:xfrm>
            <a:off x="7788945" y="3992697"/>
            <a:ext cx="55325" cy="8309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1" name="Straight Arrow Connector 20">
            <a:extLst>
              <a:ext uri="{FF2B5EF4-FFF2-40B4-BE49-F238E27FC236}">
                <a16:creationId xmlns:a16="http://schemas.microsoft.com/office/drawing/2014/main" id="{DDCAFE08-12C9-1D41-A79D-7C0506AB4C89}"/>
              </a:ext>
            </a:extLst>
          </p:cNvPr>
          <p:cNvCxnSpPr>
            <a:cxnSpLocks/>
            <a:stCxn id="12" idx="2"/>
            <a:endCxn id="19" idx="0"/>
          </p:cNvCxnSpPr>
          <p:nvPr/>
        </p:nvCxnSpPr>
        <p:spPr>
          <a:xfrm>
            <a:off x="9817976" y="3699692"/>
            <a:ext cx="0" cy="293005"/>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1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of CT IM in </a:t>
            </a:r>
            <a:r>
              <a:rPr lang="es-ES_tradnl" sz="2800" dirty="0" err="1"/>
              <a:t>emergencies</a:t>
            </a:r>
            <a:endParaRPr lang="es-ES_tradnl" sz="2900" b="1" dirty="0"/>
          </a:p>
        </p:txBody>
      </p:sp>
      <p:sp>
        <p:nvSpPr>
          <p:cNvPr id="12" name="TextBox 11">
            <a:extLst>
              <a:ext uri="{FF2B5EF4-FFF2-40B4-BE49-F238E27FC236}">
                <a16:creationId xmlns:a16="http://schemas.microsoft.com/office/drawing/2014/main" id="{68E9042C-1D76-A241-ABB5-2F6FE79D598A}"/>
              </a:ext>
            </a:extLst>
          </p:cNvPr>
          <p:cNvSpPr txBox="1"/>
          <p:nvPr/>
        </p:nvSpPr>
        <p:spPr>
          <a:xfrm>
            <a:off x="586410" y="5928557"/>
            <a:ext cx="10893017" cy="369332"/>
          </a:xfrm>
          <a:prstGeom prst="rect">
            <a:avLst/>
          </a:prstGeom>
          <a:solidFill>
            <a:schemeClr val="accent1"/>
          </a:solidFill>
        </p:spPr>
        <p:txBody>
          <a:bodyPr wrap="square" rtlCol="0">
            <a:spAutoFit/>
          </a:bodyPr>
          <a:lstStyle/>
          <a:p>
            <a:pPr algn="ctr"/>
            <a:r>
              <a:rPr lang="es-ES" b="1" dirty="0" err="1">
                <a:solidFill>
                  <a:schemeClr val="bg1"/>
                </a:solidFill>
                <a:latin typeface="Calibri" panose="020F0502020204030204" pitchFamily="34" charset="0"/>
                <a:cs typeface="Calibri" panose="020F0502020204030204" pitchFamily="34" charset="0"/>
              </a:rPr>
              <a:t>Information</a:t>
            </a:r>
            <a:r>
              <a:rPr lang="es-ES" b="1" dirty="0">
                <a:solidFill>
                  <a:schemeClr val="bg1"/>
                </a:solidFill>
                <a:latin typeface="Calibri" panose="020F0502020204030204" pitchFamily="34" charset="0"/>
                <a:cs typeface="Calibri" panose="020F0502020204030204" pitchFamily="34" charset="0"/>
              </a:rPr>
              <a:t> </a:t>
            </a:r>
            <a:r>
              <a:rPr lang="es-ES" b="1" dirty="0" err="1">
                <a:solidFill>
                  <a:schemeClr val="bg1"/>
                </a:solidFill>
                <a:latin typeface="Calibri" panose="020F0502020204030204" pitchFamily="34" charset="0"/>
                <a:cs typeface="Calibri" panose="020F0502020204030204" pitchFamily="34" charset="0"/>
              </a:rPr>
              <a:t>collected</a:t>
            </a:r>
            <a:r>
              <a:rPr lang="es-ES" b="1" dirty="0">
                <a:solidFill>
                  <a:schemeClr val="bg1"/>
                </a:solidFill>
                <a:latin typeface="Calibri" panose="020F0502020204030204" pitchFamily="34" charset="0"/>
                <a:cs typeface="Calibri" panose="020F0502020204030204" pitchFamily="34" charset="0"/>
              </a:rPr>
              <a:t> at </a:t>
            </a:r>
            <a:r>
              <a:rPr lang="es-ES" b="1" dirty="0" err="1">
                <a:solidFill>
                  <a:schemeClr val="bg1"/>
                </a:solidFill>
                <a:latin typeface="Calibri" panose="020F0502020204030204" pitchFamily="34" charset="0"/>
                <a:cs typeface="Calibri" panose="020F0502020204030204" pitchFamily="34" charset="0"/>
              </a:rPr>
              <a:t>different</a:t>
            </a:r>
            <a:r>
              <a:rPr lang="es-ES" b="1" dirty="0">
                <a:solidFill>
                  <a:schemeClr val="bg1"/>
                </a:solidFill>
                <a:latin typeface="Calibri" panose="020F0502020204030204" pitchFamily="34" charset="0"/>
                <a:cs typeface="Calibri" panose="020F0502020204030204" pitchFamily="34" charset="0"/>
              </a:rPr>
              <a:t> </a:t>
            </a:r>
            <a:r>
              <a:rPr lang="es-ES" b="1" dirty="0" err="1">
                <a:solidFill>
                  <a:schemeClr val="bg1"/>
                </a:solidFill>
                <a:latin typeface="Calibri" panose="020F0502020204030204" pitchFamily="34" charset="0"/>
                <a:cs typeface="Calibri" panose="020F0502020204030204" pitchFamily="34" charset="0"/>
              </a:rPr>
              <a:t>stages</a:t>
            </a:r>
            <a:r>
              <a:rPr lang="es-ES" b="1" dirty="0">
                <a:solidFill>
                  <a:schemeClr val="bg1"/>
                </a:solidFill>
                <a:latin typeface="Calibri" panose="020F0502020204030204" pitchFamily="34" charset="0"/>
                <a:cs typeface="Calibri" panose="020F0502020204030204" pitchFamily="34" charset="0"/>
              </a:rPr>
              <a:t> can </a:t>
            </a:r>
            <a:r>
              <a:rPr lang="es-ES" b="1" dirty="0" err="1">
                <a:solidFill>
                  <a:schemeClr val="bg1"/>
                </a:solidFill>
                <a:latin typeface="Calibri" panose="020F0502020204030204" pitchFamily="34" charset="0"/>
                <a:cs typeface="Calibri" panose="020F0502020204030204" pitchFamily="34" charset="0"/>
              </a:rPr>
              <a:t>inform</a:t>
            </a:r>
            <a:r>
              <a:rPr lang="es-ES" b="1" dirty="0">
                <a:solidFill>
                  <a:schemeClr val="bg1"/>
                </a:solidFill>
                <a:latin typeface="Calibri" panose="020F0502020204030204" pitchFamily="34" charset="0"/>
                <a:cs typeface="Calibri" panose="020F0502020204030204" pitchFamily="34" charset="0"/>
              </a:rPr>
              <a:t> responses in </a:t>
            </a:r>
            <a:r>
              <a:rPr lang="es-ES" b="1" dirty="0" err="1">
                <a:solidFill>
                  <a:schemeClr val="bg1"/>
                </a:solidFill>
                <a:latin typeface="Calibri" panose="020F0502020204030204" pitchFamily="34" charset="0"/>
                <a:cs typeface="Calibri" panose="020F0502020204030204" pitchFamily="34" charset="0"/>
              </a:rPr>
              <a:t>other</a:t>
            </a:r>
            <a:r>
              <a:rPr lang="es-ES" b="1" dirty="0">
                <a:solidFill>
                  <a:schemeClr val="bg1"/>
                </a:solidFill>
                <a:latin typeface="Calibri" panose="020F0502020204030204" pitchFamily="34" charset="0"/>
                <a:cs typeface="Calibri" panose="020F0502020204030204" pitchFamily="34" charset="0"/>
              </a:rPr>
              <a:t> </a:t>
            </a:r>
            <a:r>
              <a:rPr lang="es-ES" b="1" dirty="0" err="1">
                <a:solidFill>
                  <a:schemeClr val="bg1"/>
                </a:solidFill>
                <a:latin typeface="Calibri" panose="020F0502020204030204" pitchFamily="34" charset="0"/>
                <a:cs typeface="Calibri" panose="020F0502020204030204" pitchFamily="34" charset="0"/>
              </a:rPr>
              <a:t>countries</a:t>
            </a:r>
            <a:endParaRPr lang="es-ES" b="1" dirty="0">
              <a:solidFill>
                <a:schemeClr val="bg1"/>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5B6FFBCB-10D3-A745-A0E9-C8B51071BE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465" y="2314399"/>
            <a:ext cx="1920767" cy="1574457"/>
          </a:xfrm>
          <a:prstGeom prst="rect">
            <a:avLst/>
          </a:prstGeom>
        </p:spPr>
      </p:pic>
      <p:pic>
        <p:nvPicPr>
          <p:cNvPr id="20" name="Picture 19" descr="A close up&#10;&#10;Description automatically generated">
            <a:extLst>
              <a:ext uri="{FF2B5EF4-FFF2-40B4-BE49-F238E27FC236}">
                <a16:creationId xmlns:a16="http://schemas.microsoft.com/office/drawing/2014/main" id="{C032925F-C9C8-E84B-B0A3-C97E6B75F9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89317" y="3101626"/>
            <a:ext cx="2702347" cy="1932967"/>
          </a:xfrm>
          <a:prstGeom prst="rect">
            <a:avLst/>
          </a:prstGeom>
        </p:spPr>
      </p:pic>
      <p:pic>
        <p:nvPicPr>
          <p:cNvPr id="21" name="Picture 20" descr="A picture containing building&#10;&#10;Description automatically generated">
            <a:extLst>
              <a:ext uri="{FF2B5EF4-FFF2-40B4-BE49-F238E27FC236}">
                <a16:creationId xmlns:a16="http://schemas.microsoft.com/office/drawing/2014/main" id="{FE7E0063-FBFC-A24A-958B-C76C43C361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83643" y="2066221"/>
            <a:ext cx="2547264" cy="2070811"/>
          </a:xfrm>
          <a:prstGeom prst="rect">
            <a:avLst/>
          </a:prstGeom>
        </p:spPr>
      </p:pic>
      <p:pic>
        <p:nvPicPr>
          <p:cNvPr id="22" name="Picture 21" descr="A close up of a mans face&#10;&#10;Description automatically generated">
            <a:extLst>
              <a:ext uri="{FF2B5EF4-FFF2-40B4-BE49-F238E27FC236}">
                <a16:creationId xmlns:a16="http://schemas.microsoft.com/office/drawing/2014/main" id="{6584445C-7382-F743-8F21-EC67B080E4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93915" y="2658846"/>
            <a:ext cx="3562745" cy="2740954"/>
          </a:xfrm>
          <a:prstGeom prst="rect">
            <a:avLst/>
          </a:prstGeom>
        </p:spPr>
      </p:pic>
      <p:cxnSp>
        <p:nvCxnSpPr>
          <p:cNvPr id="23" name="Straight Arrow Connector 22">
            <a:extLst>
              <a:ext uri="{FF2B5EF4-FFF2-40B4-BE49-F238E27FC236}">
                <a16:creationId xmlns:a16="http://schemas.microsoft.com/office/drawing/2014/main" id="{61C9D562-075F-1A44-BCD7-8BF0CDCAEEEA}"/>
              </a:ext>
            </a:extLst>
          </p:cNvPr>
          <p:cNvCxnSpPr>
            <a:cxnSpLocks/>
            <a:endCxn id="18" idx="3"/>
          </p:cNvCxnSpPr>
          <p:nvPr/>
        </p:nvCxnSpPr>
        <p:spPr>
          <a:xfrm flipH="1" flipV="1">
            <a:off x="2409232" y="3101628"/>
            <a:ext cx="947247" cy="590619"/>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060DD1-CE36-144E-BA9A-E89068E8FA56}"/>
              </a:ext>
            </a:extLst>
          </p:cNvPr>
          <p:cNvCxnSpPr>
            <a:cxnSpLocks/>
          </p:cNvCxnSpPr>
          <p:nvPr/>
        </p:nvCxnSpPr>
        <p:spPr>
          <a:xfrm flipH="1">
            <a:off x="5391665" y="3101626"/>
            <a:ext cx="984421" cy="787230"/>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991A47-663F-9244-B5B4-80F29E292540}"/>
              </a:ext>
            </a:extLst>
          </p:cNvPr>
          <p:cNvCxnSpPr>
            <a:cxnSpLocks/>
          </p:cNvCxnSpPr>
          <p:nvPr/>
        </p:nvCxnSpPr>
        <p:spPr>
          <a:xfrm flipH="1" flipV="1">
            <a:off x="8649394" y="3101628"/>
            <a:ext cx="947247" cy="590619"/>
          </a:xfrm>
          <a:prstGeom prst="straightConnector1">
            <a:avLst/>
          </a:prstGeom>
          <a:ln w="25400">
            <a:solidFill>
              <a:schemeClr val="bg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1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ECBB0A-040B-42ED-8FB9-B9075DB606F8}"/>
              </a:ext>
            </a:extLst>
          </p:cNvPr>
          <p:cNvSpPr txBox="1"/>
          <p:nvPr/>
        </p:nvSpPr>
        <p:spPr>
          <a:xfrm>
            <a:off x="534255" y="1378129"/>
            <a:ext cx="2466205" cy="646331"/>
          </a:xfrm>
          <a:prstGeom prst="rect">
            <a:avLst/>
          </a:prstGeom>
          <a:noFill/>
        </p:spPr>
        <p:txBody>
          <a:bodyPr wrap="square" rtlCol="0">
            <a:spAutoFit/>
          </a:bodyPr>
          <a:lstStyle/>
          <a:p>
            <a:r>
              <a:rPr lang="es-ES" sz="3600" b="1" dirty="0">
                <a:solidFill>
                  <a:schemeClr val="accent1"/>
                </a:solidFill>
                <a:latin typeface="+mj-lt"/>
              </a:rPr>
              <a:t>PURPOSE</a:t>
            </a:r>
          </a:p>
        </p:txBody>
      </p:sp>
      <p:sp>
        <p:nvSpPr>
          <p:cNvPr id="11" name="TextBox 10">
            <a:extLst>
              <a:ext uri="{FF2B5EF4-FFF2-40B4-BE49-F238E27FC236}">
                <a16:creationId xmlns:a16="http://schemas.microsoft.com/office/drawing/2014/main" id="{16F4A227-0BC5-4D51-981C-A6B4B9CC61BD}"/>
              </a:ext>
            </a:extLst>
          </p:cNvPr>
          <p:cNvSpPr txBox="1"/>
          <p:nvPr/>
        </p:nvSpPr>
        <p:spPr>
          <a:xfrm>
            <a:off x="662681" y="4000783"/>
            <a:ext cx="2337779" cy="646331"/>
          </a:xfrm>
          <a:prstGeom prst="rect">
            <a:avLst/>
          </a:prstGeom>
          <a:noFill/>
        </p:spPr>
        <p:txBody>
          <a:bodyPr wrap="square" rtlCol="0">
            <a:spAutoFit/>
          </a:bodyPr>
          <a:lstStyle/>
          <a:p>
            <a:r>
              <a:rPr lang="es-ES" sz="3600" b="1" dirty="0">
                <a:solidFill>
                  <a:schemeClr val="accent1"/>
                </a:solidFill>
                <a:latin typeface="+mj-lt"/>
              </a:rPr>
              <a:t>AUDIENCE</a:t>
            </a:r>
          </a:p>
        </p:txBody>
      </p:sp>
      <p:sp>
        <p:nvSpPr>
          <p:cNvPr id="2" name="TextBox 1">
            <a:extLst>
              <a:ext uri="{FF2B5EF4-FFF2-40B4-BE49-F238E27FC236}">
                <a16:creationId xmlns:a16="http://schemas.microsoft.com/office/drawing/2014/main" id="{681628F3-D83D-4739-8638-C32D5FE88B64}"/>
              </a:ext>
            </a:extLst>
          </p:cNvPr>
          <p:cNvSpPr txBox="1"/>
          <p:nvPr/>
        </p:nvSpPr>
        <p:spPr>
          <a:xfrm>
            <a:off x="3416564" y="1456646"/>
            <a:ext cx="7963860" cy="2354491"/>
          </a:xfrm>
          <a:prstGeom prst="rect">
            <a:avLst/>
          </a:prstGeom>
          <a:noFill/>
        </p:spPr>
        <p:txBody>
          <a:bodyPr wrap="square" lIns="91440" tIns="45720" rIns="91440" bIns="45720" rtlCol="0" anchor="t">
            <a:spAutoFit/>
          </a:bodyPr>
          <a:lstStyle/>
          <a:p>
            <a:pPr marL="342900" indent="-342900">
              <a:buClr>
                <a:schemeClr val="accent5"/>
              </a:buClr>
              <a:buFont typeface="Wingdings" pitchFamily="2" charset="2"/>
              <a:buChar char="§"/>
            </a:pPr>
            <a:r>
              <a:rPr lang="fr-FR" sz="2100" dirty="0" err="1">
                <a:latin typeface="+mj-lt"/>
              </a:rPr>
              <a:t>Integration</a:t>
            </a:r>
            <a:r>
              <a:rPr lang="fr-FR" sz="2100" dirty="0">
                <a:latin typeface="+mj-lt"/>
              </a:rPr>
              <a:t> of </a:t>
            </a:r>
            <a:r>
              <a:rPr lang="fr-FR" sz="2100" dirty="0" err="1">
                <a:latin typeface="+mj-lt"/>
              </a:rPr>
              <a:t>Counter-trafficking</a:t>
            </a:r>
            <a:r>
              <a:rPr lang="fr-FR" sz="2100" dirty="0">
                <a:latin typeface="+mj-lt"/>
              </a:rPr>
              <a:t> (CT) </a:t>
            </a:r>
            <a:r>
              <a:rPr lang="fr-FR" sz="2100" dirty="0" err="1">
                <a:latin typeface="+mj-lt"/>
              </a:rPr>
              <a:t>specific</a:t>
            </a:r>
            <a:r>
              <a:rPr lang="fr-FR" sz="2100" dirty="0">
                <a:latin typeface="+mj-lt"/>
              </a:rPr>
              <a:t> information management (IM) </a:t>
            </a:r>
            <a:r>
              <a:rPr lang="fr-FR" sz="2100" dirty="0" err="1">
                <a:latin typeface="+mj-lt"/>
              </a:rPr>
              <a:t>activities</a:t>
            </a:r>
            <a:r>
              <a:rPr lang="fr-FR" sz="2100" dirty="0">
                <a:latin typeface="+mj-lt"/>
              </a:rPr>
              <a:t>;</a:t>
            </a:r>
          </a:p>
          <a:p>
            <a:pPr marL="342900" indent="-342900">
              <a:buClr>
                <a:schemeClr val="accent5"/>
              </a:buClr>
              <a:buFont typeface="Wingdings" pitchFamily="2" charset="2"/>
              <a:buChar char="§"/>
            </a:pPr>
            <a:r>
              <a:rPr lang="fr-FR" sz="2100" dirty="0">
                <a:latin typeface="+mj-lt"/>
              </a:rPr>
              <a:t>Support </a:t>
            </a:r>
            <a:r>
              <a:rPr lang="fr-FR" sz="2100" dirty="0" err="1">
                <a:latin typeface="+mj-lt"/>
              </a:rPr>
              <a:t>evidence-based</a:t>
            </a:r>
            <a:r>
              <a:rPr lang="fr-FR" sz="2100" dirty="0">
                <a:latin typeface="+mj-lt"/>
              </a:rPr>
              <a:t> </a:t>
            </a:r>
            <a:r>
              <a:rPr lang="fr-FR" sz="2100" dirty="0" err="1">
                <a:latin typeface="+mj-lt"/>
              </a:rPr>
              <a:t>decision-making</a:t>
            </a:r>
            <a:r>
              <a:rPr lang="fr-FR" sz="2100" dirty="0">
                <a:latin typeface="+mj-lt"/>
              </a:rPr>
              <a:t> </a:t>
            </a:r>
            <a:r>
              <a:rPr lang="fr-FR" sz="2100" dirty="0" err="1">
                <a:latin typeface="+mj-lt"/>
              </a:rPr>
              <a:t>regarding</a:t>
            </a:r>
            <a:r>
              <a:rPr lang="fr-FR" sz="2100" dirty="0">
                <a:latin typeface="+mj-lt"/>
              </a:rPr>
              <a:t> CT in emergency </a:t>
            </a:r>
            <a:r>
              <a:rPr lang="fr-FR" sz="2100" dirty="0" err="1">
                <a:latin typeface="+mj-lt"/>
              </a:rPr>
              <a:t>contexts</a:t>
            </a:r>
            <a:r>
              <a:rPr lang="fr-FR" sz="2100" dirty="0">
                <a:latin typeface="+mj-lt"/>
              </a:rPr>
              <a:t>; </a:t>
            </a:r>
          </a:p>
          <a:p>
            <a:pPr marL="342900" indent="-342900">
              <a:buClr>
                <a:schemeClr val="accent5"/>
              </a:buClr>
              <a:buFont typeface="Wingdings" pitchFamily="2" charset="2"/>
              <a:buChar char="§"/>
            </a:pPr>
            <a:r>
              <a:rPr lang="fr-FR" sz="2100" dirty="0">
                <a:latin typeface="+mj-lt"/>
              </a:rPr>
              <a:t>Foster </a:t>
            </a:r>
            <a:r>
              <a:rPr lang="fr-FR" sz="2100" dirty="0" err="1">
                <a:latin typeface="+mj-lt"/>
              </a:rPr>
              <a:t>cooperation</a:t>
            </a:r>
            <a:r>
              <a:rPr lang="fr-FR" sz="2100" dirty="0">
                <a:latin typeface="+mj-lt"/>
              </a:rPr>
              <a:t> </a:t>
            </a:r>
            <a:r>
              <a:rPr lang="fr-FR" sz="2100" dirty="0" err="1">
                <a:latin typeface="+mj-lt"/>
              </a:rPr>
              <a:t>between</a:t>
            </a:r>
            <a:r>
              <a:rPr lang="fr-FR" sz="2100" dirty="0">
                <a:latin typeface="+mj-lt"/>
              </a:rPr>
              <a:t> protection and information management staff.</a:t>
            </a:r>
          </a:p>
          <a:p>
            <a:pPr marL="342900" indent="-342900">
              <a:buClr>
                <a:schemeClr val="accent5"/>
              </a:buClr>
              <a:buFont typeface="Wingdings" pitchFamily="2" charset="2"/>
              <a:buChar char="§"/>
            </a:pPr>
            <a:endParaRPr lang="fr-FR" sz="2100" dirty="0">
              <a:latin typeface="+mj-lt"/>
            </a:endParaRPr>
          </a:p>
        </p:txBody>
      </p:sp>
      <p:sp>
        <p:nvSpPr>
          <p:cNvPr id="12" name="TextBox 11">
            <a:extLst>
              <a:ext uri="{FF2B5EF4-FFF2-40B4-BE49-F238E27FC236}">
                <a16:creationId xmlns:a16="http://schemas.microsoft.com/office/drawing/2014/main" id="{8B978BB1-EB1C-49CC-9AA0-2F92A4BDC2EC}"/>
              </a:ext>
            </a:extLst>
          </p:cNvPr>
          <p:cNvSpPr txBox="1"/>
          <p:nvPr/>
        </p:nvSpPr>
        <p:spPr>
          <a:xfrm>
            <a:off x="3416564" y="3980936"/>
            <a:ext cx="7963860" cy="1708160"/>
          </a:xfrm>
          <a:prstGeom prst="rect">
            <a:avLst/>
          </a:prstGeom>
          <a:noFill/>
        </p:spPr>
        <p:txBody>
          <a:bodyPr wrap="square" rtlCol="0">
            <a:spAutoFit/>
          </a:bodyPr>
          <a:lstStyle/>
          <a:p>
            <a:pPr marL="342900" lvl="0" indent="-342900">
              <a:buClr>
                <a:schemeClr val="accent5"/>
              </a:buClr>
              <a:buFont typeface="Wingdings" pitchFamily="2" charset="2"/>
              <a:buChar char="§"/>
            </a:pPr>
            <a:r>
              <a:rPr lang="fr-FR" sz="2100" dirty="0">
                <a:latin typeface="+mj-lt"/>
              </a:rPr>
              <a:t>Staff </a:t>
            </a:r>
            <a:r>
              <a:rPr lang="fr-FR" sz="2100" dirty="0" err="1">
                <a:latin typeface="+mj-lt"/>
              </a:rPr>
              <a:t>with</a:t>
            </a:r>
            <a:r>
              <a:rPr lang="fr-FR" sz="2100" dirty="0">
                <a:latin typeface="+mj-lt"/>
              </a:rPr>
              <a:t> protection background </a:t>
            </a:r>
          </a:p>
          <a:p>
            <a:pPr marL="342900" lvl="0" indent="-342900">
              <a:buClr>
                <a:schemeClr val="accent5"/>
              </a:buClr>
              <a:buFont typeface="Wingdings" pitchFamily="2" charset="2"/>
              <a:buChar char="§"/>
            </a:pPr>
            <a:r>
              <a:rPr lang="fr-FR" sz="2100" dirty="0">
                <a:latin typeface="+mj-lt"/>
              </a:rPr>
              <a:t>Staff </a:t>
            </a:r>
            <a:r>
              <a:rPr lang="fr-FR" sz="2100" dirty="0" err="1">
                <a:latin typeface="+mj-lt"/>
              </a:rPr>
              <a:t>with</a:t>
            </a:r>
            <a:r>
              <a:rPr lang="fr-FR" sz="2100" dirty="0">
                <a:latin typeface="+mj-lt"/>
              </a:rPr>
              <a:t> information management / </a:t>
            </a:r>
            <a:r>
              <a:rPr lang="fr-FR" sz="2100" dirty="0" err="1">
                <a:latin typeface="+mj-lt"/>
              </a:rPr>
              <a:t>research</a:t>
            </a:r>
            <a:r>
              <a:rPr lang="fr-FR" sz="2100" dirty="0">
                <a:latin typeface="+mj-lt"/>
              </a:rPr>
              <a:t> background / </a:t>
            </a:r>
            <a:r>
              <a:rPr lang="fr-FR" sz="2100" dirty="0" err="1">
                <a:latin typeface="+mj-lt"/>
              </a:rPr>
              <a:t>analysis</a:t>
            </a:r>
            <a:r>
              <a:rPr lang="fr-FR" sz="2100" dirty="0">
                <a:latin typeface="+mj-lt"/>
              </a:rPr>
              <a:t> background</a:t>
            </a:r>
          </a:p>
          <a:p>
            <a:pPr marL="342900" lvl="0" indent="-342900">
              <a:buClr>
                <a:schemeClr val="accent5"/>
              </a:buClr>
              <a:buFont typeface="Wingdings" pitchFamily="2" charset="2"/>
              <a:buChar char="§"/>
            </a:pPr>
            <a:r>
              <a:rPr lang="fr-FR" sz="2100" dirty="0">
                <a:latin typeface="+mj-lt"/>
              </a:rPr>
              <a:t>Staff </a:t>
            </a:r>
            <a:r>
              <a:rPr lang="fr-FR" sz="2100" dirty="0" err="1">
                <a:latin typeface="+mj-lt"/>
              </a:rPr>
              <a:t>with</a:t>
            </a:r>
            <a:r>
              <a:rPr lang="fr-FR" sz="2100" dirty="0">
                <a:latin typeface="+mj-lt"/>
              </a:rPr>
              <a:t> </a:t>
            </a:r>
            <a:r>
              <a:rPr lang="fr-FR" sz="2100" dirty="0" err="1">
                <a:latin typeface="+mj-lt"/>
              </a:rPr>
              <a:t>experience</a:t>
            </a:r>
            <a:r>
              <a:rPr lang="fr-FR" sz="2100" dirty="0">
                <a:latin typeface="+mj-lt"/>
              </a:rPr>
              <a:t> in emergencies or </a:t>
            </a:r>
            <a:r>
              <a:rPr lang="fr-FR" sz="2100" dirty="0" err="1">
                <a:latin typeface="+mj-lt"/>
              </a:rPr>
              <a:t>likely</a:t>
            </a:r>
            <a:r>
              <a:rPr lang="fr-FR" sz="2100" dirty="0">
                <a:latin typeface="+mj-lt"/>
              </a:rPr>
              <a:t> to </a:t>
            </a:r>
            <a:r>
              <a:rPr lang="fr-FR" sz="2100" dirty="0" err="1">
                <a:latin typeface="+mj-lt"/>
              </a:rPr>
              <a:t>be</a:t>
            </a:r>
            <a:r>
              <a:rPr lang="fr-FR" sz="2100" dirty="0">
                <a:latin typeface="+mj-lt"/>
              </a:rPr>
              <a:t> </a:t>
            </a:r>
            <a:r>
              <a:rPr lang="fr-FR" sz="2100" dirty="0" err="1">
                <a:latin typeface="+mj-lt"/>
              </a:rPr>
              <a:t>deployed</a:t>
            </a:r>
            <a:r>
              <a:rPr lang="fr-FR" sz="2100" dirty="0">
                <a:latin typeface="+mj-lt"/>
              </a:rPr>
              <a:t> to emergencies</a:t>
            </a:r>
          </a:p>
        </p:txBody>
      </p:sp>
      <p:sp>
        <p:nvSpPr>
          <p:cNvPr id="3" name="Title 2">
            <a:extLst>
              <a:ext uri="{FF2B5EF4-FFF2-40B4-BE49-F238E27FC236}">
                <a16:creationId xmlns:a16="http://schemas.microsoft.com/office/drawing/2014/main" id="{01098DFD-FABE-9C4B-9D59-B67014E729C8}"/>
              </a:ext>
            </a:extLst>
          </p:cNvPr>
          <p:cNvSpPr>
            <a:spLocks noGrp="1"/>
          </p:cNvSpPr>
          <p:nvPr>
            <p:ph type="title"/>
          </p:nvPr>
        </p:nvSpPr>
        <p:spPr/>
        <p:txBody>
          <a:bodyPr>
            <a:normAutofit/>
          </a:bodyPr>
          <a:lstStyle/>
          <a:p>
            <a:r>
              <a:rPr lang="fr-FR" sz="3600" dirty="0"/>
              <a:t>1. Introduction : training curriculum</a:t>
            </a:r>
          </a:p>
        </p:txBody>
      </p:sp>
    </p:spTree>
    <p:extLst>
      <p:ext uri="{BB962C8B-B14F-4D97-AF65-F5344CB8AC3E}">
        <p14:creationId xmlns:p14="http://schemas.microsoft.com/office/powerpoint/2010/main" val="4094911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a:t>
            </a:r>
            <a:r>
              <a:rPr lang="es-ES_tradnl" sz="2800" dirty="0" err="1"/>
              <a:t>of</a:t>
            </a:r>
            <a:r>
              <a:rPr lang="es-ES_tradnl" sz="2800" dirty="0"/>
              <a:t> </a:t>
            </a:r>
            <a:r>
              <a:rPr lang="es-ES_tradnl" sz="2800" dirty="0" err="1"/>
              <a:t>CTiE</a:t>
            </a:r>
            <a:r>
              <a:rPr lang="es-ES_tradnl" sz="2800" dirty="0"/>
              <a:t> IM</a:t>
            </a:r>
            <a:endParaRPr lang="es-ES_tradnl" sz="2900" b="1" dirty="0"/>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1519883"/>
            <a:ext cx="5733535" cy="218714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b="1" dirty="0" err="1">
                <a:solidFill>
                  <a:schemeClr val="accent1"/>
                </a:solidFill>
                <a:latin typeface="Calibri" panose="020F0502020204030204" pitchFamily="34" charset="0"/>
                <a:cs typeface="Calibri" panose="020F0502020204030204" pitchFamily="34" charset="0"/>
              </a:rPr>
              <a:t>CTiE</a:t>
            </a:r>
            <a:r>
              <a:rPr lang="en-GB" sz="2200" b="1" dirty="0">
                <a:solidFill>
                  <a:schemeClr val="accent1"/>
                </a:solidFill>
                <a:latin typeface="Calibri" panose="020F0502020204030204" pitchFamily="34" charset="0"/>
                <a:cs typeface="Calibri" panose="020F0502020204030204" pitchFamily="34" charset="0"/>
              </a:rPr>
              <a:t> IM SHOULD</a:t>
            </a:r>
          </a:p>
          <a:p>
            <a:pPr marL="0" indent="0">
              <a:lnSpc>
                <a:spcPct val="100000"/>
              </a:lnSpc>
              <a:buNone/>
            </a:pPr>
            <a:r>
              <a:rPr lang="es-ES" sz="2000" dirty="0" err="1">
                <a:latin typeface="Calibri Light" panose="020F0302020204030204" pitchFamily="34" charset="0"/>
                <a:ea typeface="Calibri" panose="020F0502020204030204" pitchFamily="34" charset="0"/>
              </a:rPr>
              <a:t>Investigate</a:t>
            </a:r>
            <a:r>
              <a:rPr lang="es-ES" sz="2000" dirty="0">
                <a:latin typeface="Calibri Light" panose="020F0302020204030204" pitchFamily="34" charset="0"/>
                <a:ea typeface="Calibri" panose="020F0502020204030204" pitchFamily="34" charset="0"/>
              </a:rPr>
              <a:t> and </a:t>
            </a:r>
            <a:r>
              <a:rPr lang="es-ES" sz="2000" dirty="0" err="1">
                <a:latin typeface="Calibri Light" panose="020F0302020204030204" pitchFamily="34" charset="0"/>
                <a:ea typeface="Calibri" panose="020F0502020204030204" pitchFamily="34" charset="0"/>
              </a:rPr>
              <a:t>provide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information</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on</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the</a:t>
            </a:r>
            <a:r>
              <a:rPr lang="es-ES" sz="2000" dirty="0">
                <a:latin typeface="Calibri Light" panose="020F0302020204030204" pitchFamily="34" charset="0"/>
                <a:ea typeface="Calibri" panose="020F0502020204030204" pitchFamily="34" charset="0"/>
              </a:rPr>
              <a:t> general </a:t>
            </a:r>
            <a:r>
              <a:rPr lang="es-ES" sz="2000" dirty="0" err="1">
                <a:latin typeface="Calibri Light" panose="020F0302020204030204" pitchFamily="34" charset="0"/>
                <a:ea typeface="Calibri" panose="020F0502020204030204" pitchFamily="34" charset="0"/>
              </a:rPr>
              <a:t>context</a:t>
            </a:r>
            <a:r>
              <a:rPr lang="es-ES" sz="2000" dirty="0">
                <a:latin typeface="Calibri Light" panose="020F0302020204030204" pitchFamily="34" charset="0"/>
                <a:ea typeface="Calibri" panose="020F0502020204030204" pitchFamily="34" charset="0"/>
              </a:rPr>
              <a:t>, </a:t>
            </a:r>
            <a:r>
              <a:rPr lang="es-ES" sz="2000" b="1" dirty="0">
                <a:latin typeface="Calibri Light" panose="020F0302020204030204" pitchFamily="34" charset="0"/>
                <a:ea typeface="Calibri" panose="020F0502020204030204" pitchFamily="34" charset="0"/>
              </a:rPr>
              <a:t>pre-</a:t>
            </a:r>
            <a:r>
              <a:rPr lang="es-ES" sz="2000" b="1" dirty="0" err="1">
                <a:latin typeface="Calibri Light" panose="020F0302020204030204" pitchFamily="34" charset="0"/>
                <a:ea typeface="Calibri" panose="020F0502020204030204" pitchFamily="34" charset="0"/>
              </a:rPr>
              <a:t>existing</a:t>
            </a:r>
            <a:r>
              <a:rPr lang="es-ES" sz="2000" b="1" dirty="0">
                <a:latin typeface="Calibri Light" panose="020F0302020204030204" pitchFamily="34" charset="0"/>
                <a:ea typeface="Calibri" panose="020F0502020204030204" pitchFamily="34" charset="0"/>
              </a:rPr>
              <a:t> and new </a:t>
            </a:r>
            <a:r>
              <a:rPr lang="es-ES" sz="2000" b="1" dirty="0" err="1">
                <a:latin typeface="Calibri Light" panose="020F0302020204030204" pitchFamily="34" charset="0"/>
                <a:ea typeface="Calibri" panose="020F0502020204030204" pitchFamily="34" charset="0"/>
              </a:rPr>
              <a:t>trafficking</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patterns</a:t>
            </a:r>
            <a:r>
              <a:rPr lang="es-ES" sz="2000" b="1" dirty="0">
                <a:latin typeface="Calibri Light" panose="020F0302020204030204" pitchFamily="34" charset="0"/>
                <a:ea typeface="Calibri" panose="020F0502020204030204" pitchFamily="34" charset="0"/>
              </a:rPr>
              <a:t> and </a:t>
            </a:r>
            <a:r>
              <a:rPr lang="es-ES" sz="2000" b="1" dirty="0" err="1">
                <a:latin typeface="Calibri Light" panose="020F0302020204030204" pitchFamily="34" charset="0"/>
                <a:ea typeface="Calibri" panose="020F0502020204030204" pitchFamily="34" charset="0"/>
              </a:rPr>
              <a:t>trends</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trafficking</a:t>
            </a:r>
            <a:r>
              <a:rPr lang="es-ES" sz="2000" b="1" dirty="0">
                <a:latin typeface="Calibri Light" panose="020F0302020204030204" pitchFamily="34" charset="0"/>
                <a:ea typeface="Calibri" panose="020F0502020204030204" pitchFamily="34" charset="0"/>
              </a:rPr>
              <a:t> drivers, </a:t>
            </a:r>
            <a:r>
              <a:rPr lang="es-ES" sz="2000" dirty="0">
                <a:latin typeface="Calibri Light" panose="020F0302020204030204" pitchFamily="34" charset="0"/>
                <a:ea typeface="Calibri" panose="020F0502020204030204" pitchFamily="34" charset="0"/>
              </a:rPr>
              <a:t>and </a:t>
            </a:r>
            <a:r>
              <a:rPr lang="es-ES" sz="2000" dirty="0" err="1">
                <a:latin typeface="Calibri Light" panose="020F0302020204030204" pitchFamily="34" charset="0"/>
                <a:ea typeface="Calibri" panose="020F0502020204030204" pitchFamily="34" charset="0"/>
              </a:rPr>
              <a:t>modalities</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through</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which</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the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present</a:t>
            </a:r>
            <a:r>
              <a:rPr lang="es-ES" sz="2000" dirty="0">
                <a:latin typeface="Calibri Light" panose="020F0302020204030204" pitchFamily="34" charset="0"/>
                <a:ea typeface="Calibri" panose="020F0502020204030204" pitchFamily="34" charset="0"/>
              </a:rPr>
              <a:t> crisis has </a:t>
            </a:r>
            <a:r>
              <a:rPr lang="es-ES" sz="2000" dirty="0" err="1">
                <a:latin typeface="Calibri Light" panose="020F0302020204030204" pitchFamily="34" charset="0"/>
                <a:ea typeface="Calibri" panose="020F0502020204030204" pitchFamily="34" charset="0"/>
              </a:rPr>
              <a:t>had</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an</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effect</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on</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them</a:t>
            </a:r>
            <a:r>
              <a:rPr lang="es-ES" sz="2000" dirty="0">
                <a:latin typeface="Calibri Light" panose="020F0302020204030204" pitchFamily="34" charset="0"/>
                <a:ea typeface="Calibri" panose="020F0502020204030204" pitchFamily="34" charset="0"/>
              </a:rPr>
              <a:t>;</a:t>
            </a: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n-GB" sz="2200" dirty="0">
              <a:latin typeface="Calibri Light" panose="020F0302020204030204" pitchFamily="34" charset="0"/>
              <a:ea typeface="Calibri" panose="020F0502020204030204" pitchFamily="34" charset="0"/>
            </a:endParaRP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92095" y="2127997"/>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3;p69">
            <a:extLst>
              <a:ext uri="{FF2B5EF4-FFF2-40B4-BE49-F238E27FC236}">
                <a16:creationId xmlns:a16="http://schemas.microsoft.com/office/drawing/2014/main" id="{B456CCD2-5C86-3E43-B35F-376CCFA59D0C}"/>
              </a:ext>
            </a:extLst>
          </p:cNvPr>
          <p:cNvSpPr/>
          <p:nvPr/>
        </p:nvSpPr>
        <p:spPr>
          <a:xfrm>
            <a:off x="692095" y="4008775"/>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ontent Placeholder 3">
            <a:extLst>
              <a:ext uri="{FF2B5EF4-FFF2-40B4-BE49-F238E27FC236}">
                <a16:creationId xmlns:a16="http://schemas.microsoft.com/office/drawing/2014/main" id="{0C247ED1-C448-2C4F-97B5-1954803EF865}"/>
              </a:ext>
            </a:extLst>
          </p:cNvPr>
          <p:cNvSpPr txBox="1">
            <a:spLocks/>
          </p:cNvSpPr>
          <p:nvPr/>
        </p:nvSpPr>
        <p:spPr>
          <a:xfrm>
            <a:off x="1298982" y="3854348"/>
            <a:ext cx="5733535" cy="218714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000" b="1" dirty="0" err="1">
                <a:latin typeface="Calibri Light" panose="020F0302020204030204" pitchFamily="34" charset="0"/>
                <a:ea typeface="Calibri" panose="020F0502020204030204" pitchFamily="34" charset="0"/>
              </a:rPr>
              <a:t>Identify</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risks</a:t>
            </a:r>
            <a:r>
              <a:rPr lang="es-ES" sz="2000" b="1"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related</a:t>
            </a:r>
            <a:r>
              <a:rPr lang="es-ES" sz="2000" dirty="0">
                <a:latin typeface="Calibri Light" panose="020F0302020204030204" pitchFamily="34" charset="0"/>
                <a:ea typeface="Calibri" panose="020F0502020204030204" pitchFamily="34" charset="0"/>
              </a:rPr>
              <a:t> to </a:t>
            </a:r>
            <a:r>
              <a:rPr lang="es-ES" sz="2000" dirty="0" err="1">
                <a:latin typeface="Calibri Light" panose="020F0302020204030204" pitchFamily="34" charset="0"/>
                <a:ea typeface="Calibri" panose="020F0502020204030204" pitchFamily="34" charset="0"/>
              </a:rPr>
              <a:t>trafficking</a:t>
            </a:r>
            <a:r>
              <a:rPr lang="es-ES" sz="2000" dirty="0">
                <a:latin typeface="Calibri Light" panose="020F0302020204030204" pitchFamily="34" charset="0"/>
                <a:ea typeface="Calibri" panose="020F0502020204030204" pitchFamily="34" charset="0"/>
              </a:rPr>
              <a:t> and </a:t>
            </a:r>
            <a:r>
              <a:rPr lang="es-ES" sz="2000" b="1" dirty="0" err="1">
                <a:latin typeface="Calibri Light" panose="020F0302020204030204" pitchFamily="34" charset="0"/>
                <a:ea typeface="Calibri" panose="020F0502020204030204" pitchFamily="34" charset="0"/>
              </a:rPr>
              <a:t>factors</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that</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might</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increase</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or</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mitigate</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these</a:t>
            </a:r>
            <a:r>
              <a:rPr lang="es-ES" sz="2000" b="1" dirty="0">
                <a:latin typeface="Calibri Light" panose="020F0302020204030204" pitchFamily="34" charset="0"/>
                <a:ea typeface="Calibri" panose="020F0502020204030204" pitchFamily="34" charset="0"/>
              </a:rPr>
              <a:t> </a:t>
            </a:r>
            <a:r>
              <a:rPr lang="es-ES" sz="2000" b="1" dirty="0" err="1">
                <a:latin typeface="Calibri Light" panose="020F0302020204030204" pitchFamily="34" charset="0"/>
                <a:ea typeface="Calibri" panose="020F0502020204030204" pitchFamily="34" charset="0"/>
              </a:rPr>
              <a:t>risks</a:t>
            </a:r>
            <a:r>
              <a:rPr lang="es-ES" sz="2000" dirty="0">
                <a:latin typeface="Calibri Light" panose="020F0302020204030204" pitchFamily="34" charset="0"/>
                <a:ea typeface="Calibri" panose="020F0502020204030204" pitchFamily="34" charset="0"/>
              </a:rPr>
              <a:t> and </a:t>
            </a:r>
            <a:r>
              <a:rPr lang="es-ES" sz="2000" dirty="0" err="1">
                <a:latin typeface="Calibri Light" panose="020F0302020204030204" pitchFamily="34" charset="0"/>
                <a:ea typeface="Calibri" panose="020F0502020204030204" pitchFamily="34" charset="0"/>
              </a:rPr>
              <a:t>the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exposure</a:t>
            </a:r>
            <a:r>
              <a:rPr lang="es-ES" sz="2000" dirty="0">
                <a:latin typeface="Calibri Light" panose="020F0302020204030204" pitchFamily="34" charset="0"/>
                <a:ea typeface="Calibri" panose="020F0502020204030204" pitchFamily="34" charset="0"/>
              </a:rPr>
              <a:t> of </a:t>
            </a:r>
            <a:r>
              <a:rPr lang="es-ES" sz="2000" dirty="0" err="1">
                <a:latin typeface="Calibri Light" panose="020F0302020204030204" pitchFamily="34" charset="0"/>
                <a:ea typeface="Calibri" panose="020F0502020204030204" pitchFamily="34" charset="0"/>
              </a:rPr>
              <a:t>people</a:t>
            </a:r>
            <a:r>
              <a:rPr lang="es-ES" sz="2000" dirty="0">
                <a:latin typeface="Calibri Light" panose="020F0302020204030204" pitchFamily="34" charset="0"/>
                <a:ea typeface="Calibri" panose="020F0502020204030204" pitchFamily="34" charset="0"/>
              </a:rPr>
              <a:t> to </a:t>
            </a:r>
            <a:r>
              <a:rPr lang="es-ES" sz="2000" dirty="0" err="1">
                <a:latin typeface="Calibri Light" panose="020F0302020204030204" pitchFamily="34" charset="0"/>
                <a:ea typeface="Calibri" panose="020F0502020204030204" pitchFamily="34" charset="0"/>
              </a:rPr>
              <a:t>them</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also</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taking</a:t>
            </a:r>
            <a:r>
              <a:rPr lang="es-ES" sz="2000" dirty="0">
                <a:latin typeface="Calibri Light" panose="020F0302020204030204" pitchFamily="34" charset="0"/>
                <a:ea typeface="Calibri" panose="020F0502020204030204" pitchFamily="34" charset="0"/>
              </a:rPr>
              <a:t> note of </a:t>
            </a:r>
            <a:r>
              <a:rPr lang="es-ES" sz="2000" b="1" dirty="0">
                <a:latin typeface="Calibri Light" panose="020F0302020204030204" pitchFamily="34" charset="0"/>
                <a:ea typeface="Calibri" panose="020F0502020204030204" pitchFamily="34" charset="0"/>
              </a:rPr>
              <a:t>vulnerable </a:t>
            </a:r>
            <a:r>
              <a:rPr lang="es-ES" sz="2000" b="1" dirty="0" err="1">
                <a:latin typeface="Calibri Light" panose="020F0302020204030204" pitchFamily="34" charset="0"/>
                <a:ea typeface="Calibri" panose="020F0502020204030204" pitchFamily="34" charset="0"/>
              </a:rPr>
              <a:t>groups</a:t>
            </a:r>
            <a:r>
              <a:rPr lang="es-ES" sz="2000" b="1" dirty="0">
                <a:latin typeface="Calibri Light" panose="020F0302020204030204" pitchFamily="34" charset="0"/>
                <a:ea typeface="Calibri" panose="020F0502020204030204" pitchFamily="34" charset="0"/>
              </a:rPr>
              <a:t> </a:t>
            </a:r>
            <a:r>
              <a:rPr lang="es-ES" sz="2000" dirty="0">
                <a:latin typeface="Calibri Light" panose="020F0302020204030204" pitchFamily="34" charset="0"/>
                <a:ea typeface="Calibri" panose="020F0502020204030204" pitchFamily="34" charset="0"/>
              </a:rPr>
              <a:t>and </a:t>
            </a:r>
            <a:r>
              <a:rPr lang="es-ES" sz="2000" dirty="0" err="1">
                <a:latin typeface="Calibri Light" panose="020F0302020204030204" pitchFamily="34" charset="0"/>
                <a:ea typeface="Calibri" panose="020F0502020204030204" pitchFamily="34" charset="0"/>
              </a:rPr>
              <a:t>factors</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increasing</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or</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mitigating</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such</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vulnerability</a:t>
            </a:r>
            <a:r>
              <a:rPr lang="es-ES" sz="2000" dirty="0">
                <a:latin typeface="Calibri Light" panose="020F0302020204030204" pitchFamily="34" charset="0"/>
                <a:ea typeface="Calibri" panose="020F0502020204030204" pitchFamily="34" charset="0"/>
              </a:rPr>
              <a:t> (to </a:t>
            </a:r>
            <a:r>
              <a:rPr lang="es-ES" sz="2000" dirty="0" err="1">
                <a:latin typeface="Calibri Light" panose="020F0302020204030204" pitchFamily="34" charset="0"/>
                <a:ea typeface="Calibri" panose="020F0502020204030204" pitchFamily="34" charset="0"/>
              </a:rPr>
              <a:t>trafficking</a:t>
            </a:r>
            <a:r>
              <a:rPr lang="es-ES" sz="2000" dirty="0">
                <a:latin typeface="Calibri Light" panose="020F0302020204030204" pitchFamily="34" charset="0"/>
                <a:ea typeface="Calibri" panose="020F0502020204030204" pitchFamily="34" charset="0"/>
              </a:rPr>
              <a:t>).</a:t>
            </a: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n-GB" sz="2200" dirty="0">
              <a:latin typeface="Calibri Light" panose="020F0302020204030204" pitchFamily="34" charset="0"/>
              <a:ea typeface="Calibri" panose="020F0502020204030204" pitchFamily="34" charset="0"/>
            </a:endParaRPr>
          </a:p>
        </p:txBody>
      </p:sp>
    </p:spTree>
    <p:extLst>
      <p:ext uri="{BB962C8B-B14F-4D97-AF65-F5344CB8AC3E}">
        <p14:creationId xmlns:p14="http://schemas.microsoft.com/office/powerpoint/2010/main" val="349966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a:t>5. </a:t>
            </a:r>
            <a:r>
              <a:rPr lang="es-ES_tradnl" sz="2800" dirty="0" err="1"/>
              <a:t>Function</a:t>
            </a:r>
            <a:r>
              <a:rPr lang="es-ES_tradnl" sz="2800" dirty="0"/>
              <a:t> and </a:t>
            </a:r>
            <a:r>
              <a:rPr lang="es-ES_tradnl" sz="2800" dirty="0" err="1"/>
              <a:t>purpose</a:t>
            </a:r>
            <a:r>
              <a:rPr lang="es-ES_tradnl" sz="2800" dirty="0"/>
              <a:t> </a:t>
            </a:r>
            <a:r>
              <a:rPr lang="es-ES_tradnl" sz="2800" dirty="0" err="1"/>
              <a:t>of</a:t>
            </a:r>
            <a:r>
              <a:rPr lang="es-ES_tradnl" sz="2800" dirty="0"/>
              <a:t> </a:t>
            </a:r>
            <a:r>
              <a:rPr lang="es-ES_tradnl" sz="2800" dirty="0" err="1"/>
              <a:t>CTiE</a:t>
            </a:r>
            <a:r>
              <a:rPr lang="es-ES_tradnl" sz="2800" dirty="0"/>
              <a:t> IM</a:t>
            </a:r>
            <a:endParaRPr lang="es-ES_tradnl" sz="2900" b="1" dirty="0"/>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1519883"/>
            <a:ext cx="5733535" cy="316408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b="1" dirty="0" err="1">
                <a:solidFill>
                  <a:schemeClr val="accent1"/>
                </a:solidFill>
                <a:latin typeface="Calibri" panose="020F0502020204030204" pitchFamily="34" charset="0"/>
                <a:cs typeface="Calibri" panose="020F0502020204030204" pitchFamily="34" charset="0"/>
              </a:rPr>
              <a:t>CTiE</a:t>
            </a:r>
            <a:r>
              <a:rPr lang="en-GB" sz="2200" b="1" dirty="0">
                <a:solidFill>
                  <a:schemeClr val="accent1"/>
                </a:solidFill>
                <a:latin typeface="Calibri" panose="020F0502020204030204" pitchFamily="34" charset="0"/>
                <a:cs typeface="Calibri" panose="020F0502020204030204" pitchFamily="34" charset="0"/>
              </a:rPr>
              <a:t> IM SHOULD NEVER</a:t>
            </a:r>
          </a:p>
          <a:p>
            <a:pPr marL="0" indent="0">
              <a:lnSpc>
                <a:spcPct val="100000"/>
              </a:lnSpc>
              <a:buNone/>
            </a:pPr>
            <a:r>
              <a:rPr lang="es-ES" sz="2000" dirty="0" err="1">
                <a:latin typeface="Calibri Light" panose="020F0302020204030204" pitchFamily="34" charset="0"/>
                <a:ea typeface="Calibri" panose="020F0502020204030204" pitchFamily="34" charset="0"/>
              </a:rPr>
              <a:t>Attempt</a:t>
            </a:r>
            <a:r>
              <a:rPr lang="es-ES" sz="2000" dirty="0">
                <a:latin typeface="Calibri Light" panose="020F0302020204030204" pitchFamily="34" charset="0"/>
                <a:ea typeface="Calibri" panose="020F0502020204030204" pitchFamily="34" charset="0"/>
              </a:rPr>
              <a:t> to </a:t>
            </a:r>
            <a:r>
              <a:rPr lang="es-ES" sz="2000" b="1" dirty="0">
                <a:latin typeface="Calibri Light" panose="020F0302020204030204" pitchFamily="34" charset="0"/>
                <a:ea typeface="Calibri" panose="020F0502020204030204" pitchFamily="34" charset="0"/>
              </a:rPr>
              <a:t>PRODUCE PREVALENCE </a:t>
            </a:r>
            <a:r>
              <a:rPr lang="es-ES" sz="2000" dirty="0">
                <a:latin typeface="Calibri Light" panose="020F0302020204030204" pitchFamily="34" charset="0"/>
                <a:ea typeface="Calibri" panose="020F0502020204030204" pitchFamily="34" charset="0"/>
              </a:rPr>
              <a:t>(</a:t>
            </a:r>
            <a:r>
              <a:rPr lang="es-ES" sz="2000" dirty="0" err="1">
                <a:latin typeface="Calibri Light" panose="020F0302020204030204" pitchFamily="34" charset="0"/>
                <a:ea typeface="Calibri" panose="020F0502020204030204" pitchFamily="34" charset="0"/>
              </a:rPr>
              <a:t>the</a:t>
            </a:r>
            <a:r>
              <a:rPr lang="es-ES" sz="2000" dirty="0">
                <a:latin typeface="Calibri Light" panose="020F0302020204030204" pitchFamily="34" charset="0"/>
                <a:ea typeface="Calibri" panose="020F0502020204030204" pitchFamily="34" charset="0"/>
              </a:rPr>
              <a:t> total </a:t>
            </a:r>
            <a:r>
              <a:rPr lang="es-ES" sz="2000" dirty="0" err="1">
                <a:latin typeface="Calibri Light" panose="020F0302020204030204" pitchFamily="34" charset="0"/>
                <a:ea typeface="Calibri" panose="020F0502020204030204" pitchFamily="34" charset="0"/>
              </a:rPr>
              <a:t>number</a:t>
            </a:r>
            <a:r>
              <a:rPr lang="es-ES" sz="2000" dirty="0">
                <a:latin typeface="Calibri Light" panose="020F0302020204030204" pitchFamily="34" charset="0"/>
                <a:ea typeface="Calibri" panose="020F0502020204030204" pitchFamily="34" charset="0"/>
              </a:rPr>
              <a:t> of cases of TIP in a </a:t>
            </a:r>
            <a:r>
              <a:rPr lang="es-ES" sz="2000" dirty="0" err="1">
                <a:latin typeface="Calibri Light" panose="020F0302020204030204" pitchFamily="34" charset="0"/>
                <a:ea typeface="Calibri" panose="020F0502020204030204" pitchFamily="34" charset="0"/>
              </a:rPr>
              <a:t>population</a:t>
            </a:r>
            <a:r>
              <a:rPr lang="es-ES" sz="2000" dirty="0">
                <a:latin typeface="Calibri Light" panose="020F0302020204030204" pitchFamily="34" charset="0"/>
                <a:ea typeface="Calibri" panose="020F0502020204030204" pitchFamily="34" charset="0"/>
              </a:rPr>
              <a:t> at a </a:t>
            </a:r>
            <a:r>
              <a:rPr lang="es-ES" sz="2000" dirty="0" err="1">
                <a:latin typeface="Calibri Light" panose="020F0302020204030204" pitchFamily="34" charset="0"/>
                <a:ea typeface="Calibri" panose="020F0502020204030204" pitchFamily="34" charset="0"/>
              </a:rPr>
              <a:t>given</a:t>
            </a:r>
            <a:r>
              <a:rPr lang="es-ES" sz="2000" dirty="0">
                <a:latin typeface="Calibri Light" panose="020F0302020204030204" pitchFamily="34" charset="0"/>
                <a:ea typeface="Calibri" panose="020F0502020204030204" pitchFamily="34" charset="0"/>
              </a:rPr>
              <a:t> time) </a:t>
            </a:r>
            <a:r>
              <a:rPr lang="es-ES" sz="2000" dirty="0" err="1">
                <a:latin typeface="Calibri Light" panose="020F0302020204030204" pitchFamily="34" charset="0"/>
                <a:ea typeface="Calibri" panose="020F0502020204030204" pitchFamily="34" charset="0"/>
              </a:rPr>
              <a:t>is</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resource-intensive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challenging</a:t>
            </a:r>
            <a:r>
              <a:rPr lang="es-ES" sz="2000" dirty="0">
                <a:latin typeface="Calibri Light" panose="020F0302020204030204" pitchFamily="34" charset="0"/>
                <a:ea typeface="Calibri" panose="020F0502020204030204" pitchFamily="34" charset="0"/>
              </a:rPr>
              <a:t> and </a:t>
            </a:r>
            <a:r>
              <a:rPr lang="es-ES" sz="2000" dirty="0" err="1">
                <a:latin typeface="Calibri Light" panose="020F0302020204030204" pitchFamily="34" charset="0"/>
                <a:ea typeface="Calibri" panose="020F0502020204030204" pitchFamily="34" charset="0"/>
              </a:rPr>
              <a:t>complex</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even</a:t>
            </a:r>
            <a:r>
              <a:rPr lang="es-ES" sz="2000" dirty="0">
                <a:latin typeface="Calibri Light" panose="020F0302020204030204" pitchFamily="34" charset="0"/>
                <a:ea typeface="Calibri" panose="020F0502020204030204" pitchFamily="34" charset="0"/>
              </a:rPr>
              <a:t> in </a:t>
            </a:r>
            <a:r>
              <a:rPr lang="es-ES" sz="2000" dirty="0" err="1">
                <a:latin typeface="Calibri Light" panose="020F0302020204030204" pitchFamily="34" charset="0"/>
                <a:ea typeface="Calibri" panose="020F0502020204030204" pitchFamily="34" charset="0"/>
              </a:rPr>
              <a:t>stable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contexts</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For</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the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purpose</a:t>
            </a:r>
            <a:r>
              <a:rPr lang="es-ES" sz="2000" dirty="0">
                <a:latin typeface="Calibri Light" panose="020F0302020204030204" pitchFamily="34" charset="0"/>
                <a:ea typeface="Calibri" panose="020F0502020204030204" pitchFamily="34" charset="0"/>
              </a:rPr>
              <a:t> of </a:t>
            </a:r>
            <a:r>
              <a:rPr lang="es-ES" sz="2000" dirty="0" err="1">
                <a:latin typeface="Calibri Light" panose="020F0302020204030204" pitchFamily="34" charset="0"/>
                <a:ea typeface="Calibri" panose="020F0502020204030204" pitchFamily="34" charset="0"/>
              </a:rPr>
              <a:t>CTiE</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it</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is</a:t>
            </a:r>
            <a:r>
              <a:rPr lang="es-ES" sz="2000" dirty="0">
                <a:latin typeface="Calibri Light" panose="020F0302020204030204" pitchFamily="34" charset="0"/>
                <a:ea typeface="Calibri" panose="020F0502020204030204" pitchFamily="34" charset="0"/>
              </a:rPr>
              <a:t> a </a:t>
            </a:r>
            <a:r>
              <a:rPr lang="es-ES" sz="2000" dirty="0" err="1">
                <a:latin typeface="Calibri Light" panose="020F0302020204030204" pitchFamily="34" charset="0"/>
                <a:ea typeface="Calibri" panose="020F0502020204030204" pitchFamily="34" charset="0"/>
              </a:rPr>
              <a:t>completely</a:t>
            </a:r>
            <a:r>
              <a:rPr lang="es-ES" sz="2000" dirty="0">
                <a:latin typeface="Calibri Light" panose="020F0302020204030204" pitchFamily="34" charset="0"/>
                <a:ea typeface="Calibri" panose="020F0502020204030204" pitchFamily="34" charset="0"/>
              </a:rPr>
              <a:t> </a:t>
            </a:r>
            <a:r>
              <a:rPr lang="es-ES" sz="2000" b="1" dirty="0">
                <a:latin typeface="Calibri Light" panose="020F0302020204030204" pitchFamily="34" charset="0"/>
                <a:ea typeface="Calibri" panose="020F0502020204030204" pitchFamily="34" charset="0"/>
              </a:rPr>
              <a:t>UNNECESSARY RISK.</a:t>
            </a:r>
          </a:p>
          <a:p>
            <a:pPr marL="0" indent="0">
              <a:lnSpc>
                <a:spcPct val="100000"/>
              </a:lnSpc>
              <a:buNone/>
            </a:pPr>
            <a:endParaRPr lang="es-ES" sz="2000" dirty="0">
              <a:latin typeface="Calibri Light" panose="020F0302020204030204" pitchFamily="34" charset="0"/>
              <a:ea typeface="Calibri" panose="020F0502020204030204" pitchFamily="34" charset="0"/>
            </a:endParaRPr>
          </a:p>
          <a:p>
            <a:pPr marL="0" indent="0">
              <a:lnSpc>
                <a:spcPct val="100000"/>
              </a:lnSpc>
              <a:buNone/>
            </a:pPr>
            <a:r>
              <a:rPr lang="es-ES" sz="2000" dirty="0" err="1">
                <a:latin typeface="Calibri Light" panose="020F0302020204030204" pitchFamily="34" charset="0"/>
                <a:ea typeface="Calibri" panose="020F0502020204030204" pitchFamily="34" charset="0"/>
              </a:rPr>
              <a:t>Attempt</a:t>
            </a:r>
            <a:r>
              <a:rPr lang="es-ES" sz="2000" dirty="0">
                <a:latin typeface="Calibri Light" panose="020F0302020204030204" pitchFamily="34" charset="0"/>
                <a:ea typeface="Calibri" panose="020F0502020204030204" pitchFamily="34" charset="0"/>
              </a:rPr>
              <a:t> to </a:t>
            </a:r>
            <a:r>
              <a:rPr lang="es-ES" sz="2000" dirty="0" err="1">
                <a:latin typeface="Calibri Light" panose="020F0302020204030204" pitchFamily="34" charset="0"/>
                <a:ea typeface="Calibri" panose="020F0502020204030204" pitchFamily="34" charset="0"/>
              </a:rPr>
              <a:t>screen</a:t>
            </a:r>
            <a:r>
              <a:rPr lang="es-ES" sz="2000" dirty="0">
                <a:latin typeface="Calibri Light" panose="020F0302020204030204" pitchFamily="34" charset="0"/>
                <a:ea typeface="Calibri" panose="020F0502020204030204" pitchFamily="34" charset="0"/>
              </a:rPr>
              <a:t> and/</a:t>
            </a:r>
            <a:r>
              <a:rPr lang="es-ES" sz="2000" dirty="0" err="1">
                <a:latin typeface="Calibri Light" panose="020F0302020204030204" pitchFamily="34" charset="0"/>
                <a:ea typeface="Calibri" panose="020F0502020204030204" pitchFamily="34" charset="0"/>
              </a:rPr>
              <a:t>or</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identify</a:t>
            </a:r>
            <a:r>
              <a:rPr lang="es-ES" sz="2000" dirty="0">
                <a:latin typeface="Calibri Light" panose="020F0302020204030204" pitchFamily="34" charset="0"/>
                <a:ea typeface="Calibri" panose="020F0502020204030204" pitchFamily="34" charset="0"/>
              </a:rPr>
              <a:t> </a:t>
            </a:r>
            <a:r>
              <a:rPr lang="es-ES" sz="2000" dirty="0" err="1">
                <a:latin typeface="Calibri Light" panose="020F0302020204030204" pitchFamily="34" charset="0"/>
                <a:ea typeface="Calibri" panose="020F0502020204030204" pitchFamily="34" charset="0"/>
              </a:rPr>
              <a:t>VoTs</a:t>
            </a:r>
            <a:r>
              <a:rPr lang="es-ES" sz="2000" dirty="0">
                <a:latin typeface="Calibri Light" panose="020F0302020204030204" pitchFamily="34" charset="0"/>
                <a:ea typeface="Calibri" panose="020F0502020204030204" pitchFamily="34" charset="0"/>
              </a:rPr>
              <a:t>.</a:t>
            </a: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s-ES" sz="2200" dirty="0">
              <a:latin typeface="Calibri Light" panose="020F0302020204030204" pitchFamily="34" charset="0"/>
              <a:ea typeface="Calibri" panose="020F0502020204030204" pitchFamily="34" charset="0"/>
            </a:endParaRPr>
          </a:p>
          <a:p>
            <a:pPr marL="0" indent="0">
              <a:lnSpc>
                <a:spcPct val="100000"/>
              </a:lnSpc>
              <a:buNone/>
            </a:pPr>
            <a:endParaRPr lang="en-GB" sz="2200" dirty="0">
              <a:latin typeface="Calibri Light" panose="020F0302020204030204" pitchFamily="34" charset="0"/>
              <a:ea typeface="Calibri" panose="020F0502020204030204" pitchFamily="34" charset="0"/>
            </a:endParaRPr>
          </a:p>
        </p:txBody>
      </p:sp>
      <p:pic>
        <p:nvPicPr>
          <p:cNvPr id="16" name="Picture 15">
            <a:extLst>
              <a:ext uri="{FF2B5EF4-FFF2-40B4-BE49-F238E27FC236}">
                <a16:creationId xmlns:a16="http://schemas.microsoft.com/office/drawing/2014/main" id="{7975C44C-EA4E-BE4E-8163-8DB1FB34E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7025" y="927102"/>
            <a:ext cx="4674975" cy="5992683"/>
          </a:xfrm>
          <a:prstGeom prst="rect">
            <a:avLst/>
          </a:prstGeom>
        </p:spPr>
      </p:pic>
      <p:sp>
        <p:nvSpPr>
          <p:cNvPr id="18" name="Google Shape;9483;p69">
            <a:extLst>
              <a:ext uri="{FF2B5EF4-FFF2-40B4-BE49-F238E27FC236}">
                <a16:creationId xmlns:a16="http://schemas.microsoft.com/office/drawing/2014/main" id="{F880FF5E-5AC2-F44A-B61B-BDD5BBA22412}"/>
              </a:ext>
            </a:extLst>
          </p:cNvPr>
          <p:cNvSpPr/>
          <p:nvPr/>
        </p:nvSpPr>
        <p:spPr>
          <a:xfrm>
            <a:off x="692095" y="2127997"/>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7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1CAE42-0F2C-954E-84F4-A4A068C47EE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415" y="0"/>
            <a:ext cx="12181168" cy="6857997"/>
          </a:xfrm>
        </p:spPr>
      </p:pic>
      <p:sp>
        <p:nvSpPr>
          <p:cNvPr id="6" name="Title 2">
            <a:extLst>
              <a:ext uri="{FF2B5EF4-FFF2-40B4-BE49-F238E27FC236}">
                <a16:creationId xmlns:a16="http://schemas.microsoft.com/office/drawing/2014/main" id="{06088975-E18C-4A4F-9229-82E27D8CEC61}"/>
              </a:ext>
            </a:extLst>
          </p:cNvPr>
          <p:cNvSpPr txBox="1">
            <a:spLocks/>
          </p:cNvSpPr>
          <p:nvPr/>
        </p:nvSpPr>
        <p:spPr>
          <a:xfrm>
            <a:off x="505660" y="2501900"/>
            <a:ext cx="9070141" cy="1816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0" i="0" kern="1200" baseline="0">
                <a:solidFill>
                  <a:schemeClr val="accent5"/>
                </a:solidFill>
                <a:latin typeface="Gill Sans Nova" panose="020B0602020104020203" pitchFamily="34" charset="0"/>
                <a:ea typeface="+mj-ea"/>
                <a:cs typeface="+mj-cs"/>
              </a:defRPr>
            </a:lvl1pPr>
          </a:lstStyle>
          <a:p>
            <a:r>
              <a:rPr lang="es-ES_tradnl" sz="4800" b="1" dirty="0">
                <a:solidFill>
                  <a:schemeClr val="bg1"/>
                </a:solidFill>
                <a:latin typeface="Calibri" panose="020F0502020204030204" pitchFamily="34" charset="0"/>
                <a:cs typeface="Calibri" panose="020F0502020204030204" pitchFamily="34" charset="0"/>
              </a:rPr>
              <a:t>6. </a:t>
            </a:r>
            <a:r>
              <a:rPr lang="es-ES_tradnl" sz="4800" b="1" dirty="0" err="1">
                <a:solidFill>
                  <a:schemeClr val="bg1"/>
                </a:solidFill>
                <a:latin typeface="Calibri" panose="020F0502020204030204" pitchFamily="34" charset="0"/>
                <a:cs typeface="Calibri" panose="020F0502020204030204" pitchFamily="34" charset="0"/>
              </a:rPr>
              <a:t>Questions</a:t>
            </a:r>
            <a:endParaRPr lang="es-ES_tradnl" sz="4800"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6426A6-E2CE-0B4C-B34F-4BBC0BEBC45D}"/>
              </a:ext>
            </a:extLst>
          </p:cNvPr>
          <p:cNvPicPr>
            <a:picLocks noChangeAspect="1"/>
          </p:cNvPicPr>
          <p:nvPr/>
        </p:nvPicPr>
        <p:blipFill>
          <a:blip r:embed="rId4"/>
          <a:srcRect/>
          <a:stretch/>
        </p:blipFill>
        <p:spPr>
          <a:xfrm>
            <a:off x="9970228" y="3096112"/>
            <a:ext cx="1749592" cy="665774"/>
          </a:xfrm>
          <a:prstGeom prst="rect">
            <a:avLst/>
          </a:prstGeom>
          <a:effectLst/>
        </p:spPr>
      </p:pic>
    </p:spTree>
    <p:extLst>
      <p:ext uri="{BB962C8B-B14F-4D97-AF65-F5344CB8AC3E}">
        <p14:creationId xmlns:p14="http://schemas.microsoft.com/office/powerpoint/2010/main" val="4238500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endParaRPr lang="es-ES_tradnl" sz="2800" dirty="0"/>
          </a:p>
        </p:txBody>
      </p:sp>
      <p:sp>
        <p:nvSpPr>
          <p:cNvPr id="14" name="Title 1">
            <a:hlinkClick r:id="rId3"/>
            <a:extLst>
              <a:ext uri="{FF2B5EF4-FFF2-40B4-BE49-F238E27FC236}">
                <a16:creationId xmlns:a16="http://schemas.microsoft.com/office/drawing/2014/main" id="{CBA7A123-CE0B-0C4C-AEAC-91DAD217732E}"/>
              </a:ext>
            </a:extLst>
          </p:cNvPr>
          <p:cNvSpPr txBox="1">
            <a:spLocks/>
          </p:cNvSpPr>
          <p:nvPr/>
        </p:nvSpPr>
        <p:spPr>
          <a:xfrm>
            <a:off x="586410" y="1693275"/>
            <a:ext cx="10949098" cy="1212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sz="3000" dirty="0">
                <a:solidFill>
                  <a:schemeClr val="accent1"/>
                </a:solidFill>
                <a:hlinkClick r:id="rId4">
                  <a:extLst>
                    <a:ext uri="{A12FA001-AC4F-418D-AE19-62706E023703}">
                      <ahyp:hlinkClr xmlns:ahyp="http://schemas.microsoft.com/office/drawing/2018/hyperlinkcolor" val="tx"/>
                    </a:ext>
                  </a:extLst>
                </a:hlinkClick>
              </a:rPr>
              <a:t>IOM </a:t>
            </a:r>
            <a:r>
              <a:rPr lang="es-ES" sz="3000" dirty="0" err="1">
                <a:solidFill>
                  <a:schemeClr val="accent1"/>
                </a:solidFill>
                <a:hlinkClick r:id="rId4">
                  <a:extLst>
                    <a:ext uri="{A12FA001-AC4F-418D-AE19-62706E023703}">
                      <ahyp:hlinkClr xmlns:ahyp="http://schemas.microsoft.com/office/drawing/2018/hyperlinkcolor" val="tx"/>
                    </a:ext>
                  </a:extLst>
                </a:hlinkClick>
              </a:rPr>
              <a:t>Counter-Trafficking</a:t>
            </a:r>
            <a:r>
              <a:rPr lang="es-ES" sz="3000" dirty="0">
                <a:solidFill>
                  <a:schemeClr val="accent1"/>
                </a:solidFill>
                <a:hlinkClick r:id="rId4">
                  <a:extLst>
                    <a:ext uri="{A12FA001-AC4F-418D-AE19-62706E023703}">
                      <ahyp:hlinkClr xmlns:ahyp="http://schemas.microsoft.com/office/drawing/2018/hyperlinkcolor" val="tx"/>
                    </a:ext>
                  </a:extLst>
                </a:hlinkClick>
              </a:rPr>
              <a:t> in </a:t>
            </a:r>
            <a:r>
              <a:rPr lang="es-ES" sz="3000" dirty="0" err="1">
                <a:solidFill>
                  <a:schemeClr val="accent1"/>
                </a:solidFill>
                <a:hlinkClick r:id="rId4">
                  <a:extLst>
                    <a:ext uri="{A12FA001-AC4F-418D-AE19-62706E023703}">
                      <ahyp:hlinkClr xmlns:ahyp="http://schemas.microsoft.com/office/drawing/2018/hyperlinkcolor" val="tx"/>
                    </a:ext>
                  </a:extLst>
                </a:hlinkClick>
              </a:rPr>
              <a:t>Emergencies</a:t>
            </a:r>
            <a:r>
              <a:rPr lang="es-ES" sz="3000" dirty="0">
                <a:solidFill>
                  <a:schemeClr val="accent1"/>
                </a:solidFill>
                <a:hlinkClick r:id="rId4">
                  <a:extLst>
                    <a:ext uri="{A12FA001-AC4F-418D-AE19-62706E023703}">
                      <ahyp:hlinkClr xmlns:ahyp="http://schemas.microsoft.com/office/drawing/2018/hyperlinkcolor" val="tx"/>
                    </a:ext>
                  </a:extLst>
                </a:hlinkClick>
              </a:rPr>
              <a:t>: </a:t>
            </a:r>
            <a:r>
              <a:rPr lang="es-ES" sz="3000" dirty="0" err="1">
                <a:solidFill>
                  <a:schemeClr val="accent1"/>
                </a:solidFill>
                <a:hlinkClick r:id="rId4">
                  <a:extLst>
                    <a:ext uri="{A12FA001-AC4F-418D-AE19-62706E023703}">
                      <ahyp:hlinkClr xmlns:ahyp="http://schemas.microsoft.com/office/drawing/2018/hyperlinkcolor" val="tx"/>
                    </a:ext>
                  </a:extLst>
                </a:hlinkClick>
              </a:rPr>
              <a:t>Information</a:t>
            </a:r>
            <a:r>
              <a:rPr lang="es-ES" sz="3000" dirty="0">
                <a:solidFill>
                  <a:schemeClr val="accent1"/>
                </a:solidFill>
                <a:hlinkClick r:id="rId4">
                  <a:extLst>
                    <a:ext uri="{A12FA001-AC4F-418D-AE19-62706E023703}">
                      <ahyp:hlinkClr xmlns:ahyp="http://schemas.microsoft.com/office/drawing/2018/hyperlinkcolor" val="tx"/>
                    </a:ext>
                  </a:extLst>
                </a:hlinkClick>
              </a:rPr>
              <a:t> Management </a:t>
            </a:r>
            <a:r>
              <a:rPr lang="es-ES" sz="3000" dirty="0" err="1">
                <a:solidFill>
                  <a:schemeClr val="accent1"/>
                </a:solidFill>
                <a:hlinkClick r:id="rId4">
                  <a:extLst>
                    <a:ext uri="{A12FA001-AC4F-418D-AE19-62706E023703}">
                      <ahyp:hlinkClr xmlns:ahyp="http://schemas.microsoft.com/office/drawing/2018/hyperlinkcolor" val="tx"/>
                    </a:ext>
                  </a:extLst>
                </a:hlinkClick>
              </a:rPr>
              <a:t>Guide</a:t>
            </a:r>
            <a:r>
              <a:rPr lang="es-ES" sz="3000" dirty="0">
                <a:solidFill>
                  <a:schemeClr val="accent1"/>
                </a:solidFill>
                <a:hlinkClick r:id="rId4">
                  <a:extLst>
                    <a:ext uri="{A12FA001-AC4F-418D-AE19-62706E023703}">
                      <ahyp:hlinkClr xmlns:ahyp="http://schemas.microsoft.com/office/drawing/2018/hyperlinkcolor" val="tx"/>
                    </a:ext>
                  </a:extLst>
                </a:hlinkClick>
              </a:rPr>
              <a:t> (2020)</a:t>
            </a:r>
            <a:endParaRPr lang="es-ES" sz="3000" dirty="0">
              <a:solidFill>
                <a:schemeClr val="accent1"/>
              </a:solidFill>
            </a:endParaRP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3057957"/>
            <a:ext cx="10236526" cy="299983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s-ES" b="1" dirty="0" err="1">
                <a:latin typeface="Calibri" panose="020F0502020204030204" pitchFamily="34" charset="0"/>
                <a:cs typeface="Calibri" panose="020F0502020204030204" pitchFamily="34" charset="0"/>
              </a:rPr>
              <a:t>Chapter</a:t>
            </a:r>
            <a:r>
              <a:rPr lang="es-ES" b="1" dirty="0">
                <a:latin typeface="Calibri" panose="020F0502020204030204" pitchFamily="34" charset="0"/>
                <a:cs typeface="Calibri" panose="020F0502020204030204" pitchFamily="34" charset="0"/>
              </a:rPr>
              <a:t> 1 </a:t>
            </a: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Introduction</a:t>
            </a:r>
            <a:r>
              <a:rPr lang="es-ES" dirty="0">
                <a:latin typeface="Calibri" panose="020F0502020204030204" pitchFamily="34" charset="0"/>
                <a:cs typeface="Calibri" panose="020F0502020204030204" pitchFamily="34" charset="0"/>
              </a:rPr>
              <a:t>)</a:t>
            </a:r>
          </a:p>
          <a:p>
            <a:pPr marL="0" indent="0">
              <a:lnSpc>
                <a:spcPct val="120000"/>
              </a:lnSpc>
              <a:buNone/>
            </a:pPr>
            <a:r>
              <a:rPr lang="es-ES" b="1" dirty="0" err="1">
                <a:latin typeface="Calibri" panose="020F0502020204030204" pitchFamily="34" charset="0"/>
                <a:cs typeface="Calibri" panose="020F0502020204030204" pitchFamily="34" charset="0"/>
              </a:rPr>
              <a:t>Chapter</a:t>
            </a:r>
            <a:r>
              <a:rPr lang="es-ES" b="1" dirty="0">
                <a:latin typeface="Calibri" panose="020F0502020204030204" pitchFamily="34" charset="0"/>
                <a:cs typeface="Calibri" panose="020F0502020204030204" pitchFamily="34" charset="0"/>
              </a:rPr>
              <a:t> 2 </a:t>
            </a: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Counter-trafficking</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emergencies</a:t>
            </a:r>
            <a:r>
              <a:rPr lang="es-ES" dirty="0">
                <a:latin typeface="Calibri" panose="020F0502020204030204" pitchFamily="34" charset="0"/>
                <a:cs typeface="Calibri" panose="020F0502020204030204" pitchFamily="34" charset="0"/>
              </a:rPr>
              <a:t>)</a:t>
            </a:r>
          </a:p>
          <a:p>
            <a:pPr marL="0" indent="0">
              <a:lnSpc>
                <a:spcPct val="120000"/>
              </a:lnSpc>
              <a:buNone/>
            </a:pPr>
            <a:r>
              <a:rPr lang="es-ES" b="1" dirty="0" err="1">
                <a:latin typeface="Calibri" panose="020F0502020204030204" pitchFamily="34" charset="0"/>
                <a:cs typeface="Calibri" panose="020F0502020204030204" pitchFamily="34" charset="0"/>
              </a:rPr>
              <a:t>Chapter</a:t>
            </a:r>
            <a:r>
              <a:rPr lang="es-ES" b="1" dirty="0">
                <a:latin typeface="Calibri" panose="020F0502020204030204" pitchFamily="34" charset="0"/>
                <a:cs typeface="Calibri" panose="020F0502020204030204" pitchFamily="34" charset="0"/>
              </a:rPr>
              <a:t> 4  </a:t>
            </a: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CTiE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information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management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purpose</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function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Paragraphs</a:t>
            </a:r>
            <a:r>
              <a:rPr lang="es-ES" dirty="0">
                <a:latin typeface="Calibri" panose="020F0502020204030204" pitchFamily="34" charset="0"/>
                <a:cs typeface="Calibri" panose="020F0502020204030204" pitchFamily="34" charset="0"/>
              </a:rPr>
              <a:t> 4.1 / 4.2 / 4.3. </a:t>
            </a:r>
            <a:r>
              <a:rPr lang="es-ES" dirty="0" err="1">
                <a:latin typeface="Calibri" panose="020F0502020204030204" pitchFamily="34" charset="0"/>
                <a:cs typeface="Calibri" panose="020F0502020204030204" pitchFamily="34" charset="0"/>
              </a:rPr>
              <a:t>Technical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aspects</a:t>
            </a:r>
            <a:r>
              <a:rPr lang="es-ES" dirty="0">
                <a:latin typeface="Calibri" panose="020F0502020204030204" pitchFamily="34" charset="0"/>
                <a:cs typeface="Calibri" panose="020F0502020204030204" pitchFamily="34" charset="0"/>
              </a:rPr>
              <a:t> of 4.2 and 4.3 </a:t>
            </a:r>
            <a:r>
              <a:rPr lang="es-ES" dirty="0" err="1">
                <a:latin typeface="Calibri" panose="020F0502020204030204" pitchFamily="34" charset="0"/>
                <a:cs typeface="Calibri" panose="020F0502020204030204" pitchFamily="34" charset="0"/>
              </a:rPr>
              <a:t>will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also</a:t>
            </a:r>
            <a:r>
              <a:rPr lang="es-ES" dirty="0">
                <a:latin typeface="Calibri" panose="020F0502020204030204" pitchFamily="34" charset="0"/>
                <a:cs typeface="Calibri" panose="020F0502020204030204" pitchFamily="34" charset="0"/>
              </a:rPr>
              <a:t> be </a:t>
            </a:r>
            <a:r>
              <a:rPr lang="es-ES" dirty="0" err="1">
                <a:latin typeface="Calibri" panose="020F0502020204030204" pitchFamily="34" charset="0"/>
                <a:cs typeface="Calibri" panose="020F0502020204030204" pitchFamily="34" charset="0"/>
              </a:rPr>
              <a:t>treated</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coming</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sessions</a:t>
            </a:r>
            <a:r>
              <a:rPr lang="es-ES" dirty="0">
                <a:latin typeface="Calibri" panose="020F0502020204030204" pitchFamily="34" charset="0"/>
                <a:cs typeface="Calibri" panose="020F0502020204030204" pitchFamily="34" charset="0"/>
              </a:rPr>
              <a:t>.</a:t>
            </a:r>
          </a:p>
        </p:txBody>
      </p:sp>
      <p:sp>
        <p:nvSpPr>
          <p:cNvPr id="18" name="Google Shape;9483;p69">
            <a:extLst>
              <a:ext uri="{FF2B5EF4-FFF2-40B4-BE49-F238E27FC236}">
                <a16:creationId xmlns:a16="http://schemas.microsoft.com/office/drawing/2014/main" id="{F880FF5E-5AC2-F44A-B61B-BDD5BBA22412}"/>
              </a:ext>
            </a:extLst>
          </p:cNvPr>
          <p:cNvSpPr/>
          <p:nvPr/>
        </p:nvSpPr>
        <p:spPr>
          <a:xfrm>
            <a:off x="692095" y="3230782"/>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83;p69">
            <a:extLst>
              <a:ext uri="{FF2B5EF4-FFF2-40B4-BE49-F238E27FC236}">
                <a16:creationId xmlns:a16="http://schemas.microsoft.com/office/drawing/2014/main" id="{E6174B02-1FF6-7145-A919-FE240CBE0E98}"/>
              </a:ext>
            </a:extLst>
          </p:cNvPr>
          <p:cNvSpPr/>
          <p:nvPr/>
        </p:nvSpPr>
        <p:spPr>
          <a:xfrm>
            <a:off x="692095" y="3875551"/>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3;p69">
            <a:extLst>
              <a:ext uri="{FF2B5EF4-FFF2-40B4-BE49-F238E27FC236}">
                <a16:creationId xmlns:a16="http://schemas.microsoft.com/office/drawing/2014/main" id="{3D628E69-2D79-4945-9E6D-0E9A4A30A152}"/>
              </a:ext>
            </a:extLst>
          </p:cNvPr>
          <p:cNvSpPr/>
          <p:nvPr/>
        </p:nvSpPr>
        <p:spPr>
          <a:xfrm>
            <a:off x="692095" y="4520320"/>
            <a:ext cx="501203" cy="340496"/>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4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endParaRPr lang="es-ES_tradnl" sz="2800" dirty="0"/>
          </a:p>
        </p:txBody>
      </p:sp>
      <p:sp>
        <p:nvSpPr>
          <p:cNvPr id="14" name="Title 1">
            <a:extLst>
              <a:ext uri="{FF2B5EF4-FFF2-40B4-BE49-F238E27FC236}">
                <a16:creationId xmlns:a16="http://schemas.microsoft.com/office/drawing/2014/main" id="{CBA7A123-CE0B-0C4C-AEAC-91DAD217732E}"/>
              </a:ext>
            </a:extLst>
          </p:cNvPr>
          <p:cNvSpPr txBox="1">
            <a:spLocks/>
          </p:cNvSpPr>
          <p:nvPr/>
        </p:nvSpPr>
        <p:spPr>
          <a:xfrm>
            <a:off x="586410" y="1272746"/>
            <a:ext cx="10949098" cy="1212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baseline="0">
                <a:solidFill>
                  <a:schemeClr val="bg1"/>
                </a:solidFill>
                <a:latin typeface="Calibri" panose="020F0502020204030204" pitchFamily="34" charset="0"/>
                <a:ea typeface="+mj-ea"/>
                <a:cs typeface="Calibri" panose="020F0502020204030204" pitchFamily="34" charset="0"/>
              </a:defRPr>
            </a:lvl1pPr>
          </a:lstStyle>
          <a:p>
            <a:pPr>
              <a:lnSpc>
                <a:spcPct val="110000"/>
              </a:lnSpc>
            </a:pPr>
            <a:r>
              <a:rPr lang="es-ES" dirty="0">
                <a:solidFill>
                  <a:schemeClr val="accent1">
                    <a:lumMod val="75000"/>
                  </a:schemeClr>
                </a:solidFill>
              </a:rPr>
              <a:t>Trainings</a:t>
            </a:r>
          </a:p>
        </p:txBody>
      </p:sp>
      <p:sp>
        <p:nvSpPr>
          <p:cNvPr id="15" name="Content Placeholder 3">
            <a:extLst>
              <a:ext uri="{FF2B5EF4-FFF2-40B4-BE49-F238E27FC236}">
                <a16:creationId xmlns:a16="http://schemas.microsoft.com/office/drawing/2014/main" id="{99EE2CEA-C364-574D-B87A-C743372CC9F1}"/>
              </a:ext>
            </a:extLst>
          </p:cNvPr>
          <p:cNvSpPr txBox="1">
            <a:spLocks/>
          </p:cNvSpPr>
          <p:nvPr/>
        </p:nvSpPr>
        <p:spPr>
          <a:xfrm>
            <a:off x="1298982" y="4693417"/>
            <a:ext cx="4797018" cy="178367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s-ES" sz="2000" b="1" dirty="0">
                <a:latin typeface="Calibri" panose="020F0502020204030204" pitchFamily="34" charset="0"/>
                <a:cs typeface="Calibri" panose="020F0502020204030204" pitchFamily="34" charset="0"/>
              </a:rPr>
              <a:t>IOM </a:t>
            </a:r>
            <a:r>
              <a:rPr lang="es-ES" sz="2000" b="1" dirty="0" err="1">
                <a:latin typeface="Calibri" panose="020F0502020204030204" pitchFamily="34" charset="0"/>
                <a:cs typeface="Calibri" panose="020F0502020204030204" pitchFamily="34" charset="0"/>
              </a:rPr>
              <a:t>eCampus</a:t>
            </a:r>
            <a:endParaRPr lang="es-ES" sz="2000" b="1" dirty="0">
              <a:latin typeface="Calibri" panose="020F0502020204030204" pitchFamily="34" charset="0"/>
              <a:cs typeface="Calibri" panose="020F0502020204030204" pitchFamily="34" charset="0"/>
            </a:endParaRPr>
          </a:p>
          <a:p>
            <a:pPr marL="0" indent="0" algn="ctr">
              <a:lnSpc>
                <a:spcPct val="120000"/>
              </a:lnSpc>
              <a:buNone/>
            </a:pPr>
            <a:r>
              <a:rPr lang="es-ES" sz="2000" dirty="0" err="1">
                <a:latin typeface="Calibri" panose="020F0502020204030204" pitchFamily="34" charset="0"/>
                <a:cs typeface="Calibri" panose="020F0502020204030204" pitchFamily="34" charset="0"/>
              </a:rPr>
              <a:t>Counter</a:t>
            </a:r>
            <a:r>
              <a:rPr lang="es-ES" sz="2000" dirty="0">
                <a:latin typeface="Calibri" panose="020F0502020204030204" pitchFamily="34" charset="0"/>
                <a:cs typeface="Calibri" panose="020F0502020204030204" pitchFamily="34" charset="0"/>
              </a:rPr>
              <a:t> </a:t>
            </a:r>
            <a:r>
              <a:rPr lang="es-ES" sz="2000" dirty="0" err="1">
                <a:latin typeface="Calibri" panose="020F0502020204030204" pitchFamily="34" charset="0"/>
                <a:cs typeface="Calibri" panose="020F0502020204030204" pitchFamily="34" charset="0"/>
              </a:rPr>
              <a:t>Trafficking</a:t>
            </a:r>
            <a:r>
              <a:rPr lang="es-ES" sz="2000" dirty="0">
                <a:latin typeface="Calibri" panose="020F0502020204030204" pitchFamily="34" charset="0"/>
                <a:cs typeface="Calibri" panose="020F0502020204030204" pitchFamily="34" charset="0"/>
              </a:rPr>
              <a:t> in </a:t>
            </a:r>
            <a:r>
              <a:rPr lang="es-ES" sz="2000" dirty="0" err="1">
                <a:latin typeface="Calibri" panose="020F0502020204030204" pitchFamily="34" charset="0"/>
                <a:cs typeface="Calibri" panose="020F0502020204030204" pitchFamily="34" charset="0"/>
              </a:rPr>
              <a:t>Humanitarian</a:t>
            </a:r>
            <a:r>
              <a:rPr lang="es-ES" sz="2000" dirty="0">
                <a:latin typeface="Calibri" panose="020F0502020204030204" pitchFamily="34" charset="0"/>
                <a:cs typeface="Calibri" panose="020F0502020204030204" pitchFamily="34" charset="0"/>
              </a:rPr>
              <a:t> </a:t>
            </a:r>
            <a:r>
              <a:rPr lang="es-ES" sz="2000" dirty="0" err="1">
                <a:latin typeface="Calibri" panose="020F0502020204030204" pitchFamily="34" charset="0"/>
                <a:cs typeface="Calibri" panose="020F0502020204030204" pitchFamily="34" charset="0"/>
              </a:rPr>
              <a:t>Settings</a:t>
            </a:r>
            <a:r>
              <a:rPr lang="es-ES" sz="2000" dirty="0">
                <a:latin typeface="Calibri" panose="020F0502020204030204" pitchFamily="34" charset="0"/>
                <a:cs typeface="Calibri" panose="020F0502020204030204" pitchFamily="34" charset="0"/>
              </a:rPr>
              <a:t>.</a:t>
            </a:r>
          </a:p>
        </p:txBody>
      </p:sp>
      <p:sp>
        <p:nvSpPr>
          <p:cNvPr id="8" name="Content Placeholder 3">
            <a:extLst>
              <a:ext uri="{FF2B5EF4-FFF2-40B4-BE49-F238E27FC236}">
                <a16:creationId xmlns:a16="http://schemas.microsoft.com/office/drawing/2014/main" id="{AC5686E1-C2A4-5248-8480-9EC7EB25F154}"/>
              </a:ext>
            </a:extLst>
          </p:cNvPr>
          <p:cNvSpPr txBox="1">
            <a:spLocks/>
          </p:cNvSpPr>
          <p:nvPr/>
        </p:nvSpPr>
        <p:spPr>
          <a:xfrm>
            <a:off x="6586090" y="4693417"/>
            <a:ext cx="4797018" cy="178367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s-ES" sz="2000" b="1" dirty="0">
                <a:latin typeface="Calibri" panose="020F0502020204030204" pitchFamily="34" charset="0"/>
                <a:cs typeface="Calibri" panose="020F0502020204030204" pitchFamily="34" charset="0"/>
              </a:rPr>
              <a:t>UNODC eLearning</a:t>
            </a:r>
          </a:p>
          <a:p>
            <a:pPr marL="0" indent="0" algn="ctr">
              <a:lnSpc>
                <a:spcPct val="120000"/>
              </a:lnSpc>
              <a:buNone/>
            </a:pPr>
            <a:r>
              <a:rPr lang="es-ES" sz="2000" dirty="0">
                <a:latin typeface="Calibri" panose="020F0502020204030204" pitchFamily="34" charset="0"/>
                <a:cs typeface="Calibri" panose="020F0502020204030204" pitchFamily="34" charset="0"/>
              </a:rPr>
              <a:t>Human </a:t>
            </a:r>
            <a:r>
              <a:rPr lang="es-ES" sz="2000" dirty="0" err="1">
                <a:latin typeface="Calibri" panose="020F0502020204030204" pitchFamily="34" charset="0"/>
                <a:cs typeface="Calibri" panose="020F0502020204030204" pitchFamily="34" charset="0"/>
              </a:rPr>
              <a:t>Trafficking</a:t>
            </a:r>
            <a:r>
              <a:rPr lang="es-ES" sz="2000" dirty="0">
                <a:latin typeface="Calibri" panose="020F0502020204030204" pitchFamily="34" charset="0"/>
                <a:cs typeface="Calibri" panose="020F0502020204030204" pitchFamily="34" charset="0"/>
              </a:rPr>
              <a:t>.</a:t>
            </a:r>
          </a:p>
        </p:txBody>
      </p:sp>
      <p:pic>
        <p:nvPicPr>
          <p:cNvPr id="11" name="Picture 10">
            <a:hlinkClick r:id="rId3"/>
            <a:extLst>
              <a:ext uri="{FF2B5EF4-FFF2-40B4-BE49-F238E27FC236}">
                <a16:creationId xmlns:a16="http://schemas.microsoft.com/office/drawing/2014/main" id="{F715E713-D026-1B41-9AC6-0ADFEC1A50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94453" y="2368861"/>
            <a:ext cx="3327824" cy="2003850"/>
          </a:xfrm>
          <a:prstGeom prst="rect">
            <a:avLst/>
          </a:prstGeom>
          <a:effectLst>
            <a:outerShdw blurRad="50800" dist="38100" dir="2700000" algn="tl" rotWithShape="0">
              <a:prstClr val="black">
                <a:alpha val="40000"/>
              </a:prstClr>
            </a:outerShdw>
          </a:effectLst>
        </p:spPr>
      </p:pic>
      <p:pic>
        <p:nvPicPr>
          <p:cNvPr id="12" name="Picture 11">
            <a:hlinkClick r:id="rId5"/>
            <a:extLst>
              <a:ext uri="{FF2B5EF4-FFF2-40B4-BE49-F238E27FC236}">
                <a16:creationId xmlns:a16="http://schemas.microsoft.com/office/drawing/2014/main" id="{A86E3A74-924B-5742-B0F2-3EBC15994D8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69125" y="2368861"/>
            <a:ext cx="3071342" cy="2003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6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endParaRPr lang="es-ES_tradnl" sz="2800" dirty="0"/>
          </a:p>
        </p:txBody>
      </p:sp>
      <p:sp>
        <p:nvSpPr>
          <p:cNvPr id="2" name="TextBox 1">
            <a:extLst>
              <a:ext uri="{FF2B5EF4-FFF2-40B4-BE49-F238E27FC236}">
                <a16:creationId xmlns:a16="http://schemas.microsoft.com/office/drawing/2014/main" id="{1E689CAD-DD05-1B45-9662-2DDB5FFD0557}"/>
              </a:ext>
            </a:extLst>
          </p:cNvPr>
          <p:cNvSpPr txBox="1"/>
          <p:nvPr/>
        </p:nvSpPr>
        <p:spPr>
          <a:xfrm>
            <a:off x="586410" y="1277815"/>
            <a:ext cx="11042882" cy="5263662"/>
          </a:xfrm>
          <a:prstGeom prst="rect">
            <a:avLst/>
          </a:prstGeom>
        </p:spPr>
        <p:txBody>
          <a:bodyPr vert="horz" wrap="square" lIns="91440" tIns="45720" rIns="91440" bIns="45720" rtlCol="0">
            <a:normAutofit lnSpcReduction="10000"/>
          </a:bodyPr>
          <a:lstStyle/>
          <a:p>
            <a:pPr marL="228600" algn="ctr"/>
            <a:r>
              <a:rPr lang="fr-FR" sz="2000" b="1" dirty="0">
                <a:ea typeface="Calibri" panose="020F0502020204030204" pitchFamily="34" charset="0"/>
                <a:cs typeface="Arial"/>
              </a:rPr>
              <a:t>TIP key </a:t>
            </a:r>
            <a:r>
              <a:rPr lang="fr-FR" sz="2000" b="1" dirty="0" err="1">
                <a:ea typeface="Calibri" panose="020F0502020204030204" pitchFamily="34" charset="0"/>
                <a:cs typeface="Arial"/>
              </a:rPr>
              <a:t>references</a:t>
            </a:r>
            <a:endParaRPr lang="fr-FR" sz="2000" b="1" dirty="0">
              <a:ea typeface="Calibri" panose="020F0502020204030204" pitchFamily="34" charset="0"/>
              <a:cs typeface="Arial"/>
            </a:endParaRPr>
          </a:p>
          <a:p>
            <a:pPr marL="571500" indent="-342900">
              <a:buFont typeface="Arial" panose="020B0604020202020204" pitchFamily="34" charset="0"/>
              <a:buChar char="•"/>
            </a:pPr>
            <a:endParaRPr lang="fr-FR" sz="2000" dirty="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fr-FR" sz="2000" dirty="0">
                <a:ea typeface="Calibri" panose="020F0502020204030204" pitchFamily="34" charset="0"/>
                <a:cs typeface="Arial" panose="020B0604020202020204" pitchFamily="34" charset="0"/>
              </a:rPr>
              <a:t>I</a:t>
            </a:r>
            <a:r>
              <a:rPr lang="en-GB" sz="2000" dirty="0"/>
              <a:t>ICAT, 2012: International legal framework. In: </a:t>
            </a:r>
            <a:r>
              <a:rPr lang="en-GB" sz="2000" u="sng" dirty="0">
                <a:solidFill>
                  <a:schemeClr val="accent1"/>
                </a:solidFill>
                <a:hlinkClick r:id="rId3">
                  <a:extLst>
                    <a:ext uri="{A12FA001-AC4F-418D-AE19-62706E023703}">
                      <ahyp:hlinkClr xmlns:ahyp="http://schemas.microsoft.com/office/drawing/2018/hyperlinkcolor" val="tx"/>
                    </a:ext>
                  </a:extLst>
                </a:hlinkClick>
              </a:rPr>
              <a:t>Toolkit to Combat Trafficking in Persons</a:t>
            </a:r>
            <a:r>
              <a:rPr lang="en-GB" sz="2000" u="sng"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ICAT, 2012: </a:t>
            </a:r>
            <a:r>
              <a:rPr lang="en-GB" sz="2000" u="sng" dirty="0">
                <a:solidFill>
                  <a:schemeClr val="accent1"/>
                </a:solidFill>
                <a:hlinkClick r:id="rId4">
                  <a:extLst>
                    <a:ext uri="{A12FA001-AC4F-418D-AE19-62706E023703}">
                      <ahyp:hlinkClr xmlns:ahyp="http://schemas.microsoft.com/office/drawing/2018/hyperlinkcolor" val="tx"/>
                    </a:ext>
                  </a:extLst>
                </a:hlinkClick>
              </a:rPr>
              <a:t>The international legal frameworks concerning trafficking in persons</a:t>
            </a:r>
            <a:r>
              <a:rPr lang="en-GB" sz="2000"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ICAT, 2016: </a:t>
            </a:r>
            <a:r>
              <a:rPr lang="en-GB" sz="2000" u="sng" dirty="0">
                <a:solidFill>
                  <a:schemeClr val="accent1"/>
                </a:solidFill>
                <a:hlinkClick r:id="rId5">
                  <a:extLst>
                    <a:ext uri="{A12FA001-AC4F-418D-AE19-62706E023703}">
                      <ahyp:hlinkClr xmlns:ahyp="http://schemas.microsoft.com/office/drawing/2018/hyperlinkcolor" val="tx"/>
                    </a:ext>
                  </a:extLst>
                </a:hlinkClick>
              </a:rPr>
              <a:t>What is the difference between trafficking in persons and smuggling of migrants?</a:t>
            </a:r>
            <a:endParaRPr lang="es-ES" sz="2000" dirty="0">
              <a:solidFill>
                <a:schemeClr val="accent1"/>
              </a:solidFill>
            </a:endParaRPr>
          </a:p>
          <a:p>
            <a:pPr marL="342900" lvl="0" indent="-342900">
              <a:buFont typeface="Arial" panose="020B0604020202020204" pitchFamily="34" charset="0"/>
              <a:buChar char="•"/>
            </a:pPr>
            <a:r>
              <a:rPr lang="en-GB" sz="2000" dirty="0"/>
              <a:t>ICAT, 2020: </a:t>
            </a:r>
            <a:r>
              <a:rPr lang="en-GB" sz="2000" u="sng" dirty="0">
                <a:solidFill>
                  <a:schemeClr val="accent1"/>
                </a:solidFill>
                <a:hlinkClick r:id="rId6">
                  <a:extLst>
                    <a:ext uri="{A12FA001-AC4F-418D-AE19-62706E023703}">
                      <ahyp:hlinkClr xmlns:ahyp="http://schemas.microsoft.com/office/drawing/2018/hyperlinkcolor" val="tx"/>
                    </a:ext>
                  </a:extLst>
                </a:hlinkClick>
              </a:rPr>
              <a:t>Non-punishment of victims of trafficking</a:t>
            </a:r>
            <a:r>
              <a:rPr lang="en-GB" sz="2000"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ILO, 2014: </a:t>
            </a:r>
            <a:r>
              <a:rPr lang="en-GB" sz="2000" u="sng" dirty="0">
                <a:solidFill>
                  <a:schemeClr val="accent1"/>
                </a:solidFill>
                <a:hlinkClick r:id="rId7">
                  <a:extLst>
                    <a:ext uri="{A12FA001-AC4F-418D-AE19-62706E023703}">
                      <ahyp:hlinkClr xmlns:ahyp="http://schemas.microsoft.com/office/drawing/2018/hyperlinkcolor" val="tx"/>
                    </a:ext>
                  </a:extLst>
                </a:hlinkClick>
              </a:rPr>
              <a:t>Brief on the Protocol to the Forced Labour Convention</a:t>
            </a:r>
            <a:r>
              <a:rPr lang="en-GB" sz="2000" u="sng"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ILO </a:t>
            </a:r>
            <a:r>
              <a:rPr lang="en-GB" sz="2000" u="sng" dirty="0">
                <a:solidFill>
                  <a:schemeClr val="accent1"/>
                </a:solidFill>
                <a:hlinkClick r:id="rId8">
                  <a:extLst>
                    <a:ext uri="{A12FA001-AC4F-418D-AE19-62706E023703}">
                      <ahyp:hlinkClr xmlns:ahyp="http://schemas.microsoft.com/office/drawing/2018/hyperlinkcolor" val="tx"/>
                    </a:ext>
                  </a:extLst>
                </a:hlinkClick>
              </a:rPr>
              <a:t>Forced Labour Convention 1930 (No. 29)</a:t>
            </a:r>
            <a:r>
              <a:rPr lang="en-GB" sz="2000" dirty="0">
                <a:solidFill>
                  <a:schemeClr val="accent1"/>
                </a:solidFill>
              </a:rPr>
              <a:t> and </a:t>
            </a:r>
            <a:r>
              <a:rPr lang="en-GB" sz="2000" u="sng" dirty="0">
                <a:solidFill>
                  <a:schemeClr val="accent1"/>
                </a:solidFill>
                <a:hlinkClick r:id="rId9">
                  <a:extLst>
                    <a:ext uri="{A12FA001-AC4F-418D-AE19-62706E023703}">
                      <ahyp:hlinkClr xmlns:ahyp="http://schemas.microsoft.com/office/drawing/2018/hyperlinkcolor" val="tx"/>
                    </a:ext>
                  </a:extLst>
                </a:hlinkClick>
              </a:rPr>
              <a:t>Abolition of Forced Labour Convention 1957 (No. 105)</a:t>
            </a:r>
            <a:r>
              <a:rPr lang="en-GB" sz="2000"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ILO, IOM and Walk Free Foundation, 2017: </a:t>
            </a:r>
            <a:r>
              <a:rPr lang="en-GB" sz="2000" u="sng" dirty="0">
                <a:solidFill>
                  <a:schemeClr val="accent1"/>
                </a:solidFill>
                <a:hlinkClick r:id="rId10">
                  <a:extLst>
                    <a:ext uri="{A12FA001-AC4F-418D-AE19-62706E023703}">
                      <ahyp:hlinkClr xmlns:ahyp="http://schemas.microsoft.com/office/drawing/2018/hyperlinkcolor" val="tx"/>
                    </a:ext>
                  </a:extLst>
                </a:hlinkClick>
              </a:rPr>
              <a:t>Global estimates of modern slavery: Forced labour and forced marriage</a:t>
            </a:r>
            <a:r>
              <a:rPr lang="en-GB" sz="2000" u="sng"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OHCHR, 2000: </a:t>
            </a:r>
            <a:r>
              <a:rPr lang="en-GB" sz="2000" u="sng" dirty="0">
                <a:solidFill>
                  <a:schemeClr val="accent1"/>
                </a:solidFill>
                <a:hlinkClick r:id="rId11">
                  <a:extLst>
                    <a:ext uri="{A12FA001-AC4F-418D-AE19-62706E023703}">
                      <ahyp:hlinkClr xmlns:ahyp="http://schemas.microsoft.com/office/drawing/2018/hyperlinkcolor" val="tx"/>
                    </a:ext>
                  </a:extLst>
                </a:hlinkClick>
              </a:rPr>
              <a:t>UN Protocol to Prevent, Suppress and Punish Trafficking in Persons Especially Women and Children, supplementing the United Nations Convention against Transnational Organized Crime</a:t>
            </a:r>
            <a:r>
              <a:rPr lang="en-GB" sz="2000" u="sng"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OHCHR, 2014</a:t>
            </a:r>
            <a:r>
              <a:rPr lang="en-GB" sz="2000" dirty="0">
                <a:solidFill>
                  <a:schemeClr val="accent1"/>
                </a:solidFill>
              </a:rPr>
              <a:t>: </a:t>
            </a:r>
            <a:r>
              <a:rPr lang="en-GB" sz="2000" u="sng" dirty="0">
                <a:solidFill>
                  <a:schemeClr val="accent1"/>
                </a:solidFill>
                <a:hlinkClick r:id="rId12">
                  <a:extLst>
                    <a:ext uri="{A12FA001-AC4F-418D-AE19-62706E023703}">
                      <ahyp:hlinkClr xmlns:ahyp="http://schemas.microsoft.com/office/drawing/2018/hyperlinkcolor" val="tx"/>
                    </a:ext>
                  </a:extLst>
                </a:hlinkClick>
              </a:rPr>
              <a:t>Human rights and human trafficking</a:t>
            </a:r>
            <a:r>
              <a:rPr lang="en-GB" sz="2000" dirty="0">
                <a:solidFill>
                  <a:schemeClr val="accent1"/>
                </a:solidFill>
              </a:rPr>
              <a:t>.</a:t>
            </a:r>
            <a:endParaRPr lang="es-ES" sz="2000" dirty="0">
              <a:solidFill>
                <a:schemeClr val="accent1"/>
              </a:solidFill>
            </a:endParaRPr>
          </a:p>
          <a:p>
            <a:pPr marL="342900" lvl="0" indent="-342900">
              <a:buFont typeface="Arial" panose="020B0604020202020204" pitchFamily="34" charset="0"/>
              <a:buChar char="•"/>
            </a:pPr>
            <a:r>
              <a:rPr lang="en-GB" sz="2000" dirty="0"/>
              <a:t>UNODC, 2015: </a:t>
            </a:r>
            <a:r>
              <a:rPr lang="en-GB" sz="2000" u="sng" dirty="0">
                <a:hlinkClick r:id="rId13">
                  <a:extLst>
                    <a:ext uri="{A12FA001-AC4F-418D-AE19-62706E023703}">
                      <ahyp:hlinkClr xmlns:ahyp="http://schemas.microsoft.com/office/drawing/2018/hyperlinkcolor" val="tx"/>
                    </a:ext>
                  </a:extLst>
                </a:hlinkClick>
              </a:rPr>
              <a:t>The concept of “exploitation” in the Trafficking in Persons Protocol</a:t>
            </a:r>
            <a:r>
              <a:rPr lang="en-GB" sz="2000" dirty="0"/>
              <a:t>.</a:t>
            </a:r>
            <a:endParaRPr lang="es-ES" sz="2000" dirty="0"/>
          </a:p>
          <a:p>
            <a:pPr marL="342900" lvl="0" indent="-342900">
              <a:buFont typeface="Arial" panose="020B0604020202020204" pitchFamily="34" charset="0"/>
              <a:buChar char="•"/>
            </a:pPr>
            <a:r>
              <a:rPr lang="en-GB" sz="2000" dirty="0"/>
              <a:t>UNODC, 2018</a:t>
            </a:r>
            <a:r>
              <a:rPr lang="en-GB" sz="2000" u="sng" dirty="0"/>
              <a:t>: </a:t>
            </a:r>
            <a:r>
              <a:rPr lang="en-GB" sz="2000" u="sng" dirty="0">
                <a:solidFill>
                  <a:schemeClr val="accent1"/>
                </a:solidFill>
                <a:hlinkClick r:id="rId14">
                  <a:extLst>
                    <a:ext uri="{A12FA001-AC4F-418D-AE19-62706E023703}">
                      <ahyp:hlinkClr xmlns:ahyp="http://schemas.microsoft.com/office/drawing/2018/hyperlinkcolor" val="tx"/>
                    </a:ext>
                  </a:extLst>
                </a:hlinkClick>
              </a:rPr>
              <a:t>The International Legal Definition of Trafficking in Persons: Consolidation of research findings and reflection on issues raised</a:t>
            </a:r>
            <a:r>
              <a:rPr lang="en-GB" sz="2000" u="sng" dirty="0">
                <a:solidFill>
                  <a:schemeClr val="accent1"/>
                </a:solidFill>
              </a:rPr>
              <a:t>.</a:t>
            </a:r>
          </a:p>
          <a:p>
            <a:pPr marL="342900" lvl="0" indent="-342900">
              <a:buFont typeface="Arial" panose="020B0604020202020204" pitchFamily="34" charset="0"/>
              <a:buChar char="•"/>
            </a:pPr>
            <a:r>
              <a:rPr lang="en-GB" sz="2000" dirty="0">
                <a:ea typeface="Calibri" panose="020F0502020204030204" pitchFamily="34" charset="0"/>
                <a:cs typeface="Times New Roman" panose="02020603050405020304" pitchFamily="18" charset="0"/>
              </a:rPr>
              <a:t>UNODC, 2020: </a:t>
            </a:r>
            <a:r>
              <a:rPr lang="en-US" sz="2000" dirty="0">
                <a:ea typeface="Calibri" panose="020F0502020204030204" pitchFamily="34" charset="0"/>
                <a:cs typeface="Times New Roman" panose="02020603050405020304" pitchFamily="18" charset="0"/>
              </a:rPr>
              <a:t> </a:t>
            </a:r>
            <a:r>
              <a:rPr lang="en-US" sz="2000" dirty="0">
                <a:solidFill>
                  <a:schemeClr val="accent1"/>
                </a:solidFill>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Global Report on Trafficking in Persons </a:t>
            </a:r>
            <a:endParaRPr lang="es-ES" sz="2000" dirty="0">
              <a:solidFill>
                <a:schemeClr val="accent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39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78BD6-1DDF-3548-BB52-E722739275EB}"/>
              </a:ext>
            </a:extLst>
          </p:cNvPr>
          <p:cNvSpPr>
            <a:spLocks noGrp="1"/>
          </p:cNvSpPr>
          <p:nvPr>
            <p:ph type="title"/>
          </p:nvPr>
        </p:nvSpPr>
        <p:spPr>
          <a:xfrm>
            <a:off x="586410" y="117072"/>
            <a:ext cx="9966260" cy="748245"/>
          </a:xfrm>
        </p:spPr>
        <p:txBody>
          <a:bodyPr>
            <a:noAutofit/>
          </a:bodyPr>
          <a:lstStyle/>
          <a:p>
            <a:r>
              <a:rPr lang="es-ES_tradnl" sz="2800" dirty="0" err="1"/>
              <a:t>Further</a:t>
            </a:r>
            <a:r>
              <a:rPr lang="es-ES_tradnl" sz="2800" dirty="0"/>
              <a:t> </a:t>
            </a:r>
            <a:r>
              <a:rPr lang="es-ES_tradnl" sz="2800" dirty="0" err="1"/>
              <a:t>readings</a:t>
            </a:r>
            <a:r>
              <a:rPr lang="es-ES_tradnl" sz="2800" dirty="0"/>
              <a:t> and </a:t>
            </a:r>
            <a:r>
              <a:rPr lang="es-ES_tradnl" sz="2800" dirty="0" err="1"/>
              <a:t>recommended</a:t>
            </a:r>
            <a:r>
              <a:rPr lang="es-ES_tradnl" sz="2800" dirty="0"/>
              <a:t> </a:t>
            </a:r>
            <a:r>
              <a:rPr lang="es-ES_tradnl" sz="2800" dirty="0" err="1"/>
              <a:t>sources</a:t>
            </a:r>
            <a:endParaRPr lang="es-ES_tradnl" sz="2900" b="1" dirty="0"/>
          </a:p>
        </p:txBody>
      </p:sp>
      <p:sp>
        <p:nvSpPr>
          <p:cNvPr id="2" name="TextBox 1">
            <a:extLst>
              <a:ext uri="{FF2B5EF4-FFF2-40B4-BE49-F238E27FC236}">
                <a16:creationId xmlns:a16="http://schemas.microsoft.com/office/drawing/2014/main" id="{1E689CAD-DD05-1B45-9662-2DDB5FFD0557}"/>
              </a:ext>
            </a:extLst>
          </p:cNvPr>
          <p:cNvSpPr txBox="1"/>
          <p:nvPr/>
        </p:nvSpPr>
        <p:spPr>
          <a:xfrm>
            <a:off x="586410" y="1277815"/>
            <a:ext cx="11042882" cy="5263662"/>
          </a:xfrm>
          <a:prstGeom prst="rect">
            <a:avLst/>
          </a:prstGeom>
        </p:spPr>
        <p:txBody>
          <a:bodyPr vert="horz" wrap="square" lIns="91440" tIns="45720" rIns="91440" bIns="45720" rtlCol="0">
            <a:normAutofit/>
          </a:bodyPr>
          <a:lstStyle/>
          <a:p>
            <a:pPr marL="228600" indent="0" algn="ctr">
              <a:buFont typeface="Arial" panose="020B0604020202020204" pitchFamily="34" charset="0"/>
              <a:buNone/>
            </a:pPr>
            <a:r>
              <a:rPr lang="fr-FR" b="1" dirty="0"/>
              <a:t>TIP in emergencies (</a:t>
            </a:r>
            <a:r>
              <a:rPr lang="fr-FR" b="1" dirty="0" err="1"/>
              <a:t>conflict</a:t>
            </a:r>
            <a:r>
              <a:rPr lang="fr-FR" b="1" dirty="0"/>
              <a:t> and </a:t>
            </a:r>
            <a:r>
              <a:rPr lang="fr-FR" b="1" dirty="0" err="1"/>
              <a:t>natural</a:t>
            </a:r>
            <a:r>
              <a:rPr lang="fr-FR" b="1" dirty="0"/>
              <a:t> </a:t>
            </a:r>
            <a:r>
              <a:rPr lang="fr-FR" b="1" dirty="0" err="1"/>
              <a:t>disasters</a:t>
            </a:r>
            <a:r>
              <a:rPr lang="fr-FR" b="1" dirty="0"/>
              <a:t>)</a:t>
            </a:r>
          </a:p>
          <a:p>
            <a:pPr marL="228600"/>
            <a:endParaRPr lang="fr-FR" sz="2000" dirty="0">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GB" sz="2000" dirty="0"/>
              <a:t>GPC ATTT, 2020 (2020): </a:t>
            </a:r>
            <a:r>
              <a:rPr lang="en-GB" sz="2000" u="sng" dirty="0">
                <a:solidFill>
                  <a:schemeClr val="accent1"/>
                </a:solidFill>
                <a:hlinkClick r:id="rId3">
                  <a:extLst>
                    <a:ext uri="{A12FA001-AC4F-418D-AE19-62706E023703}">
                      <ahyp:hlinkClr xmlns:ahyp="http://schemas.microsoft.com/office/drawing/2018/hyperlinkcolor" val="tx"/>
                    </a:ext>
                  </a:extLst>
                </a:hlinkClick>
              </a:rPr>
              <a:t>Guidance on anti-trafficking action in internal displacement contexts</a:t>
            </a:r>
            <a:r>
              <a:rPr lang="en-GB" sz="2000" u="sng" dirty="0">
                <a:solidFill>
                  <a:schemeClr val="accent1"/>
                </a:solidFill>
              </a:rPr>
              <a:t>.</a:t>
            </a:r>
            <a:endParaRPr lang="es-ES" sz="2000" dirty="0">
              <a:solidFill>
                <a:schemeClr val="accent1"/>
              </a:solidFill>
            </a:endParaRPr>
          </a:p>
          <a:p>
            <a:pPr marL="457200" lvl="0" indent="-457200">
              <a:buFont typeface="Arial" panose="020B0604020202020204" pitchFamily="34" charset="0"/>
              <a:buChar char="•"/>
            </a:pPr>
            <a:r>
              <a:rPr lang="en-GB" sz="2000" dirty="0"/>
              <a:t>ICAT, 2017: </a:t>
            </a:r>
            <a:r>
              <a:rPr lang="en-GB" sz="2000" u="sng" dirty="0">
                <a:solidFill>
                  <a:schemeClr val="accent1"/>
                </a:solidFill>
                <a:hlinkClick r:id="rId4">
                  <a:extLst>
                    <a:ext uri="{A12FA001-AC4F-418D-AE19-62706E023703}">
                      <ahyp:hlinkClr xmlns:ahyp="http://schemas.microsoft.com/office/drawing/2018/hyperlinkcolor" val="tx"/>
                    </a:ext>
                  </a:extLst>
                </a:hlinkClick>
              </a:rPr>
              <a:t>Trafficking in persons and refugee status</a:t>
            </a:r>
            <a:r>
              <a:rPr lang="en-GB" sz="2000" u="sng" dirty="0">
                <a:solidFill>
                  <a:schemeClr val="accent1"/>
                </a:solidFill>
              </a:rPr>
              <a:t>. Issue brief No. 3.</a:t>
            </a:r>
            <a:endParaRPr lang="es-ES" sz="2000" dirty="0">
              <a:solidFill>
                <a:schemeClr val="accent1"/>
              </a:solidFill>
            </a:endParaRPr>
          </a:p>
          <a:p>
            <a:pPr marL="457200" lvl="0" indent="-457200">
              <a:buFont typeface="Arial" panose="020B0604020202020204" pitchFamily="34" charset="0"/>
              <a:buChar char="•"/>
            </a:pPr>
            <a:r>
              <a:rPr lang="en-GB" sz="2000" dirty="0"/>
              <a:t>IOM, 2015: </a:t>
            </a:r>
            <a:r>
              <a:rPr lang="en-GB" sz="2000" u="sng" dirty="0">
                <a:solidFill>
                  <a:schemeClr val="accent1"/>
                </a:solidFill>
                <a:hlinkClick r:id="rId5">
                  <a:extLst>
                    <a:ext uri="{A12FA001-AC4F-418D-AE19-62706E023703}">
                      <ahyp:hlinkClr xmlns:ahyp="http://schemas.microsoft.com/office/drawing/2018/hyperlinkcolor" val="tx"/>
                    </a:ext>
                  </a:extLst>
                </a:hlinkClick>
              </a:rPr>
              <a:t>Addressing human trafficking and exploitation in times of crisis: Evidence and recommendations for further action to protect vulnerable and mobile populations</a:t>
            </a:r>
            <a:r>
              <a:rPr lang="en-GB" sz="2000" u="sng" dirty="0">
                <a:solidFill>
                  <a:schemeClr val="accent1"/>
                </a:solidFill>
              </a:rPr>
              <a:t>.</a:t>
            </a:r>
            <a:endParaRPr lang="es-ES" sz="2000" dirty="0">
              <a:solidFill>
                <a:schemeClr val="accent1"/>
              </a:solidFill>
            </a:endParaRPr>
          </a:p>
          <a:p>
            <a:pPr marL="457200" lvl="0" indent="-457200">
              <a:buFont typeface="Arial" panose="020B0604020202020204" pitchFamily="34" charset="0"/>
              <a:buChar char="•"/>
            </a:pPr>
            <a:r>
              <a:rPr lang="en-GB" sz="2000" dirty="0"/>
              <a:t>The Freedom Fund, 2016:</a:t>
            </a:r>
            <a:r>
              <a:rPr lang="en-GB" sz="2000" dirty="0">
                <a:solidFill>
                  <a:schemeClr val="accent1"/>
                </a:solidFill>
              </a:rPr>
              <a:t> </a:t>
            </a:r>
            <a:r>
              <a:rPr lang="en-GB" sz="2000" u="sng" dirty="0">
                <a:solidFill>
                  <a:schemeClr val="accent1"/>
                </a:solidFill>
                <a:hlinkClick r:id="rId6">
                  <a:extLst>
                    <a:ext uri="{A12FA001-AC4F-418D-AE19-62706E023703}">
                      <ahyp:hlinkClr xmlns:ahyp="http://schemas.microsoft.com/office/drawing/2018/hyperlinkcolor" val="tx"/>
                    </a:ext>
                  </a:extLst>
                </a:hlinkClick>
              </a:rPr>
              <a:t>Modern slavery and trafficking in conflict: The UN’s response</a:t>
            </a:r>
            <a:r>
              <a:rPr lang="en-GB" sz="2000" u="sng" dirty="0">
                <a:solidFill>
                  <a:schemeClr val="accent1"/>
                </a:solidFill>
              </a:rPr>
              <a:t>.</a:t>
            </a:r>
            <a:endParaRPr lang="es-ES" sz="2000" dirty="0">
              <a:solidFill>
                <a:schemeClr val="accent1"/>
              </a:solidFill>
            </a:endParaRPr>
          </a:p>
          <a:p>
            <a:pPr marL="457200" lvl="0" indent="-457200">
              <a:buFont typeface="Arial" panose="020B0604020202020204" pitchFamily="34" charset="0"/>
              <a:buChar char="•"/>
            </a:pPr>
            <a:r>
              <a:rPr lang="en-GB" sz="2000" dirty="0"/>
              <a:t>UNHCR, 2006: </a:t>
            </a:r>
            <a:r>
              <a:rPr lang="en-GB" sz="2000" u="sng" dirty="0">
                <a:solidFill>
                  <a:schemeClr val="accent1"/>
                </a:solidFill>
                <a:hlinkClick r:id="rId7">
                  <a:extLst>
                    <a:ext uri="{A12FA001-AC4F-418D-AE19-62706E023703}">
                      <ahyp:hlinkClr xmlns:ahyp="http://schemas.microsoft.com/office/drawing/2018/hyperlinkcolor" val="tx"/>
                    </a:ext>
                  </a:extLst>
                </a:hlinkClick>
              </a:rPr>
              <a:t>Guidelines on international protection: The application of Article 1A(2) of the 1951 Convention and/or 1967 Protocol relating to the Status of Refugees to victims of trafficking and persons at risk of being trafficked</a:t>
            </a:r>
            <a:r>
              <a:rPr lang="en-GB" sz="2000" dirty="0">
                <a:solidFill>
                  <a:schemeClr val="accent1"/>
                </a:solidFill>
              </a:rPr>
              <a:t>.</a:t>
            </a:r>
            <a:endParaRPr lang="es-ES" sz="2000" dirty="0">
              <a:solidFill>
                <a:schemeClr val="accent1"/>
              </a:solidFill>
            </a:endParaRPr>
          </a:p>
          <a:p>
            <a:pPr marL="457200" lvl="0" indent="-457200">
              <a:buFont typeface="Arial" panose="020B0604020202020204" pitchFamily="34" charset="0"/>
              <a:buChar char="•"/>
            </a:pPr>
            <a:r>
              <a:rPr lang="en-GB" sz="2000" dirty="0"/>
              <a:t>UNODC, 2018: </a:t>
            </a:r>
            <a:r>
              <a:rPr lang="en-GB" sz="2000" u="sng" dirty="0">
                <a:solidFill>
                  <a:schemeClr val="accent1"/>
                </a:solidFill>
                <a:hlinkClick r:id="rId8">
                  <a:extLst>
                    <a:ext uri="{A12FA001-AC4F-418D-AE19-62706E023703}">
                      <ahyp:hlinkClr xmlns:ahyp="http://schemas.microsoft.com/office/drawing/2018/hyperlinkcolor" val="tx"/>
                    </a:ext>
                  </a:extLst>
                </a:hlinkClick>
              </a:rPr>
              <a:t>Countering trafficking in persons in conflict situations</a:t>
            </a:r>
            <a:r>
              <a:rPr lang="en-GB" sz="2000" u="sng" dirty="0">
                <a:solidFill>
                  <a:schemeClr val="accent1"/>
                </a:solidFill>
              </a:rPr>
              <a:t>. Thematic paper.</a:t>
            </a:r>
            <a:endParaRPr lang="es-ES" sz="2000" dirty="0">
              <a:solidFill>
                <a:schemeClr val="accent1"/>
              </a:solidFill>
            </a:endParaRPr>
          </a:p>
          <a:p>
            <a:pPr marL="457200" lvl="0" indent="-457200">
              <a:buFont typeface="Arial" panose="020B0604020202020204" pitchFamily="34" charset="0"/>
              <a:buChar char="•"/>
            </a:pPr>
            <a:r>
              <a:rPr lang="en-GB" sz="2000" dirty="0"/>
              <a:t>UNODC, 2018: </a:t>
            </a:r>
            <a:r>
              <a:rPr lang="en-GB" sz="2000" u="sng" dirty="0">
                <a:solidFill>
                  <a:schemeClr val="accent1"/>
                </a:solidFill>
                <a:hlinkClick r:id="rId9">
                  <a:extLst>
                    <a:ext uri="{A12FA001-AC4F-418D-AE19-62706E023703}">
                      <ahyp:hlinkClr xmlns:ahyp="http://schemas.microsoft.com/office/drawing/2018/hyperlinkcolor" val="tx"/>
                    </a:ext>
                  </a:extLst>
                </a:hlinkClick>
              </a:rPr>
              <a:t>Global Report on Trafficking in Persons – in the context of armed conflict 2018</a:t>
            </a:r>
            <a:r>
              <a:rPr lang="en-GB" sz="2000" u="sng" dirty="0">
                <a:solidFill>
                  <a:schemeClr val="accent1"/>
                </a:solidFill>
              </a:rPr>
              <a:t>.</a:t>
            </a:r>
            <a:endParaRPr lang="es-ES" sz="2000" dirty="0">
              <a:solidFill>
                <a:schemeClr val="accent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613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23331-C697-DD4F-B109-4C370EF7667C}"/>
              </a:ext>
            </a:extLst>
          </p:cNvPr>
          <p:cNvSpPr>
            <a:spLocks noGrp="1"/>
          </p:cNvSpPr>
          <p:nvPr>
            <p:ph idx="1"/>
          </p:nvPr>
        </p:nvSpPr>
        <p:spPr>
          <a:xfrm>
            <a:off x="586409" y="2936838"/>
            <a:ext cx="10767391" cy="925158"/>
          </a:xfrm>
        </p:spPr>
        <p:txBody>
          <a:bodyPr>
            <a:normAutofit fontScale="92500" lnSpcReduction="20000"/>
          </a:bodyPr>
          <a:lstStyle/>
          <a:p>
            <a:pPr marL="0" indent="0">
              <a:buNone/>
            </a:pPr>
            <a:r>
              <a:rPr lang="es-ES_tradnl" sz="3300" b="1" dirty="0">
                <a:solidFill>
                  <a:schemeClr val="accent1"/>
                </a:solidFill>
              </a:rPr>
              <a:t>IOM </a:t>
            </a:r>
            <a:r>
              <a:rPr lang="es-ES_tradnl" sz="3300" b="1" dirty="0" err="1">
                <a:solidFill>
                  <a:schemeClr val="accent1"/>
                </a:solidFill>
              </a:rPr>
              <a:t>Migrant</a:t>
            </a:r>
            <a:r>
              <a:rPr lang="es-ES_tradnl" sz="3300" b="1" dirty="0">
                <a:solidFill>
                  <a:schemeClr val="accent1"/>
                </a:solidFill>
              </a:rPr>
              <a:t> </a:t>
            </a:r>
            <a:r>
              <a:rPr lang="es-ES_tradnl" sz="3300" b="1" dirty="0" err="1">
                <a:solidFill>
                  <a:schemeClr val="accent1"/>
                </a:solidFill>
              </a:rPr>
              <a:t>Protection</a:t>
            </a:r>
            <a:r>
              <a:rPr lang="es-ES_tradnl" sz="3300" b="1" dirty="0">
                <a:solidFill>
                  <a:schemeClr val="accent1"/>
                </a:solidFill>
              </a:rPr>
              <a:t> and </a:t>
            </a:r>
            <a:r>
              <a:rPr lang="es-ES_tradnl" sz="3300" b="1" dirty="0" err="1">
                <a:solidFill>
                  <a:schemeClr val="accent1"/>
                </a:solidFill>
              </a:rPr>
              <a:t>Assistance</a:t>
            </a:r>
            <a:r>
              <a:rPr lang="es-ES_tradnl" sz="3300" b="1" dirty="0">
                <a:solidFill>
                  <a:schemeClr val="accent1"/>
                </a:solidFill>
              </a:rPr>
              <a:t> </a:t>
            </a:r>
            <a:r>
              <a:rPr lang="es-ES_tradnl" sz="3300" b="1" dirty="0" err="1">
                <a:solidFill>
                  <a:schemeClr val="accent1"/>
                </a:solidFill>
              </a:rPr>
              <a:t>Division</a:t>
            </a:r>
            <a:r>
              <a:rPr lang="es-ES_tradnl" sz="3300" b="1" dirty="0">
                <a:solidFill>
                  <a:schemeClr val="accent1"/>
                </a:solidFill>
              </a:rPr>
              <a:t> (MPA):</a:t>
            </a:r>
          </a:p>
          <a:p>
            <a:pPr marL="0" indent="0">
              <a:buNone/>
            </a:pPr>
            <a:r>
              <a:rPr lang="es-ES_tradnl" sz="3300" b="1" dirty="0" err="1">
                <a:solidFill>
                  <a:schemeClr val="accent1"/>
                </a:solidFill>
              </a:rPr>
              <a:t>Counter</a:t>
            </a:r>
            <a:r>
              <a:rPr lang="es-ES_tradnl" sz="3300" b="1" dirty="0">
                <a:solidFill>
                  <a:schemeClr val="accent1"/>
                </a:solidFill>
              </a:rPr>
              <a:t> </a:t>
            </a:r>
            <a:r>
              <a:rPr lang="es-ES_tradnl" sz="3300" b="1" dirty="0" err="1">
                <a:solidFill>
                  <a:schemeClr val="accent1"/>
                </a:solidFill>
              </a:rPr>
              <a:t>Trafficking</a:t>
            </a:r>
            <a:r>
              <a:rPr lang="es-ES_tradnl" sz="3300" b="1" dirty="0">
                <a:solidFill>
                  <a:schemeClr val="accent1"/>
                </a:solidFill>
              </a:rPr>
              <a:t> in </a:t>
            </a:r>
            <a:r>
              <a:rPr lang="es-ES_tradnl" sz="3300" b="1" dirty="0" err="1">
                <a:solidFill>
                  <a:schemeClr val="accent1"/>
                </a:solidFill>
              </a:rPr>
              <a:t>Emergency</a:t>
            </a:r>
            <a:r>
              <a:rPr lang="es-ES_tradnl" sz="3300" b="1" dirty="0">
                <a:solidFill>
                  <a:schemeClr val="accent1"/>
                </a:solidFill>
              </a:rPr>
              <a:t> </a:t>
            </a:r>
            <a:r>
              <a:rPr lang="es-ES_tradnl" sz="3300" b="1" dirty="0" err="1">
                <a:solidFill>
                  <a:schemeClr val="accent1"/>
                </a:solidFill>
              </a:rPr>
              <a:t>Team</a:t>
            </a:r>
            <a:r>
              <a:rPr lang="es-ES_tradnl" sz="3300" b="1" dirty="0">
                <a:solidFill>
                  <a:schemeClr val="accent1"/>
                </a:solidFill>
              </a:rPr>
              <a:t>: </a:t>
            </a:r>
            <a:r>
              <a:rPr lang="es-ES_tradnl" sz="3300" u="sng" dirty="0">
                <a:hlinkClick r:id="rId2"/>
              </a:rPr>
              <a:t>CTiEHQ@iom.int</a:t>
            </a:r>
            <a:r>
              <a:rPr lang="es-ES_tradnl" sz="3300" u="sng" dirty="0"/>
              <a:t> </a:t>
            </a:r>
          </a:p>
        </p:txBody>
      </p:sp>
      <p:sp>
        <p:nvSpPr>
          <p:cNvPr id="3" name="Title 2">
            <a:extLst>
              <a:ext uri="{FF2B5EF4-FFF2-40B4-BE49-F238E27FC236}">
                <a16:creationId xmlns:a16="http://schemas.microsoft.com/office/drawing/2014/main" id="{5C95F775-32DD-BC4C-8D1E-BC6673EB02A3}"/>
              </a:ext>
            </a:extLst>
          </p:cNvPr>
          <p:cNvSpPr>
            <a:spLocks noGrp="1"/>
          </p:cNvSpPr>
          <p:nvPr>
            <p:ph type="title"/>
          </p:nvPr>
        </p:nvSpPr>
        <p:spPr/>
        <p:txBody>
          <a:bodyPr>
            <a:normAutofit/>
          </a:bodyPr>
          <a:lstStyle/>
          <a:p>
            <a:r>
              <a:rPr lang="en-GB"/>
              <a:t>For Support, contact:</a:t>
            </a:r>
          </a:p>
        </p:txBody>
      </p:sp>
    </p:spTree>
    <p:extLst>
      <p:ext uri="{BB962C8B-B14F-4D97-AF65-F5344CB8AC3E}">
        <p14:creationId xmlns:p14="http://schemas.microsoft.com/office/powerpoint/2010/main" val="166933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ACDCF6-4D02-4FB2-B44D-66AA504DAD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3140" y="5952362"/>
            <a:ext cx="1671169" cy="633970"/>
          </a:xfrm>
          <a:prstGeom prst="rect">
            <a:avLst/>
          </a:prstGeom>
        </p:spPr>
      </p:pic>
      <p:graphicFrame>
        <p:nvGraphicFramePr>
          <p:cNvPr id="9" name="Table 8">
            <a:extLst>
              <a:ext uri="{FF2B5EF4-FFF2-40B4-BE49-F238E27FC236}">
                <a16:creationId xmlns:a16="http://schemas.microsoft.com/office/drawing/2014/main" id="{C7253BB7-E1BC-4AEA-B4FD-934B1AFBE9E2}"/>
              </a:ext>
            </a:extLst>
          </p:cNvPr>
          <p:cNvGraphicFramePr>
            <a:graphicFrameLocks noGrp="1"/>
          </p:cNvGraphicFramePr>
          <p:nvPr>
            <p:extLst>
              <p:ext uri="{D42A27DB-BD31-4B8C-83A1-F6EECF244321}">
                <p14:modId xmlns:p14="http://schemas.microsoft.com/office/powerpoint/2010/main" val="522288251"/>
              </p:ext>
            </p:extLst>
          </p:nvPr>
        </p:nvGraphicFramePr>
        <p:xfrm>
          <a:off x="779202" y="1436914"/>
          <a:ext cx="10256627" cy="4873606"/>
        </p:xfrm>
        <a:graphic>
          <a:graphicData uri="http://schemas.openxmlformats.org/drawingml/2006/table">
            <a:tbl>
              <a:tblPr firstRow="1" firstCol="1" bandRow="1">
                <a:tableStyleId>{5C22544A-7EE6-4342-B048-85BDC9FD1C3A}</a:tableStyleId>
              </a:tblPr>
              <a:tblGrid>
                <a:gridCol w="10256627">
                  <a:extLst>
                    <a:ext uri="{9D8B030D-6E8A-4147-A177-3AD203B41FA5}">
                      <a16:colId xmlns:a16="http://schemas.microsoft.com/office/drawing/2014/main" val="2398094392"/>
                    </a:ext>
                  </a:extLst>
                </a:gridCol>
              </a:tblGrid>
              <a:tr h="473166">
                <a:tc>
                  <a:txBody>
                    <a:bodyPr/>
                    <a:lstStyle/>
                    <a:p>
                      <a:pPr algn="ctr">
                        <a:lnSpc>
                          <a:spcPct val="107000"/>
                        </a:lnSpc>
                        <a:spcAft>
                          <a:spcPts val="800"/>
                        </a:spcAft>
                      </a:pPr>
                      <a:r>
                        <a:rPr lang="fr-FR" sz="2400" noProof="0" dirty="0">
                          <a:effectLst/>
                          <a:latin typeface="Calibri" panose="020F0502020204030204" pitchFamily="34" charset="0"/>
                          <a:cs typeface="Calibri" panose="020F0502020204030204" pitchFamily="34" charset="0"/>
                        </a:rPr>
                        <a:t>Module</a:t>
                      </a:r>
                      <a:endParaRPr lang="fr-FR" sz="2400" noProof="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solidFill>
                  </a:tcPr>
                </a:tc>
                <a:extLst>
                  <a:ext uri="{0D108BD9-81ED-4DB2-BD59-A6C34878D82A}">
                    <a16:rowId xmlns:a16="http://schemas.microsoft.com/office/drawing/2014/main" val="667442266"/>
                  </a:ext>
                </a:extLst>
              </a:tr>
              <a:tr h="880088">
                <a:tc>
                  <a:txBody>
                    <a:bodyPr/>
                    <a:lstStyle/>
                    <a:p>
                      <a:pPr>
                        <a:lnSpc>
                          <a:spcPct val="107000"/>
                        </a:lnSpc>
                        <a:spcAft>
                          <a:spcPts val="800"/>
                        </a:spcAft>
                      </a:pPr>
                      <a:r>
                        <a:rPr lang="fr-FR" sz="2400" b="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Module 1</a:t>
                      </a:r>
                      <a:r>
                        <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400" kern="1200" dirty="0">
                          <a:solidFill>
                            <a:schemeClr val="tx1"/>
                          </a:solidFill>
                          <a:effectLst/>
                          <a:latin typeface="+mn-lt"/>
                          <a:ea typeface="+mn-ea"/>
                          <a:cs typeface="+mn-cs"/>
                        </a:rPr>
                        <a:t>Trafficking in persons in emergencies and role of </a:t>
                      </a:r>
                      <a:r>
                        <a:rPr lang="en-US" sz="2400" kern="1200" dirty="0" err="1">
                          <a:solidFill>
                            <a:schemeClr val="tx1"/>
                          </a:solidFill>
                          <a:effectLst/>
                          <a:latin typeface="+mn-lt"/>
                          <a:ea typeface="+mn-ea"/>
                          <a:cs typeface="+mn-cs"/>
                        </a:rPr>
                        <a:t>CTiE</a:t>
                      </a:r>
                      <a:r>
                        <a:rPr lang="en-US" sz="2400" kern="1200" dirty="0">
                          <a:solidFill>
                            <a:schemeClr val="tx1"/>
                          </a:solidFill>
                          <a:effectLst/>
                          <a:latin typeface="+mn-lt"/>
                          <a:ea typeface="+mn-ea"/>
                          <a:cs typeface="+mn-cs"/>
                        </a:rPr>
                        <a:t> IM  </a:t>
                      </a:r>
                      <a:endPar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238116888"/>
                  </a:ext>
                </a:extLst>
              </a:tr>
              <a:tr h="880088">
                <a:tc>
                  <a:txBody>
                    <a:bodyPr/>
                    <a:lstStyle/>
                    <a:p>
                      <a:pPr>
                        <a:lnSpc>
                          <a:spcPct val="107000"/>
                        </a:lnSpc>
                        <a:spcAft>
                          <a:spcPts val="800"/>
                        </a:spcAft>
                      </a:pPr>
                      <a:r>
                        <a:rPr lang="fr-FR" sz="2400" b="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Module 2</a:t>
                      </a:r>
                      <a:r>
                        <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400" kern="1200" dirty="0">
                          <a:solidFill>
                            <a:schemeClr val="tx1"/>
                          </a:solidFill>
                          <a:effectLst/>
                          <a:latin typeface="+mn-lt"/>
                          <a:ea typeface="+mn-ea"/>
                          <a:cs typeface="+mn-cs"/>
                        </a:rPr>
                        <a:t>Ethical concerns and safeguards: protection information management </a:t>
                      </a:r>
                      <a:endPar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3237013999"/>
                  </a:ext>
                </a:extLst>
              </a:tr>
              <a:tr h="880088">
                <a:tc>
                  <a:txBody>
                    <a:bodyPr/>
                    <a:lstStyle/>
                    <a:p>
                      <a:pPr>
                        <a:lnSpc>
                          <a:spcPct val="107000"/>
                        </a:lnSpc>
                        <a:spcAft>
                          <a:spcPts val="800"/>
                        </a:spcAft>
                      </a:pPr>
                      <a:r>
                        <a:rPr lang="fr-FR" sz="2400" b="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Module 3</a:t>
                      </a:r>
                      <a:r>
                        <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400" kern="1200" dirty="0">
                          <a:solidFill>
                            <a:schemeClr val="tx1"/>
                          </a:solidFill>
                          <a:effectLst/>
                          <a:latin typeface="+mn-lt"/>
                          <a:ea typeface="+mn-ea"/>
                          <a:cs typeface="+mn-cs"/>
                        </a:rPr>
                        <a:t>CT information management in emergencies: </a:t>
                      </a:r>
                      <a:r>
                        <a:rPr lang="en-US" sz="2400" kern="1200" dirty="0" err="1">
                          <a:solidFill>
                            <a:schemeClr val="tx1"/>
                          </a:solidFill>
                          <a:effectLst/>
                          <a:latin typeface="+mn-lt"/>
                          <a:ea typeface="+mn-ea"/>
                          <a:cs typeface="+mn-cs"/>
                        </a:rPr>
                        <a:t>CTiE</a:t>
                      </a:r>
                      <a:r>
                        <a:rPr lang="en-US" sz="2400" kern="1200" dirty="0">
                          <a:solidFill>
                            <a:schemeClr val="tx1"/>
                          </a:solidFill>
                          <a:effectLst/>
                          <a:latin typeface="+mn-lt"/>
                          <a:ea typeface="+mn-ea"/>
                          <a:cs typeface="+mn-cs"/>
                        </a:rPr>
                        <a:t> analysis framework </a:t>
                      </a:r>
                      <a:endPar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069882795"/>
                  </a:ext>
                </a:extLst>
              </a:tr>
              <a:tr h="880088">
                <a:tc>
                  <a:txBody>
                    <a:bodyPr/>
                    <a:lstStyle/>
                    <a:p>
                      <a:pPr>
                        <a:lnSpc>
                          <a:spcPct val="107000"/>
                        </a:lnSpc>
                        <a:spcAft>
                          <a:spcPts val="800"/>
                        </a:spcAft>
                      </a:pPr>
                      <a:r>
                        <a:rPr lang="fr-FR" sz="2400" b="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Module 4</a:t>
                      </a:r>
                      <a:r>
                        <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400" kern="1200" dirty="0" err="1">
                          <a:solidFill>
                            <a:schemeClr val="tx1"/>
                          </a:solidFill>
                          <a:effectLst/>
                          <a:latin typeface="+mn-lt"/>
                          <a:ea typeface="+mn-ea"/>
                          <a:cs typeface="+mn-cs"/>
                        </a:rPr>
                        <a:t>CTiE</a:t>
                      </a:r>
                      <a:r>
                        <a:rPr lang="en-US" sz="2400" kern="1200" dirty="0">
                          <a:solidFill>
                            <a:schemeClr val="tx1"/>
                          </a:solidFill>
                          <a:effectLst/>
                          <a:latin typeface="+mn-lt"/>
                          <a:ea typeface="+mn-ea"/>
                          <a:cs typeface="+mn-cs"/>
                        </a:rPr>
                        <a:t> information management in emergencies: </a:t>
                      </a:r>
                      <a:r>
                        <a:rPr lang="en-US" sz="2400" kern="1200" dirty="0" err="1">
                          <a:solidFill>
                            <a:schemeClr val="tx1"/>
                          </a:solidFill>
                          <a:effectLst/>
                          <a:latin typeface="+mn-lt"/>
                          <a:ea typeface="+mn-ea"/>
                          <a:cs typeface="+mn-cs"/>
                        </a:rPr>
                        <a:t>CTiE</a:t>
                      </a:r>
                      <a:r>
                        <a:rPr lang="en-US" sz="2400" kern="1200" dirty="0">
                          <a:solidFill>
                            <a:schemeClr val="tx1"/>
                          </a:solidFill>
                          <a:effectLst/>
                          <a:latin typeface="+mn-lt"/>
                          <a:ea typeface="+mn-ea"/>
                          <a:cs typeface="+mn-cs"/>
                        </a:rPr>
                        <a:t> indicators </a:t>
                      </a:r>
                      <a:endPar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624014074"/>
                  </a:ext>
                </a:extLst>
              </a:tr>
              <a:tr h="880088">
                <a:tc>
                  <a:txBody>
                    <a:bodyPr/>
                    <a:lstStyle/>
                    <a:p>
                      <a:pPr>
                        <a:lnSpc>
                          <a:spcPct val="107000"/>
                        </a:lnSpc>
                        <a:spcAft>
                          <a:spcPts val="800"/>
                        </a:spcAft>
                      </a:pPr>
                      <a:r>
                        <a:rPr lang="fr-FR" sz="2400" b="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Module 5</a:t>
                      </a:r>
                      <a:r>
                        <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2400" kern="1200" dirty="0">
                          <a:solidFill>
                            <a:schemeClr val="tx1"/>
                          </a:solidFill>
                          <a:effectLst/>
                          <a:latin typeface="+mn-lt"/>
                          <a:ea typeface="+mn-ea"/>
                          <a:cs typeface="+mn-cs"/>
                        </a:rPr>
                        <a:t>CT information management in emergencies: research methods </a:t>
                      </a:r>
                      <a:endParaRPr lang="fr-FR" sz="2400"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65914942"/>
                  </a:ext>
                </a:extLst>
              </a:tr>
            </a:tbl>
          </a:graphicData>
        </a:graphic>
      </p:graphicFrame>
      <p:sp>
        <p:nvSpPr>
          <p:cNvPr id="2" name="Title 1">
            <a:extLst>
              <a:ext uri="{FF2B5EF4-FFF2-40B4-BE49-F238E27FC236}">
                <a16:creationId xmlns:a16="http://schemas.microsoft.com/office/drawing/2014/main" id="{F064135A-8BFB-6747-BDEB-7DFC5595E193}"/>
              </a:ext>
            </a:extLst>
          </p:cNvPr>
          <p:cNvSpPr>
            <a:spLocks noGrp="1"/>
          </p:cNvSpPr>
          <p:nvPr>
            <p:ph type="title"/>
          </p:nvPr>
        </p:nvSpPr>
        <p:spPr/>
        <p:txBody>
          <a:bodyPr>
            <a:normAutofit/>
          </a:bodyPr>
          <a:lstStyle/>
          <a:p>
            <a:r>
              <a:rPr lang="fr-FR" sz="3600" dirty="0"/>
              <a:t>1. Introduction : training curriculum</a:t>
            </a:r>
          </a:p>
        </p:txBody>
      </p:sp>
    </p:spTree>
    <p:extLst>
      <p:ext uri="{BB962C8B-B14F-4D97-AF65-F5344CB8AC3E}">
        <p14:creationId xmlns:p14="http://schemas.microsoft.com/office/powerpoint/2010/main" val="338975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F2816-4D5E-FC42-A0A6-675D4342D1F3}"/>
              </a:ext>
            </a:extLst>
          </p:cNvPr>
          <p:cNvSpPr>
            <a:spLocks noGrp="1"/>
          </p:cNvSpPr>
          <p:nvPr>
            <p:ph type="title"/>
          </p:nvPr>
        </p:nvSpPr>
        <p:spPr/>
        <p:txBody>
          <a:bodyPr>
            <a:normAutofit/>
          </a:bodyPr>
          <a:lstStyle/>
          <a:p>
            <a:r>
              <a:rPr lang="fr-FR" sz="3600" dirty="0"/>
              <a:t>1. Introduction : training curriculum</a:t>
            </a:r>
            <a:endParaRPr lang="fr-FR" sz="3600" b="1" dirty="0"/>
          </a:p>
        </p:txBody>
      </p:sp>
      <p:pic>
        <p:nvPicPr>
          <p:cNvPr id="15" name="Picture 14">
            <a:extLst>
              <a:ext uri="{FF2B5EF4-FFF2-40B4-BE49-F238E27FC236}">
                <a16:creationId xmlns:a16="http://schemas.microsoft.com/office/drawing/2014/main" id="{CCBF38E8-9302-644B-8C11-BDDB0ECD1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636" y="920925"/>
            <a:ext cx="4629720" cy="5937075"/>
          </a:xfrm>
          <a:prstGeom prst="rect">
            <a:avLst/>
          </a:prstGeom>
        </p:spPr>
      </p:pic>
      <p:sp>
        <p:nvSpPr>
          <p:cNvPr id="13" name="Content Placeholder 12">
            <a:extLst>
              <a:ext uri="{FF2B5EF4-FFF2-40B4-BE49-F238E27FC236}">
                <a16:creationId xmlns:a16="http://schemas.microsoft.com/office/drawing/2014/main" id="{15452ECE-051B-CA43-9506-489D09928235}"/>
              </a:ext>
            </a:extLst>
          </p:cNvPr>
          <p:cNvSpPr txBox="1">
            <a:spLocks noGrp="1"/>
          </p:cNvSpPr>
          <p:nvPr>
            <p:ph sz="half" idx="1"/>
          </p:nvPr>
        </p:nvSpPr>
        <p:spPr>
          <a:xfrm>
            <a:off x="586409" y="1361661"/>
            <a:ext cx="6507118" cy="5640518"/>
          </a:xfrm>
          <a:prstGeom prst="rect">
            <a:avLst/>
          </a:prstGeom>
          <a:noFill/>
        </p:spPr>
        <p:txBody>
          <a:bodyPr wrap="square" rtlCol="0">
            <a:spAutoFit/>
          </a:bodyPr>
          <a:lstStyle/>
          <a:p>
            <a:pPr marL="0" indent="0">
              <a:buNone/>
            </a:pPr>
            <a:r>
              <a:rPr lang="en-US" sz="2400" b="1" u="sng" dirty="0">
                <a:solidFill>
                  <a:schemeClr val="accent1"/>
                </a:solidFill>
                <a:latin typeface="+mj-lt"/>
                <a:hlinkClick r:id="rId3">
                  <a:extLst>
                    <a:ext uri="{A12FA001-AC4F-418D-AE19-62706E023703}">
                      <ahyp:hlinkClr xmlns:ahyp="http://schemas.microsoft.com/office/drawing/2018/hyperlinkcolor" val="tx"/>
                    </a:ext>
                  </a:extLst>
                </a:hlinkClick>
              </a:rPr>
              <a:t>Counter-Trafficking in Emergencies: Information Management Guide (2020)</a:t>
            </a:r>
            <a:endParaRPr lang="en-US" sz="2400" dirty="0">
              <a:solidFill>
                <a:srgbClr val="003296"/>
              </a:solidFill>
              <a:latin typeface="+mj-lt"/>
            </a:endParaRPr>
          </a:p>
          <a:p>
            <a:pPr marL="342900" indent="-342900">
              <a:buFont typeface="Arial" panose="020B0604020202020204" pitchFamily="34" charset="0"/>
              <a:buChar char="•"/>
            </a:pPr>
            <a:r>
              <a:rPr lang="en-US" sz="2000" dirty="0">
                <a:latin typeface="+mj-lt"/>
              </a:rPr>
              <a:t>Based on pre-draft rounds of consultations with over 30 experts</a:t>
            </a:r>
          </a:p>
          <a:p>
            <a:pPr marL="342900" indent="-342900">
              <a:buFont typeface="Arial" panose="020B0604020202020204" pitchFamily="34" charset="0"/>
              <a:buChar char="•"/>
            </a:pPr>
            <a:r>
              <a:rPr lang="en-US" sz="2000" dirty="0">
                <a:latin typeface="+mj-lt"/>
              </a:rPr>
              <a:t>Reviewed by 30 IOM and 60 external experts:</a:t>
            </a:r>
          </a:p>
          <a:p>
            <a:pPr marL="800100" lvl="1" indent="-342900">
              <a:buFont typeface="Arial" panose="020B0604020202020204" pitchFamily="34" charset="0"/>
              <a:buChar char="•"/>
            </a:pPr>
            <a:r>
              <a:rPr lang="en-US" sz="1200" i="1" dirty="0">
                <a:latin typeface="+mj-lt"/>
              </a:rPr>
              <a:t>Child Protection </a:t>
            </a:r>
            <a:r>
              <a:rPr lang="en-US" sz="1200" i="1" dirty="0" err="1">
                <a:latin typeface="+mj-lt"/>
              </a:rPr>
              <a:t>AoR</a:t>
            </a:r>
            <a:r>
              <a:rPr lang="en-US" sz="1200" i="1" dirty="0">
                <a:latin typeface="+mj-lt"/>
              </a:rPr>
              <a:t> (CP </a:t>
            </a:r>
            <a:r>
              <a:rPr lang="en-US" sz="1200" i="1" dirty="0" err="1">
                <a:latin typeface="+mj-lt"/>
              </a:rPr>
              <a:t>AoR</a:t>
            </a:r>
            <a:r>
              <a:rPr lang="en-US" sz="1200" i="1" dirty="0">
                <a:latin typeface="+mj-lt"/>
              </a:rPr>
              <a:t>)</a:t>
            </a:r>
          </a:p>
          <a:p>
            <a:pPr marL="800100" lvl="1" indent="-342900">
              <a:buFont typeface="Arial" panose="020B0604020202020204" pitchFamily="34" charset="0"/>
              <a:buChar char="•"/>
            </a:pPr>
            <a:r>
              <a:rPr lang="en-US" sz="1200" i="1" dirty="0">
                <a:latin typeface="+mj-lt"/>
              </a:rPr>
              <a:t>Danish Refugee Council (DRC)</a:t>
            </a:r>
          </a:p>
          <a:p>
            <a:pPr marL="800100" lvl="1" indent="-342900">
              <a:buFont typeface="Arial" panose="020B0604020202020204" pitchFamily="34" charset="0"/>
              <a:buChar char="•"/>
            </a:pPr>
            <a:r>
              <a:rPr lang="en-US" sz="1200" i="1" dirty="0">
                <a:latin typeface="+mj-lt"/>
              </a:rPr>
              <a:t>Gender-Based Violence </a:t>
            </a:r>
            <a:r>
              <a:rPr lang="en-US" sz="1200" i="1" dirty="0" err="1">
                <a:latin typeface="+mj-lt"/>
              </a:rPr>
              <a:t>AoR</a:t>
            </a:r>
            <a:r>
              <a:rPr lang="en-US" sz="1200" i="1" dirty="0">
                <a:latin typeface="+mj-lt"/>
              </a:rPr>
              <a:t> (GBV </a:t>
            </a:r>
            <a:r>
              <a:rPr lang="en-US" sz="1200" i="1" dirty="0" err="1">
                <a:latin typeface="+mj-lt"/>
              </a:rPr>
              <a:t>AoR</a:t>
            </a:r>
            <a:r>
              <a:rPr lang="en-US" sz="1200" i="1" dirty="0">
                <a:latin typeface="+mj-lt"/>
              </a:rPr>
              <a:t>)</a:t>
            </a:r>
          </a:p>
          <a:p>
            <a:pPr marL="800100" lvl="1" indent="-342900">
              <a:buFont typeface="Arial" panose="020B0604020202020204" pitchFamily="34" charset="0"/>
              <a:buChar char="•"/>
            </a:pPr>
            <a:r>
              <a:rPr lang="en-US" sz="1200" i="1" dirty="0">
                <a:latin typeface="+mj-lt"/>
              </a:rPr>
              <a:t>Global Protection Cluster (GPC)</a:t>
            </a:r>
          </a:p>
          <a:p>
            <a:pPr marL="800100" lvl="1" indent="-342900">
              <a:buFont typeface="Arial" panose="020B0604020202020204" pitchFamily="34" charset="0"/>
              <a:buChar char="•"/>
            </a:pPr>
            <a:r>
              <a:rPr lang="en-US" sz="1200" i="1" dirty="0">
                <a:latin typeface="+mj-lt"/>
              </a:rPr>
              <a:t>Global Protection Cluster Anti-Trafficking Task Team (GPC ATTT)</a:t>
            </a:r>
          </a:p>
          <a:p>
            <a:pPr marL="800100" lvl="1" indent="-342900">
              <a:buFont typeface="Arial" panose="020B0604020202020204" pitchFamily="34" charset="0"/>
              <a:buChar char="•"/>
            </a:pPr>
            <a:r>
              <a:rPr lang="en-US" sz="1200" i="1" dirty="0">
                <a:latin typeface="+mj-lt"/>
              </a:rPr>
              <a:t>International Federation of Red Cross (IFRC)</a:t>
            </a:r>
          </a:p>
          <a:p>
            <a:pPr marL="800100" lvl="1" indent="-342900">
              <a:buFont typeface="Arial" panose="020B0604020202020204" pitchFamily="34" charset="0"/>
              <a:buChar char="•"/>
            </a:pPr>
            <a:r>
              <a:rPr lang="en-US" sz="1200" i="1" dirty="0">
                <a:latin typeface="+mj-lt"/>
              </a:rPr>
              <a:t>International </a:t>
            </a:r>
            <a:r>
              <a:rPr lang="en-US" sz="1200" i="1" dirty="0" err="1">
                <a:latin typeface="+mj-lt"/>
              </a:rPr>
              <a:t>Labour</a:t>
            </a:r>
            <a:r>
              <a:rPr lang="en-US" sz="1200" i="1" dirty="0">
                <a:latin typeface="+mj-lt"/>
              </a:rPr>
              <a:t> Organization (ILO)</a:t>
            </a:r>
          </a:p>
          <a:p>
            <a:pPr marL="800100" lvl="1" indent="-342900">
              <a:buFont typeface="Arial" panose="020B0604020202020204" pitchFamily="34" charset="0"/>
              <a:buChar char="•"/>
            </a:pPr>
            <a:r>
              <a:rPr lang="en-US" sz="1200" i="1" dirty="0">
                <a:latin typeface="+mj-lt"/>
              </a:rPr>
              <a:t>Office of the United Nations High Commissioner for Human Rights (OHCHR)</a:t>
            </a:r>
          </a:p>
          <a:p>
            <a:pPr marL="800100" lvl="1" indent="-342900">
              <a:buFont typeface="Arial" panose="020B0604020202020204" pitchFamily="34" charset="0"/>
              <a:buChar char="•"/>
            </a:pPr>
            <a:r>
              <a:rPr lang="en-US" sz="1200" i="1" dirty="0">
                <a:latin typeface="+mj-lt"/>
              </a:rPr>
              <a:t>REACH</a:t>
            </a:r>
          </a:p>
          <a:p>
            <a:pPr marL="800100" lvl="1" indent="-342900">
              <a:buFont typeface="Arial" panose="020B0604020202020204" pitchFamily="34" charset="0"/>
              <a:buChar char="•"/>
            </a:pPr>
            <a:r>
              <a:rPr lang="en-US" sz="1200" i="1" dirty="0">
                <a:latin typeface="+mj-lt"/>
              </a:rPr>
              <a:t>United Nations Children’s Fund (UNICEF)</a:t>
            </a:r>
          </a:p>
          <a:p>
            <a:pPr marL="800100" lvl="1" indent="-342900">
              <a:buFont typeface="Arial" panose="020B0604020202020204" pitchFamily="34" charset="0"/>
              <a:buChar char="•"/>
            </a:pPr>
            <a:r>
              <a:rPr lang="en-US" sz="1200" i="1" dirty="0">
                <a:latin typeface="+mj-lt"/>
              </a:rPr>
              <a:t>United Nations Entity for Gender Equality and the Empowerment of Women (UN-Women)</a:t>
            </a:r>
          </a:p>
          <a:p>
            <a:pPr marL="800100" lvl="1" indent="-342900">
              <a:buFont typeface="Arial" panose="020B0604020202020204" pitchFamily="34" charset="0"/>
              <a:buChar char="•"/>
            </a:pPr>
            <a:r>
              <a:rPr lang="en-US" sz="1200" i="1" dirty="0">
                <a:latin typeface="+mj-lt"/>
              </a:rPr>
              <a:t>United Nations High Commissioner for Refugees (UNHCR)</a:t>
            </a:r>
          </a:p>
          <a:p>
            <a:pPr marL="800100" lvl="1" indent="-342900">
              <a:buFont typeface="Arial" panose="020B0604020202020204" pitchFamily="34" charset="0"/>
              <a:buChar char="•"/>
            </a:pPr>
            <a:r>
              <a:rPr lang="en-US" sz="1200" i="1" dirty="0">
                <a:latin typeface="+mj-lt"/>
              </a:rPr>
              <a:t>United Nations Office on Drugs and Crime (UNODC)</a:t>
            </a:r>
          </a:p>
          <a:p>
            <a:pPr marL="800100" lvl="1" indent="-342900">
              <a:buFont typeface="Arial" panose="020B0604020202020204" pitchFamily="34" charset="0"/>
              <a:buChar char="•"/>
            </a:pPr>
            <a:r>
              <a:rPr lang="en-US" sz="1200" i="1" dirty="0">
                <a:latin typeface="+mj-lt"/>
              </a:rPr>
              <a:t>United Nations Population Fund (UNFPA)</a:t>
            </a:r>
          </a:p>
          <a:p>
            <a:pPr marL="342900" indent="-34290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619363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664D-17E3-1D42-A92F-F76DA05D94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117" y="1061165"/>
            <a:ext cx="10039765" cy="5796835"/>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C557F468-FAAA-40A0-BD35-4888468BF5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382982" y="1509787"/>
            <a:ext cx="7461384" cy="4460505"/>
          </a:xfrm>
          <a:prstGeom prst="rect">
            <a:avLst/>
          </a:prstGeom>
        </p:spPr>
      </p:pic>
      <p:pic>
        <p:nvPicPr>
          <p:cNvPr id="10" name="Picture 9">
            <a:extLst>
              <a:ext uri="{FF2B5EF4-FFF2-40B4-BE49-F238E27FC236}">
                <a16:creationId xmlns:a16="http://schemas.microsoft.com/office/drawing/2014/main" id="{C817BC86-D843-41DF-94F2-9F6C26DCAD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3791" y="628586"/>
            <a:ext cx="1242103" cy="471200"/>
          </a:xfrm>
          <a:prstGeom prst="rect">
            <a:avLst/>
          </a:prstGeom>
        </p:spPr>
      </p:pic>
      <p:sp>
        <p:nvSpPr>
          <p:cNvPr id="3" name="Title 2">
            <a:extLst>
              <a:ext uri="{FF2B5EF4-FFF2-40B4-BE49-F238E27FC236}">
                <a16:creationId xmlns:a16="http://schemas.microsoft.com/office/drawing/2014/main" id="{855E8F7B-F61E-F54D-9EF1-EFBCCC81D837}"/>
              </a:ext>
            </a:extLst>
          </p:cNvPr>
          <p:cNvSpPr>
            <a:spLocks noGrp="1"/>
          </p:cNvSpPr>
          <p:nvPr>
            <p:ph type="title"/>
          </p:nvPr>
        </p:nvSpPr>
        <p:spPr/>
        <p:txBody>
          <a:bodyPr>
            <a:normAutofit/>
          </a:bodyPr>
          <a:lstStyle/>
          <a:p>
            <a:r>
              <a:rPr lang="en-US" sz="3600" dirty="0"/>
              <a:t>1. Introduction : training curriculum</a:t>
            </a:r>
          </a:p>
        </p:txBody>
      </p:sp>
    </p:spTree>
    <p:extLst>
      <p:ext uri="{BB962C8B-B14F-4D97-AF65-F5344CB8AC3E}">
        <p14:creationId xmlns:p14="http://schemas.microsoft.com/office/powerpoint/2010/main" val="1035509477"/>
      </p:ext>
    </p:extLst>
  </p:cSld>
  <p:clrMapOvr>
    <a:masterClrMapping/>
  </p:clrMapOvr>
</p:sld>
</file>

<file path=ppt/theme/theme1.xml><?xml version="1.0" encoding="utf-8"?>
<a:theme xmlns:a="http://schemas.openxmlformats.org/drawingml/2006/main" name="Office Theme">
  <a:themeElements>
    <a:clrScheme name="IOM">
      <a:dk1>
        <a:srgbClr val="000000"/>
      </a:dk1>
      <a:lt1>
        <a:srgbClr val="FFFFFF"/>
      </a:lt1>
      <a:dk2>
        <a:srgbClr val="44546A"/>
      </a:dk2>
      <a:lt2>
        <a:srgbClr val="E7E6E6"/>
      </a:lt2>
      <a:accent1>
        <a:srgbClr val="123885"/>
      </a:accent1>
      <a:accent2>
        <a:srgbClr val="26C0D8"/>
      </a:accent2>
      <a:accent3>
        <a:srgbClr val="6EC8C3"/>
      </a:accent3>
      <a:accent4>
        <a:srgbClr val="F26F20"/>
      </a:accent4>
      <a:accent5>
        <a:srgbClr val="FCB61A"/>
      </a:accent5>
      <a:accent6>
        <a:srgbClr val="508FCC"/>
      </a:accent6>
      <a:hlink>
        <a:srgbClr val="D32A2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3800" b="0" i="0" dirty="0" smtClean="0">
            <a:solidFill>
              <a:schemeClr val="accent5"/>
            </a:solidFill>
            <a:latin typeface="Gill Sans Nova" panose="020B0602020104020203" pitchFamily="34" charset="0"/>
          </a:defRPr>
        </a:defPPr>
      </a:lstStyle>
    </a:txDef>
  </a:objectDefaults>
  <a:extraClrSchemeLst/>
  <a:extLst>
    <a:ext uri="{05A4C25C-085E-4340-85A3-A5531E510DB2}">
      <thm15:themeFamily xmlns:thm15="http://schemas.microsoft.com/office/thememl/2012/main" name="Presentation1 [Autosaved]" id="{E798D230-8981-D845-9083-0AEF37015E1F}" vid="{28974087-1B67-D545-8FFD-AA5C066357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18688</TotalTime>
  <Words>4330</Words>
  <Application>Microsoft Office PowerPoint</Application>
  <PresentationFormat>Widescreen</PresentationFormat>
  <Paragraphs>584</Paragraphs>
  <Slides>67</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Gill Sans Nova</vt:lpstr>
      <vt:lpstr>Gill Sans Nova Light</vt:lpstr>
      <vt:lpstr>Wingdings</vt:lpstr>
      <vt:lpstr>Office Theme</vt:lpstr>
      <vt:lpstr>INTRODUCTION TO COUNTER-TRAFFICKING IN EMERGENCIES INFORMATION MANAGEMENT     SESSION 1 TRAFFICKING IN PERSONS in EMERGENCIES and ROLE of INFORMATION MANAGEMENT</vt:lpstr>
      <vt:lpstr>THIS WEBINAR WILL BE RECORDED</vt:lpstr>
      <vt:lpstr>Author</vt:lpstr>
      <vt:lpstr> Agenda</vt:lpstr>
      <vt:lpstr>1. Introduction : training             curriculum</vt:lpstr>
      <vt:lpstr>1. Introduction : training curriculum</vt:lpstr>
      <vt:lpstr>1. Introduction : training curriculum</vt:lpstr>
      <vt:lpstr>1. Introduction : training curriculum</vt:lpstr>
      <vt:lpstr>1. Introduction : training curriculum</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2. Definition of trafficking in persons</vt:lpstr>
      <vt:lpstr>5 Minutes break</vt:lpstr>
      <vt:lpstr>3. Existing data and research on trafficking in persons</vt:lpstr>
      <vt:lpstr>3. Existing data and research on TIP</vt:lpstr>
      <vt:lpstr>3. Existing data and research on TIP</vt:lpstr>
      <vt:lpstr>3. Existing data and research on TIP</vt:lpstr>
      <vt:lpstr>3. Existing data and research on TIP</vt:lpstr>
      <vt:lpstr>3. Existing data and research on TIP</vt:lpstr>
      <vt:lpstr>3. Existing data and research on TIP</vt:lpstr>
      <vt:lpstr>3. Existing data and research on TIP</vt:lpstr>
      <vt:lpstr>3. Existing data and research on TIP</vt:lpstr>
      <vt:lpstr>3. Existing data and research on TIP</vt:lpstr>
      <vt:lpstr>3. Existing data and research on TIP</vt:lpstr>
      <vt:lpstr>PowerPoint Presentation</vt:lpstr>
      <vt:lpstr>4. Trafficking in persons in emergencies</vt:lpstr>
      <vt:lpstr>4. Trafficking in persons in emergencies</vt:lpstr>
      <vt:lpstr>4. Trafficking in persons in emergencies</vt:lpstr>
      <vt:lpstr>4. Trafficking in persons in emergencies</vt:lpstr>
      <vt:lpstr>4. Trafficking in persons in emergencies</vt:lpstr>
      <vt:lpstr>4. Trafficking in persons in emergencies</vt:lpstr>
      <vt:lpstr>4. Trafficking in persons in emergencies</vt:lpstr>
      <vt:lpstr>4. Trafficking in persons in emergencies</vt:lpstr>
      <vt:lpstr>4. Trafficking in persons in emergencies</vt:lpstr>
      <vt:lpstr>PowerPoint Presentation</vt:lpstr>
      <vt:lpstr>5. Function and purpose of CT im in emergencies</vt:lpstr>
      <vt:lpstr>5. Function and purpose of CT IM in emergencies</vt:lpstr>
      <vt:lpstr>5. Function and purpose of CT IM in emergencies</vt:lpstr>
      <vt:lpstr>5. Function and purpose of CT IM in emergencies</vt:lpstr>
      <vt:lpstr>5. Function and purpose of CT IM in emergencies</vt:lpstr>
      <vt:lpstr>5. Function and purpose of CT IM in emergencies</vt:lpstr>
      <vt:lpstr>5. Function and purpose of CT IM in emergencies</vt:lpstr>
      <vt:lpstr>5. Function and purpose of CT IM in emergencies</vt:lpstr>
      <vt:lpstr>5. Function and purpose of CTiE IM</vt:lpstr>
      <vt:lpstr>5. Function and purpose of CTiE IM</vt:lpstr>
      <vt:lpstr>PowerPoint Presentation</vt:lpstr>
      <vt:lpstr>Further readings and recommended sources</vt:lpstr>
      <vt:lpstr>Further readings and recommended sources</vt:lpstr>
      <vt:lpstr>Further readings and recommended sources</vt:lpstr>
      <vt:lpstr>Further readings and recommended sources</vt:lpstr>
      <vt:lpstr>For Support,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Cruz Mora</dc:creator>
  <cp:lastModifiedBy>Ayah Bsesisy </cp:lastModifiedBy>
  <cp:revision>145</cp:revision>
  <dcterms:created xsi:type="dcterms:W3CDTF">2020-12-27T23:09:58Z</dcterms:created>
  <dcterms:modified xsi:type="dcterms:W3CDTF">2023-05-29T13:49:18Z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2023-05-29T13:49:09Z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25697ad2-f7ec-438f-aa0a-6c1b9c2b2689</vt:lpwstr>
  </property>
  <property fmtid="{D5CDD505-2E9C-101B-9397-08002B2CF9AE}" pid="8" name="MSIP_Label_2059aa38-f392-4105-be92-628035578272_ContentBits">
    <vt:lpwstr>0</vt:lpwstr>
  </property>
</Properties>
</file>